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32" roundtripDataSignature="AMtx7mhrjycQLEy082G6wqHosqMSUp51n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10" Type="http://schemas.openxmlformats.org/officeDocument/2006/relationships/slide" Target="slides/slide5.xml"/><Relationship Id="rId32"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0" name="Google Shape;13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9" name="Google Shape;19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6" name="Google Shape;20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2" name="Google Shape;21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3" name="Google Shape;223;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9" name="Google Shape;229;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6" name="Google Shape;23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2" name="Google Shape;24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9" name="Google Shape;24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5" name="Google Shape;25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2" name="Google Shape;26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8" name="Google Shape;13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8" name="Google Shape;26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6" name="Google Shape;276;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4" name="Google Shape;28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3" name="Google Shape;293;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2" name="Google Shape;302;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0" name="Google Shape;310;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9" name="Google Shape;319;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5" name="Google Shape;14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2" name="Google Shape;15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9" name="Google Shape;15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5" name="Google Shape;16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3" name="Google Shape;17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2" name="Google Shape;18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0" name="Google Shape;19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29.png"/><Relationship Id="rId4" Type="http://schemas.openxmlformats.org/officeDocument/2006/relationships/image" Target="../media/image6.png"/><Relationship Id="rId5"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 Id="rId3" Type="http://schemas.openxmlformats.org/officeDocument/2006/relationships/image" Target="../media/image7.png"/><Relationship Id="rId4"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jpg"/><Relationship Id="rId3" Type="http://schemas.openxmlformats.org/officeDocument/2006/relationships/image" Target="../media/image7.png"/><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6.png"/><Relationship Id="rId6"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6.png"/><Relationship Id="rId6"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6.png"/><Relationship Id="rId6"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jpg"/><Relationship Id="rId3" Type="http://schemas.openxmlformats.org/officeDocument/2006/relationships/image" Target="../media/image7.png"/><Relationship Id="rId4"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png"/><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jpg"/><Relationship Id="rId3" Type="http://schemas.openxmlformats.org/officeDocument/2006/relationships/image" Target="../media/image7.png"/><Relationship Id="rId4"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6" name="Shape 6"/>
        <p:cNvGrpSpPr/>
        <p:nvPr/>
      </p:nvGrpSpPr>
      <p:grpSpPr>
        <a:xfrm>
          <a:off x="0" y="0"/>
          <a:ext cx="0" cy="0"/>
          <a:chOff x="0" y="0"/>
          <a:chExt cx="0" cy="0"/>
        </a:xfrm>
      </p:grpSpPr>
      <p:pic>
        <p:nvPicPr>
          <p:cNvPr descr="A picture containing person, spectacles, close, sunglasses&#10;&#10;Description automatically generated" id="7" name="Google Shape;7;p28"/>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8" name="Google Shape;8;p28"/>
          <p:cNvPicPr preferRelativeResize="0"/>
          <p:nvPr/>
        </p:nvPicPr>
        <p:blipFill rotWithShape="1">
          <a:blip r:embed="rId3">
            <a:alphaModFix amt="70000"/>
          </a:blip>
          <a:srcRect b="0" l="0" r="0" t="0"/>
          <a:stretch/>
        </p:blipFill>
        <p:spPr>
          <a:xfrm>
            <a:off x="0" y="0"/>
            <a:ext cx="12192000" cy="6858000"/>
          </a:xfrm>
          <a:prstGeom prst="rect">
            <a:avLst/>
          </a:prstGeom>
          <a:noFill/>
          <a:ln>
            <a:noFill/>
          </a:ln>
        </p:spPr>
      </p:pic>
      <p:sp>
        <p:nvSpPr>
          <p:cNvPr id="9" name="Google Shape;9;p28"/>
          <p:cNvSpPr txBox="1"/>
          <p:nvPr>
            <p:ph type="title"/>
          </p:nvPr>
        </p:nvSpPr>
        <p:spPr>
          <a:xfrm>
            <a:off x="315719" y="1449388"/>
            <a:ext cx="11437899" cy="1683557"/>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1"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 name="Google Shape;10;p28"/>
          <p:cNvSpPr txBox="1"/>
          <p:nvPr>
            <p:ph idx="1" type="body"/>
          </p:nvPr>
        </p:nvSpPr>
        <p:spPr>
          <a:xfrm>
            <a:off x="304568" y="3132946"/>
            <a:ext cx="11437899"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rgbClr val="FFFF00"/>
              </a:buClr>
              <a:buSzPts val="9600"/>
              <a:buFont typeface="Arial"/>
              <a:buNone/>
              <a:defRPr b="1" i="0" sz="9600" u="none" cap="none" strike="noStrike">
                <a:solidFill>
                  <a:srgbClr val="FFFF00"/>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1" name="Google Shape;11;p28"/>
          <p:cNvSpPr txBox="1"/>
          <p:nvPr>
            <p:ph idx="2" type="body"/>
          </p:nvPr>
        </p:nvSpPr>
        <p:spPr>
          <a:xfrm>
            <a:off x="349172" y="4497051"/>
            <a:ext cx="11504806"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2" name="Google Shape;12;p28"/>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13" name="Google Shape;13;p28"/>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sp>
        <p:nvSpPr>
          <p:cNvPr id="14" name="Google Shape;14;p28"/>
          <p:cNvSpPr txBox="1"/>
          <p:nvPr>
            <p:ph idx="3"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Section Header">
  <p:cSld name="8_Section Header">
    <p:spTree>
      <p:nvGrpSpPr>
        <p:cNvPr id="79" name="Shape 79"/>
        <p:cNvGrpSpPr/>
        <p:nvPr/>
      </p:nvGrpSpPr>
      <p:grpSpPr>
        <a:xfrm>
          <a:off x="0" y="0"/>
          <a:ext cx="0" cy="0"/>
          <a:chOff x="0" y="0"/>
          <a:chExt cx="0" cy="0"/>
        </a:xfrm>
      </p:grpSpPr>
      <p:pic>
        <p:nvPicPr>
          <p:cNvPr id="80" name="Google Shape;80;p35"/>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81" name="Google Shape;81;p35"/>
          <p:cNvPicPr preferRelativeResize="0"/>
          <p:nvPr/>
        </p:nvPicPr>
        <p:blipFill rotWithShape="1">
          <a:blip r:embed="rId3">
            <a:alphaModFix amt="70000"/>
          </a:blip>
          <a:srcRect b="0" l="0" r="0" t="0"/>
          <a:stretch/>
        </p:blipFill>
        <p:spPr>
          <a:xfrm>
            <a:off x="-2" y="-1244"/>
            <a:ext cx="12192000" cy="6858000"/>
          </a:xfrm>
          <a:prstGeom prst="rect">
            <a:avLst/>
          </a:prstGeom>
          <a:noFill/>
          <a:ln>
            <a:noFill/>
          </a:ln>
        </p:spPr>
      </p:pic>
      <p:pic>
        <p:nvPicPr>
          <p:cNvPr id="82" name="Google Shape;82;p35"/>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83" name="Google Shape;83;p35"/>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84" name="Google Shape;84;p35"/>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85" name="Google Shape;85;p35"/>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86" name="Google Shape;86;p35"/>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Section Header">
  <p:cSld name="9_Section Header">
    <p:spTree>
      <p:nvGrpSpPr>
        <p:cNvPr id="87" name="Shape 87"/>
        <p:cNvGrpSpPr/>
        <p:nvPr/>
      </p:nvGrpSpPr>
      <p:grpSpPr>
        <a:xfrm>
          <a:off x="0" y="0"/>
          <a:ext cx="0" cy="0"/>
          <a:chOff x="0" y="0"/>
          <a:chExt cx="0" cy="0"/>
        </a:xfrm>
      </p:grpSpPr>
      <p:pic>
        <p:nvPicPr>
          <p:cNvPr id="88" name="Google Shape;88;p36"/>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89" name="Google Shape;89;p36"/>
          <p:cNvPicPr preferRelativeResize="0"/>
          <p:nvPr/>
        </p:nvPicPr>
        <p:blipFill rotWithShape="1">
          <a:blip r:embed="rId3">
            <a:alphaModFix amt="70000"/>
          </a:blip>
          <a:srcRect b="0" l="0" r="0" t="0"/>
          <a:stretch/>
        </p:blipFill>
        <p:spPr>
          <a:xfrm>
            <a:off x="-2" y="-1244"/>
            <a:ext cx="12192000" cy="6858000"/>
          </a:xfrm>
          <a:prstGeom prst="rect">
            <a:avLst/>
          </a:prstGeom>
          <a:noFill/>
          <a:ln>
            <a:noFill/>
          </a:ln>
        </p:spPr>
      </p:pic>
      <p:pic>
        <p:nvPicPr>
          <p:cNvPr id="90" name="Google Shape;90;p36"/>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91" name="Google Shape;91;p36"/>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92" name="Google Shape;92;p36"/>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93" name="Google Shape;93;p36"/>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94" name="Google Shape;94;p36"/>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Section Header">
  <p:cSld name="12_Section Header">
    <p:spTree>
      <p:nvGrpSpPr>
        <p:cNvPr id="95" name="Shape 95"/>
        <p:cNvGrpSpPr/>
        <p:nvPr/>
      </p:nvGrpSpPr>
      <p:grpSpPr>
        <a:xfrm>
          <a:off x="0" y="0"/>
          <a:ext cx="0" cy="0"/>
          <a:chOff x="0" y="0"/>
          <a:chExt cx="0" cy="0"/>
        </a:xfrm>
      </p:grpSpPr>
      <p:pic>
        <p:nvPicPr>
          <p:cNvPr id="96" name="Google Shape;96;p37"/>
          <p:cNvPicPr preferRelativeResize="0"/>
          <p:nvPr/>
        </p:nvPicPr>
        <p:blipFill rotWithShape="1">
          <a:blip r:embed="rId2">
            <a:alphaModFix/>
          </a:blip>
          <a:srcRect b="0" l="0" r="0" t="0"/>
          <a:stretch/>
        </p:blipFill>
        <p:spPr>
          <a:xfrm>
            <a:off x="-2015" y="0"/>
            <a:ext cx="9929785" cy="6865665"/>
          </a:xfrm>
          <a:prstGeom prst="rect">
            <a:avLst/>
          </a:prstGeom>
          <a:noFill/>
          <a:ln>
            <a:noFill/>
          </a:ln>
        </p:spPr>
      </p:pic>
      <p:pic>
        <p:nvPicPr>
          <p:cNvPr id="97" name="Google Shape;97;p37"/>
          <p:cNvPicPr preferRelativeResize="0"/>
          <p:nvPr/>
        </p:nvPicPr>
        <p:blipFill rotWithShape="1">
          <a:blip r:embed="rId3">
            <a:alphaModFix/>
          </a:blip>
          <a:srcRect b="0" l="0" r="0" t="0"/>
          <a:stretch/>
        </p:blipFill>
        <p:spPr>
          <a:xfrm>
            <a:off x="8058150" y="0"/>
            <a:ext cx="4133850" cy="6858000"/>
          </a:xfrm>
          <a:prstGeom prst="rect">
            <a:avLst/>
          </a:prstGeom>
          <a:noFill/>
          <a:ln>
            <a:noFill/>
          </a:ln>
        </p:spPr>
      </p:pic>
      <p:pic>
        <p:nvPicPr>
          <p:cNvPr id="98" name="Google Shape;98;p37"/>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99" name="Google Shape;99;p37"/>
          <p:cNvPicPr preferRelativeResize="0"/>
          <p:nvPr/>
        </p:nvPicPr>
        <p:blipFill rotWithShape="1">
          <a:blip r:embed="rId5">
            <a:alphaModFix/>
          </a:blip>
          <a:srcRect b="0" l="0" r="0" t="0"/>
          <a:stretch/>
        </p:blipFill>
        <p:spPr>
          <a:xfrm>
            <a:off x="-2014" y="0"/>
            <a:ext cx="1248937" cy="1198219"/>
          </a:xfrm>
          <a:prstGeom prst="rect">
            <a:avLst/>
          </a:prstGeom>
          <a:noFill/>
          <a:ln>
            <a:noFill/>
          </a:ln>
        </p:spPr>
      </p:pic>
      <p:sp>
        <p:nvSpPr>
          <p:cNvPr id="100" name="Google Shape;100;p37"/>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01" name="Google Shape;101;p37"/>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02" name="Google Shape;102;p37"/>
          <p:cNvSpPr txBox="1"/>
          <p:nvPr>
            <p:ph idx="3" type="body"/>
          </p:nvPr>
        </p:nvSpPr>
        <p:spPr>
          <a:xfrm>
            <a:off x="329359" y="1449387"/>
            <a:ext cx="7754189"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1pPr>
            <a:lvl2pPr indent="-342900" lvl="1" marL="914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2pPr>
            <a:lvl3pPr indent="-342900" lvl="2" marL="1371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Section Header">
  <p:cSld name="10_Section Header">
    <p:spTree>
      <p:nvGrpSpPr>
        <p:cNvPr id="103" name="Shape 103"/>
        <p:cNvGrpSpPr/>
        <p:nvPr/>
      </p:nvGrpSpPr>
      <p:grpSpPr>
        <a:xfrm>
          <a:off x="0" y="0"/>
          <a:ext cx="0" cy="0"/>
          <a:chOff x="0" y="0"/>
          <a:chExt cx="0" cy="0"/>
        </a:xfrm>
      </p:grpSpPr>
      <p:pic>
        <p:nvPicPr>
          <p:cNvPr id="104" name="Google Shape;104;p38"/>
          <p:cNvPicPr preferRelativeResize="0"/>
          <p:nvPr/>
        </p:nvPicPr>
        <p:blipFill rotWithShape="1">
          <a:blip r:embed="rId2">
            <a:alphaModFix/>
          </a:blip>
          <a:srcRect b="0" l="0" r="0" t="0"/>
          <a:stretch/>
        </p:blipFill>
        <p:spPr>
          <a:xfrm>
            <a:off x="-2015" y="0"/>
            <a:ext cx="12192000" cy="6858000"/>
          </a:xfrm>
          <a:prstGeom prst="rect">
            <a:avLst/>
          </a:prstGeom>
          <a:noFill/>
          <a:ln>
            <a:noFill/>
          </a:ln>
        </p:spPr>
      </p:pic>
      <p:pic>
        <p:nvPicPr>
          <p:cNvPr id="105" name="Google Shape;105;p38"/>
          <p:cNvPicPr preferRelativeResize="0"/>
          <p:nvPr/>
        </p:nvPicPr>
        <p:blipFill rotWithShape="1">
          <a:blip r:embed="rId3">
            <a:alphaModFix/>
          </a:blip>
          <a:srcRect b="0" l="0" r="0" t="0"/>
          <a:stretch/>
        </p:blipFill>
        <p:spPr>
          <a:xfrm>
            <a:off x="371475" y="5984875"/>
            <a:ext cx="1667380" cy="482832"/>
          </a:xfrm>
          <a:prstGeom prst="rect">
            <a:avLst/>
          </a:prstGeom>
          <a:noFill/>
          <a:ln>
            <a:noFill/>
          </a:ln>
        </p:spPr>
      </p:pic>
      <p:pic>
        <p:nvPicPr>
          <p:cNvPr id="106" name="Google Shape;106;p38"/>
          <p:cNvPicPr preferRelativeResize="0"/>
          <p:nvPr/>
        </p:nvPicPr>
        <p:blipFill rotWithShape="1">
          <a:blip r:embed="rId4">
            <a:alphaModFix/>
          </a:blip>
          <a:srcRect b="0" l="0" r="0" t="0"/>
          <a:stretch/>
        </p:blipFill>
        <p:spPr>
          <a:xfrm>
            <a:off x="-2014" y="0"/>
            <a:ext cx="1248937" cy="1198219"/>
          </a:xfrm>
          <a:prstGeom prst="rect">
            <a:avLst/>
          </a:prstGeom>
          <a:noFill/>
          <a:ln>
            <a:noFill/>
          </a:ln>
        </p:spPr>
      </p:pic>
      <p:pic>
        <p:nvPicPr>
          <p:cNvPr id="107" name="Google Shape;107;p38"/>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108" name="Google Shape;108;p38"/>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09" name="Google Shape;109;p38"/>
          <p:cNvSpPr txBox="1"/>
          <p:nvPr>
            <p:ph type="title"/>
          </p:nvPr>
        </p:nvSpPr>
        <p:spPr>
          <a:xfrm>
            <a:off x="315720" y="1449388"/>
            <a:ext cx="7767829"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110" name="Shape 110"/>
        <p:cNvGrpSpPr/>
        <p:nvPr/>
      </p:nvGrpSpPr>
      <p:grpSpPr>
        <a:xfrm>
          <a:off x="0" y="0"/>
          <a:ext cx="0" cy="0"/>
          <a:chOff x="0" y="0"/>
          <a:chExt cx="0" cy="0"/>
        </a:xfrm>
      </p:grpSpPr>
      <p:pic>
        <p:nvPicPr>
          <p:cNvPr id="111" name="Google Shape;111;p3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12" name="Google Shape;112;p39"/>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chemeClr val="lt1"/>
              </a:buClr>
              <a:buSzPts val="6000"/>
              <a:buFont typeface="Calibri"/>
              <a:buNone/>
            </a:pPr>
            <a:r>
              <a:rPr b="0" i="0" lang="en-GB" sz="6000" u="none" cap="none" strike="noStrike">
                <a:solidFill>
                  <a:schemeClr val="lt1"/>
                </a:solidFill>
                <a:latin typeface="Calibri"/>
                <a:ea typeface="Calibri"/>
                <a:cs typeface="Calibri"/>
                <a:sym typeface="Calibri"/>
              </a:rPr>
              <a:t>Edit</a:t>
            </a:r>
            <a:endParaRPr b="0" i="0" sz="6000" u="none" cap="none" strike="noStrike">
              <a:solidFill>
                <a:schemeClr val="lt1"/>
              </a:solidFill>
              <a:latin typeface="Calibri"/>
              <a:ea typeface="Calibri"/>
              <a:cs typeface="Calibri"/>
              <a:sym typeface="Calibri"/>
            </a:endParaRPr>
          </a:p>
        </p:txBody>
      </p:sp>
      <p:pic>
        <p:nvPicPr>
          <p:cNvPr id="113" name="Google Shape;113;p39"/>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114" name="Google Shape;114;p39"/>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15" name="Google Shape;115;p39"/>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116" name="Google Shape;116;p39"/>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17" name="Google Shape;117;p39"/>
          <p:cNvSpPr txBox="1"/>
          <p:nvPr>
            <p:ph idx="3" type="body"/>
          </p:nvPr>
        </p:nvSpPr>
        <p:spPr>
          <a:xfrm>
            <a:off x="360887" y="1449387"/>
            <a:ext cx="9697512"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1pPr>
            <a:lvl2pPr indent="-342900" lvl="1" marL="9144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2pPr>
            <a:lvl3pPr indent="-342900" lvl="2" marL="13716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3pPr>
            <a:lvl4pPr indent="-342900" lvl="3" marL="18288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4pPr>
            <a:lvl5pPr indent="-342900" lvl="4" marL="22860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18" name="Shape 118"/>
        <p:cNvGrpSpPr/>
        <p:nvPr/>
      </p:nvGrpSpPr>
      <p:grpSpPr>
        <a:xfrm>
          <a:off x="0" y="0"/>
          <a:ext cx="0" cy="0"/>
          <a:chOff x="0" y="0"/>
          <a:chExt cx="0" cy="0"/>
        </a:xfrm>
      </p:grpSpPr>
      <p:pic>
        <p:nvPicPr>
          <p:cNvPr descr="Two people looking at a tablet&#10;&#10;Description automatically generated with medium confidence" id="119" name="Google Shape;119;p4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20" name="Google Shape;120;p42"/>
          <p:cNvSpPr txBox="1"/>
          <p:nvPr>
            <p:ph type="title"/>
          </p:nvPr>
        </p:nvSpPr>
        <p:spPr>
          <a:xfrm>
            <a:off x="2212085" y="1449388"/>
            <a:ext cx="7767829" cy="1979612"/>
          </a:xfrm>
          <a:prstGeom prst="rect">
            <a:avLst/>
          </a:prstGeom>
          <a:noFill/>
          <a:ln>
            <a:noFill/>
          </a:ln>
        </p:spPr>
        <p:txBody>
          <a:bodyPr anchorCtr="0" anchor="b" bIns="0" lIns="0" spcFirstLastPara="1" rIns="0" wrap="square" tIns="0">
            <a:noAutofit/>
          </a:bodyPr>
          <a:lstStyle>
            <a:lvl1pPr lvl="0" marR="0" rtl="0" algn="ctr">
              <a:lnSpc>
                <a:spcPct val="90000"/>
              </a:lnSpc>
              <a:spcBef>
                <a:spcPts val="0"/>
              </a:spcBef>
              <a:spcAft>
                <a:spcPts val="0"/>
              </a:spcAft>
              <a:buClr>
                <a:srgbClr val="FFFF00"/>
              </a:buClr>
              <a:buSzPts val="4000"/>
              <a:buFont typeface="Calibri"/>
              <a:buNone/>
              <a:defRPr b="1" i="0" sz="4000" u="none" cap="none" strike="noStrike">
                <a:solidFill>
                  <a:srgbClr val="FFFF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121" name="Shape 121"/>
        <p:cNvGrpSpPr/>
        <p:nvPr/>
      </p:nvGrpSpPr>
      <p:grpSpPr>
        <a:xfrm>
          <a:off x="0" y="0"/>
          <a:ext cx="0" cy="0"/>
          <a:chOff x="0" y="0"/>
          <a:chExt cx="0" cy="0"/>
        </a:xfrm>
      </p:grpSpPr>
      <p:pic>
        <p:nvPicPr>
          <p:cNvPr id="122" name="Google Shape;122;p4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23" name="Google Shape;123;p43"/>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chemeClr val="lt1"/>
              </a:buClr>
              <a:buSzPts val="6000"/>
              <a:buFont typeface="Calibri"/>
              <a:buNone/>
            </a:pPr>
            <a:r>
              <a:rPr b="0" i="0" lang="en-GB" sz="6000" u="none" cap="none" strike="noStrike">
                <a:solidFill>
                  <a:schemeClr val="lt1"/>
                </a:solidFill>
                <a:latin typeface="Calibri"/>
                <a:ea typeface="Calibri"/>
                <a:cs typeface="Calibri"/>
                <a:sym typeface="Calibri"/>
              </a:rPr>
              <a:t>Edit</a:t>
            </a:r>
            <a:endParaRPr b="0" i="0" sz="6000" u="none" cap="none" strike="noStrike">
              <a:solidFill>
                <a:schemeClr val="lt1"/>
              </a:solidFill>
              <a:latin typeface="Calibri"/>
              <a:ea typeface="Calibri"/>
              <a:cs typeface="Calibri"/>
              <a:sym typeface="Calibri"/>
            </a:endParaRPr>
          </a:p>
        </p:txBody>
      </p:sp>
      <p:pic>
        <p:nvPicPr>
          <p:cNvPr id="124" name="Google Shape;124;p43"/>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125" name="Google Shape;125;p43"/>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26" name="Google Shape;126;p43"/>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127" name="Google Shape;127;p43"/>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p:cSld name="2_Section Header">
    <p:spTree>
      <p:nvGrpSpPr>
        <p:cNvPr id="15" name="Shape 15"/>
        <p:cNvGrpSpPr/>
        <p:nvPr/>
      </p:nvGrpSpPr>
      <p:grpSpPr>
        <a:xfrm>
          <a:off x="0" y="0"/>
          <a:ext cx="0" cy="0"/>
          <a:chOff x="0" y="0"/>
          <a:chExt cx="0" cy="0"/>
        </a:xfrm>
      </p:grpSpPr>
      <p:pic>
        <p:nvPicPr>
          <p:cNvPr id="16" name="Google Shape;16;p29"/>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7" name="Google Shape;17;p29"/>
          <p:cNvPicPr preferRelativeResize="0"/>
          <p:nvPr/>
        </p:nvPicPr>
        <p:blipFill rotWithShape="1">
          <a:blip r:embed="rId3">
            <a:alphaModFix amt="70000"/>
          </a:blip>
          <a:srcRect b="0" l="0" r="0" t="0"/>
          <a:stretch/>
        </p:blipFill>
        <p:spPr>
          <a:xfrm>
            <a:off x="0" y="0"/>
            <a:ext cx="12192000" cy="6858000"/>
          </a:xfrm>
          <a:prstGeom prst="rect">
            <a:avLst/>
          </a:prstGeom>
          <a:noFill/>
          <a:ln>
            <a:noFill/>
          </a:ln>
        </p:spPr>
      </p:pic>
      <p:sp>
        <p:nvSpPr>
          <p:cNvPr id="18" name="Google Shape;18;p29"/>
          <p:cNvSpPr txBox="1"/>
          <p:nvPr>
            <p:ph type="title"/>
          </p:nvPr>
        </p:nvSpPr>
        <p:spPr>
          <a:xfrm>
            <a:off x="315719" y="1449388"/>
            <a:ext cx="11437899" cy="1683557"/>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9" name="Google Shape;19;p29"/>
          <p:cNvSpPr txBox="1"/>
          <p:nvPr>
            <p:ph idx="1" type="body"/>
          </p:nvPr>
        </p:nvSpPr>
        <p:spPr>
          <a:xfrm>
            <a:off x="304568" y="3132946"/>
            <a:ext cx="11437899"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rgbClr val="FFFF00"/>
              </a:buClr>
              <a:buSzPts val="6000"/>
              <a:buFont typeface="Arial"/>
              <a:buNone/>
              <a:defRPr b="1" i="0" sz="6000" u="none" cap="none" strike="noStrike">
                <a:solidFill>
                  <a:srgbClr val="FFFF00"/>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20" name="Google Shape;20;p29"/>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21" name="Google Shape;21;p29"/>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22" name="Google Shape;22;p29"/>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23" name="Google Shape;23;p29"/>
          <p:cNvSpPr txBox="1"/>
          <p:nvPr>
            <p:ph idx="2"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p:cSld name="3_Section Header">
    <p:spTree>
      <p:nvGrpSpPr>
        <p:cNvPr id="24" name="Shape 24"/>
        <p:cNvGrpSpPr/>
        <p:nvPr/>
      </p:nvGrpSpPr>
      <p:grpSpPr>
        <a:xfrm>
          <a:off x="0" y="0"/>
          <a:ext cx="0" cy="0"/>
          <a:chOff x="0" y="0"/>
          <a:chExt cx="0" cy="0"/>
        </a:xfrm>
      </p:grpSpPr>
      <p:pic>
        <p:nvPicPr>
          <p:cNvPr id="25" name="Google Shape;25;p30"/>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26" name="Google Shape;26;p30"/>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sp>
        <p:nvSpPr>
          <p:cNvPr id="27" name="Google Shape;27;p30"/>
          <p:cNvSpPr txBox="1"/>
          <p:nvPr>
            <p:ph type="title"/>
          </p:nvPr>
        </p:nvSpPr>
        <p:spPr>
          <a:xfrm>
            <a:off x="371475" y="1449388"/>
            <a:ext cx="11382143"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8" name="Google Shape;28;p30"/>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29" name="Google Shape;29;p30"/>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30" name="Google Shape;30;p30"/>
          <p:cNvPicPr preferRelativeResize="0"/>
          <p:nvPr/>
        </p:nvPicPr>
        <p:blipFill rotWithShape="1">
          <a:blip r:embed="rId6">
            <a:alphaModFix/>
          </a:blip>
          <a:srcRect b="0" l="0" r="0" t="0"/>
          <a:stretch/>
        </p:blipFill>
        <p:spPr>
          <a:xfrm>
            <a:off x="8091452" y="0"/>
            <a:ext cx="4104649" cy="6858000"/>
          </a:xfrm>
          <a:prstGeom prst="rect">
            <a:avLst/>
          </a:prstGeom>
          <a:noFill/>
          <a:ln>
            <a:noFill/>
          </a:ln>
        </p:spPr>
      </p:pic>
      <p:sp>
        <p:nvSpPr>
          <p:cNvPr id="31" name="Google Shape;31;p30"/>
          <p:cNvSpPr txBox="1"/>
          <p:nvPr>
            <p:ph idx="1"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32" name="Google Shape;32;p30"/>
          <p:cNvSpPr txBox="1"/>
          <p:nvPr>
            <p:ph idx="2"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ection Header">
  <p:cSld name="4_Section Header">
    <p:spTree>
      <p:nvGrpSpPr>
        <p:cNvPr id="33" name="Shape 33"/>
        <p:cNvGrpSpPr/>
        <p:nvPr/>
      </p:nvGrpSpPr>
      <p:grpSpPr>
        <a:xfrm>
          <a:off x="0" y="0"/>
          <a:ext cx="0" cy="0"/>
          <a:chOff x="0" y="0"/>
          <a:chExt cx="0" cy="0"/>
        </a:xfrm>
      </p:grpSpPr>
      <p:pic>
        <p:nvPicPr>
          <p:cNvPr id="34" name="Google Shape;34;p31"/>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35" name="Google Shape;35;p31"/>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sp>
        <p:nvSpPr>
          <p:cNvPr id="36" name="Google Shape;36;p31"/>
          <p:cNvSpPr txBox="1"/>
          <p:nvPr>
            <p:ph type="title"/>
          </p:nvPr>
        </p:nvSpPr>
        <p:spPr>
          <a:xfrm>
            <a:off x="371475" y="1449388"/>
            <a:ext cx="11382143"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7" name="Google Shape;37;p31"/>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38" name="Google Shape;38;p31"/>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39" name="Google Shape;39;p31"/>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40" name="Google Shape;40;p31"/>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41" name="Google Shape;41;p31"/>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Section Header">
  <p:cSld name="5_Section Header">
    <p:spTree>
      <p:nvGrpSpPr>
        <p:cNvPr id="42" name="Shape 42"/>
        <p:cNvGrpSpPr/>
        <p:nvPr/>
      </p:nvGrpSpPr>
      <p:grpSpPr>
        <a:xfrm>
          <a:off x="0" y="0"/>
          <a:ext cx="0" cy="0"/>
          <a:chOff x="0" y="0"/>
          <a:chExt cx="0" cy="0"/>
        </a:xfrm>
      </p:grpSpPr>
      <p:pic>
        <p:nvPicPr>
          <p:cNvPr id="43" name="Google Shape;43;p32"/>
          <p:cNvPicPr preferRelativeResize="0"/>
          <p:nvPr/>
        </p:nvPicPr>
        <p:blipFill rotWithShape="1">
          <a:blip r:embed="rId2">
            <a:alphaModFix/>
          </a:blip>
          <a:srcRect b="0" l="0" r="0" t="0"/>
          <a:stretch/>
        </p:blipFill>
        <p:spPr>
          <a:xfrm>
            <a:off x="-2015" y="0"/>
            <a:ext cx="9929785" cy="6865665"/>
          </a:xfrm>
          <a:prstGeom prst="rect">
            <a:avLst/>
          </a:prstGeom>
          <a:noFill/>
          <a:ln>
            <a:noFill/>
          </a:ln>
        </p:spPr>
      </p:pic>
      <p:pic>
        <p:nvPicPr>
          <p:cNvPr id="44" name="Google Shape;44;p32"/>
          <p:cNvPicPr preferRelativeResize="0"/>
          <p:nvPr/>
        </p:nvPicPr>
        <p:blipFill rotWithShape="1">
          <a:blip r:embed="rId3">
            <a:alphaModFix/>
          </a:blip>
          <a:srcRect b="0" l="0" r="0" t="0"/>
          <a:stretch/>
        </p:blipFill>
        <p:spPr>
          <a:xfrm>
            <a:off x="371475" y="5984875"/>
            <a:ext cx="1667380" cy="482832"/>
          </a:xfrm>
          <a:prstGeom prst="rect">
            <a:avLst/>
          </a:prstGeom>
          <a:noFill/>
          <a:ln>
            <a:noFill/>
          </a:ln>
        </p:spPr>
      </p:pic>
      <p:pic>
        <p:nvPicPr>
          <p:cNvPr id="45" name="Google Shape;45;p32"/>
          <p:cNvPicPr preferRelativeResize="0"/>
          <p:nvPr/>
        </p:nvPicPr>
        <p:blipFill rotWithShape="1">
          <a:blip r:embed="rId4">
            <a:alphaModFix/>
          </a:blip>
          <a:srcRect b="0" l="0" r="0" t="0"/>
          <a:stretch/>
        </p:blipFill>
        <p:spPr>
          <a:xfrm>
            <a:off x="-2014" y="0"/>
            <a:ext cx="1248937" cy="1198219"/>
          </a:xfrm>
          <a:prstGeom prst="rect">
            <a:avLst/>
          </a:prstGeom>
          <a:noFill/>
          <a:ln>
            <a:noFill/>
          </a:ln>
        </p:spPr>
      </p:pic>
      <p:pic>
        <p:nvPicPr>
          <p:cNvPr id="46" name="Google Shape;46;p32"/>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47" name="Google Shape;47;p32"/>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48" name="Google Shape;48;p32"/>
          <p:cNvSpPr txBox="1"/>
          <p:nvPr>
            <p:ph type="title"/>
          </p:nvPr>
        </p:nvSpPr>
        <p:spPr>
          <a:xfrm>
            <a:off x="315720" y="1449388"/>
            <a:ext cx="7767829"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49" name="Shape 49"/>
        <p:cNvGrpSpPr/>
        <p:nvPr/>
      </p:nvGrpSpPr>
      <p:grpSpPr>
        <a:xfrm>
          <a:off x="0" y="0"/>
          <a:ext cx="0" cy="0"/>
          <a:chOff x="0" y="0"/>
          <a:chExt cx="0" cy="0"/>
        </a:xfrm>
      </p:grpSpPr>
      <p:pic>
        <p:nvPicPr>
          <p:cNvPr id="50" name="Google Shape;50;p3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1" name="Google Shape;51;p33"/>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chemeClr val="lt1"/>
              </a:buClr>
              <a:buSzPts val="6000"/>
              <a:buFont typeface="Calibri"/>
              <a:buNone/>
            </a:pPr>
            <a:r>
              <a:rPr b="0" i="0" lang="en-GB" sz="6000" u="none" cap="none" strike="noStrike">
                <a:solidFill>
                  <a:schemeClr val="lt1"/>
                </a:solidFill>
                <a:latin typeface="Calibri"/>
                <a:ea typeface="Calibri"/>
                <a:cs typeface="Calibri"/>
                <a:sym typeface="Calibri"/>
              </a:rPr>
              <a:t>Edit</a:t>
            </a:r>
            <a:endParaRPr b="0" i="0" sz="6000" u="none" cap="none" strike="noStrike">
              <a:solidFill>
                <a:schemeClr val="lt1"/>
              </a:solidFill>
              <a:latin typeface="Calibri"/>
              <a:ea typeface="Calibri"/>
              <a:cs typeface="Calibri"/>
              <a:sym typeface="Calibri"/>
            </a:endParaRPr>
          </a:p>
        </p:txBody>
      </p:sp>
      <p:pic>
        <p:nvPicPr>
          <p:cNvPr id="52" name="Google Shape;52;p33"/>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53" name="Google Shape;53;p33"/>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54" name="Google Shape;54;p33"/>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55" name="Google Shape;55;p33"/>
          <p:cNvSpPr txBox="1"/>
          <p:nvPr>
            <p:ph type="title"/>
          </p:nvPr>
        </p:nvSpPr>
        <p:spPr>
          <a:xfrm>
            <a:off x="371474" y="1449389"/>
            <a:ext cx="9656947"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rgbClr val="13155D"/>
              </a:buClr>
              <a:buSzPts val="3600"/>
              <a:buFont typeface="Calibri"/>
              <a:buNone/>
              <a:defRPr b="0" i="0" sz="3600" u="none" cap="none" strike="noStrike">
                <a:solidFill>
                  <a:srgbClr val="13155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6" name="Google Shape;56;p33"/>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Section Header">
  <p:cSld name="6_Section Header">
    <p:spTree>
      <p:nvGrpSpPr>
        <p:cNvPr id="57" name="Shape 57"/>
        <p:cNvGrpSpPr/>
        <p:nvPr/>
      </p:nvGrpSpPr>
      <p:grpSpPr>
        <a:xfrm>
          <a:off x="0" y="0"/>
          <a:ext cx="0" cy="0"/>
          <a:chOff x="0" y="0"/>
          <a:chExt cx="0" cy="0"/>
        </a:xfrm>
      </p:grpSpPr>
      <p:pic>
        <p:nvPicPr>
          <p:cNvPr id="58" name="Google Shape;58;p34"/>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59" name="Google Shape;59;p34"/>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pic>
        <p:nvPicPr>
          <p:cNvPr id="60" name="Google Shape;60;p34"/>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61" name="Google Shape;61;p34"/>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62" name="Google Shape;62;p34"/>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63" name="Google Shape;63;p34"/>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64" name="Google Shape;64;p34"/>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Section Header">
  <p:cSld name="11_Section Header">
    <p:spTree>
      <p:nvGrpSpPr>
        <p:cNvPr id="65" name="Shape 65"/>
        <p:cNvGrpSpPr/>
        <p:nvPr/>
      </p:nvGrpSpPr>
      <p:grpSpPr>
        <a:xfrm>
          <a:off x="0" y="0"/>
          <a:ext cx="0" cy="0"/>
          <a:chOff x="0" y="0"/>
          <a:chExt cx="0" cy="0"/>
        </a:xfrm>
      </p:grpSpPr>
      <p:pic>
        <p:nvPicPr>
          <p:cNvPr id="66" name="Google Shape;66;p41"/>
          <p:cNvPicPr preferRelativeResize="0"/>
          <p:nvPr/>
        </p:nvPicPr>
        <p:blipFill rotWithShape="1">
          <a:blip r:embed="rId2">
            <a:alphaModFix/>
          </a:blip>
          <a:srcRect b="0" l="0" r="0" t="0"/>
          <a:stretch/>
        </p:blipFill>
        <p:spPr>
          <a:xfrm>
            <a:off x="-2015" y="0"/>
            <a:ext cx="12192000" cy="6858000"/>
          </a:xfrm>
          <a:prstGeom prst="rect">
            <a:avLst/>
          </a:prstGeom>
          <a:noFill/>
          <a:ln>
            <a:noFill/>
          </a:ln>
        </p:spPr>
      </p:pic>
      <p:pic>
        <p:nvPicPr>
          <p:cNvPr id="67" name="Google Shape;67;p41"/>
          <p:cNvPicPr preferRelativeResize="0"/>
          <p:nvPr/>
        </p:nvPicPr>
        <p:blipFill rotWithShape="1">
          <a:blip r:embed="rId3">
            <a:alphaModFix/>
          </a:blip>
          <a:srcRect b="0" l="0" r="0" t="0"/>
          <a:stretch/>
        </p:blipFill>
        <p:spPr>
          <a:xfrm>
            <a:off x="371475" y="5984875"/>
            <a:ext cx="1667380" cy="482832"/>
          </a:xfrm>
          <a:prstGeom prst="rect">
            <a:avLst/>
          </a:prstGeom>
          <a:noFill/>
          <a:ln>
            <a:noFill/>
          </a:ln>
        </p:spPr>
      </p:pic>
      <p:pic>
        <p:nvPicPr>
          <p:cNvPr id="68" name="Google Shape;68;p41"/>
          <p:cNvPicPr preferRelativeResize="0"/>
          <p:nvPr/>
        </p:nvPicPr>
        <p:blipFill rotWithShape="1">
          <a:blip r:embed="rId4">
            <a:alphaModFix/>
          </a:blip>
          <a:srcRect b="0" l="0" r="0" t="0"/>
          <a:stretch/>
        </p:blipFill>
        <p:spPr>
          <a:xfrm>
            <a:off x="-2014" y="0"/>
            <a:ext cx="1248937" cy="1198219"/>
          </a:xfrm>
          <a:prstGeom prst="rect">
            <a:avLst/>
          </a:prstGeom>
          <a:noFill/>
          <a:ln>
            <a:noFill/>
          </a:ln>
        </p:spPr>
      </p:pic>
      <p:pic>
        <p:nvPicPr>
          <p:cNvPr id="69" name="Google Shape;69;p41"/>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70" name="Google Shape;70;p41"/>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71" name="Google Shape;71;p41"/>
          <p:cNvSpPr txBox="1"/>
          <p:nvPr>
            <p:ph type="title"/>
          </p:nvPr>
        </p:nvSpPr>
        <p:spPr>
          <a:xfrm>
            <a:off x="315720" y="1449388"/>
            <a:ext cx="7767829"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rgbClr val="FFFF00"/>
              </a:buClr>
              <a:buSzPts val="4000"/>
              <a:buFont typeface="Calibri"/>
              <a:buNone/>
              <a:defRPr b="0" i="0" sz="4000" u="none" cap="none" strike="noStrike">
                <a:solidFill>
                  <a:srgbClr val="FFFF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72" name="Shape 72"/>
        <p:cNvGrpSpPr/>
        <p:nvPr/>
      </p:nvGrpSpPr>
      <p:grpSpPr>
        <a:xfrm>
          <a:off x="0" y="0"/>
          <a:ext cx="0" cy="0"/>
          <a:chOff x="0" y="0"/>
          <a:chExt cx="0" cy="0"/>
        </a:xfrm>
      </p:grpSpPr>
      <p:pic>
        <p:nvPicPr>
          <p:cNvPr id="73" name="Google Shape;73;p40"/>
          <p:cNvPicPr preferRelativeResize="0"/>
          <p:nvPr/>
        </p:nvPicPr>
        <p:blipFill rotWithShape="1">
          <a:blip r:embed="rId2">
            <a:alphaModFix/>
          </a:blip>
          <a:srcRect b="0" l="0" r="0" t="0"/>
          <a:stretch/>
        </p:blipFill>
        <p:spPr>
          <a:xfrm flipH="1">
            <a:off x="0" y="0"/>
            <a:ext cx="12192000" cy="6858000"/>
          </a:xfrm>
          <a:prstGeom prst="rect">
            <a:avLst/>
          </a:prstGeom>
          <a:noFill/>
          <a:ln>
            <a:noFill/>
          </a:ln>
        </p:spPr>
      </p:pic>
      <p:pic>
        <p:nvPicPr>
          <p:cNvPr id="74" name="Google Shape;74;p40"/>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75" name="Google Shape;75;p40"/>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76" name="Google Shape;76;p40"/>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77" name="Google Shape;77;p40"/>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78" name="Google Shape;78;p40"/>
          <p:cNvSpPr txBox="1"/>
          <p:nvPr>
            <p:ph idx="3" type="body"/>
          </p:nvPr>
        </p:nvSpPr>
        <p:spPr>
          <a:xfrm>
            <a:off x="360887" y="1449387"/>
            <a:ext cx="9697512"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1pPr>
            <a:lvl2pPr indent="-342900" lvl="1" marL="9144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2pPr>
            <a:lvl3pPr indent="-342900" lvl="2" marL="13716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3pPr>
            <a:lvl4pPr indent="-342900" lvl="3" marL="18288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4pPr>
            <a:lvl5pPr indent="-342900" lvl="4" marL="22860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840">
          <p15:clr>
            <a:srgbClr val="F26B43"/>
          </p15:clr>
        </p15:guide>
        <p15:guide id="2" pos="234">
          <p15:clr>
            <a:srgbClr val="F26B43"/>
          </p15:clr>
        </p15:guide>
        <p15:guide id="3" pos="7446">
          <p15:clr>
            <a:srgbClr val="F26B43"/>
          </p15:clr>
        </p15:guide>
        <p15:guide id="4" orient="horz" pos="2160">
          <p15:clr>
            <a:srgbClr val="F26B43"/>
          </p15:clr>
        </p15:guide>
        <p15:guide id="5" orient="horz" pos="754">
          <p15:clr>
            <a:srgbClr val="F26B43"/>
          </p15:clr>
        </p15:guide>
        <p15:guide id="6" orient="horz" pos="3770">
          <p15:clr>
            <a:srgbClr val="F26B43"/>
          </p15:clr>
        </p15:guide>
        <p15:guide id="7" orient="horz" pos="3521">
          <p15:clr>
            <a:srgbClr val="F26B43"/>
          </p15:clr>
        </p15:guide>
        <p15:guide id="8" orient="horz" pos="91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hyperlink" Target="https://ec.europa.eu/eusurvey/runner/BELC-specific-survey" TargetMode="External"/><Relationship Id="rId4" Type="http://schemas.openxmlformats.org/officeDocument/2006/relationships/hyperlink" Target="https://ec.europa.eu/eusurvey/runner/BELC-specific-survey"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30.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37.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6.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1"/>
          <p:cNvSpPr txBox="1"/>
          <p:nvPr>
            <p:ph idx="3" type="body"/>
          </p:nvPr>
        </p:nvSpPr>
        <p:spPr>
          <a:xfrm>
            <a:off x="7580325" y="5819200"/>
            <a:ext cx="4240200"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Изграждаме Европа с</a:t>
            </a:r>
            <a:br>
              <a:rPr lang="en-GB"/>
            </a:br>
            <a:r>
              <a:rPr b="1" lang="en-GB" sz="2400">
                <a:solidFill>
                  <a:srgbClr val="FFFF00"/>
                </a:solidFill>
              </a:rPr>
              <a:t>представители на</a:t>
            </a:r>
            <a:br>
              <a:rPr b="1" lang="en-GB" sz="2400">
                <a:solidFill>
                  <a:srgbClr val="FFFF00"/>
                </a:solidFill>
              </a:rPr>
            </a:br>
            <a:r>
              <a:rPr b="1" lang="en-GB" sz="2400">
                <a:solidFill>
                  <a:srgbClr val="FFFF00"/>
                </a:solidFill>
              </a:rPr>
              <a:t>местното самоуправление</a:t>
            </a:r>
            <a:endParaRPr/>
          </a:p>
        </p:txBody>
      </p:sp>
      <p:sp>
        <p:nvSpPr>
          <p:cNvPr id="133" name="Google Shape;133;p1"/>
          <p:cNvSpPr txBox="1"/>
          <p:nvPr>
            <p:ph type="title"/>
          </p:nvPr>
        </p:nvSpPr>
        <p:spPr>
          <a:xfrm>
            <a:off x="371475" y="1449388"/>
            <a:ext cx="11382143" cy="1683557"/>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1"/>
              </a:buClr>
              <a:buSzPts val="5400"/>
              <a:buFont typeface="Calibri"/>
              <a:buNone/>
            </a:pPr>
            <a:r>
              <a:rPr lang="en-GB" sz="5400"/>
              <a:t>Изграждаме Европа с</a:t>
            </a:r>
            <a:endParaRPr sz="5400"/>
          </a:p>
        </p:txBody>
      </p:sp>
      <p:sp>
        <p:nvSpPr>
          <p:cNvPr id="134" name="Google Shape;134;p1"/>
          <p:cNvSpPr txBox="1"/>
          <p:nvPr>
            <p:ph idx="1" type="body"/>
          </p:nvPr>
        </p:nvSpPr>
        <p:spPr>
          <a:xfrm>
            <a:off x="360324" y="3132946"/>
            <a:ext cx="11382143" cy="1319134"/>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FFF200"/>
              </a:buClr>
              <a:buSzPts val="8800"/>
              <a:buNone/>
            </a:pPr>
            <a:r>
              <a:rPr lang="en-GB" sz="4800">
                <a:solidFill>
                  <a:srgbClr val="FFF200"/>
                </a:solidFill>
              </a:rPr>
              <a:t>представители на</a:t>
            </a:r>
            <a:endParaRPr sz="4800">
              <a:solidFill>
                <a:srgbClr val="FFF200"/>
              </a:solidFill>
            </a:endParaRPr>
          </a:p>
          <a:p>
            <a:pPr indent="0" lvl="0" marL="0" rtl="0" algn="l">
              <a:lnSpc>
                <a:spcPct val="90000"/>
              </a:lnSpc>
              <a:spcBef>
                <a:spcPts val="0"/>
              </a:spcBef>
              <a:spcAft>
                <a:spcPts val="0"/>
              </a:spcAft>
              <a:buClr>
                <a:schemeClr val="dk1"/>
              </a:buClr>
              <a:buSzPts val="1100"/>
              <a:buNone/>
            </a:pPr>
            <a:r>
              <a:rPr lang="en-GB" sz="4800">
                <a:solidFill>
                  <a:srgbClr val="FFF200"/>
                </a:solidFill>
              </a:rPr>
              <a:t>местното самоуправление</a:t>
            </a:r>
            <a:endParaRPr sz="8200">
              <a:solidFill>
                <a:srgbClr val="FFF200"/>
              </a:solidFill>
              <a:latin typeface="Calibri"/>
              <a:ea typeface="Calibri"/>
              <a:cs typeface="Calibri"/>
              <a:sym typeface="Calibri"/>
            </a:endParaRPr>
          </a:p>
        </p:txBody>
      </p:sp>
      <p:sp>
        <p:nvSpPr>
          <p:cNvPr id="135" name="Google Shape;135;p1"/>
          <p:cNvSpPr txBox="1"/>
          <p:nvPr>
            <p:ph idx="2" type="body"/>
          </p:nvPr>
        </p:nvSpPr>
        <p:spPr>
          <a:xfrm>
            <a:off x="371474" y="4497051"/>
            <a:ext cx="11449051" cy="1092537"/>
          </a:xfrm>
          <a:prstGeom prst="rect">
            <a:avLst/>
          </a:prstGeom>
          <a:noFill/>
          <a:ln>
            <a:noFill/>
          </a:ln>
        </p:spPr>
        <p:txBody>
          <a:bodyPr anchorCtr="0" anchor="t" bIns="0" lIns="0" spcFirstLastPara="1" rIns="0" wrap="square" tIns="0">
            <a:noAutofit/>
          </a:bodyPr>
          <a:lstStyle/>
          <a:p>
            <a:pPr indent="0" lvl="0" marL="0" rtl="0" algn="l">
              <a:lnSpc>
                <a:spcPct val="90000"/>
              </a:lnSpc>
              <a:spcBef>
                <a:spcPts val="1000"/>
              </a:spcBef>
              <a:spcAft>
                <a:spcPts val="0"/>
              </a:spcAft>
              <a:buClr>
                <a:schemeClr val="dk1"/>
              </a:buClr>
              <a:buSzPts val="1100"/>
              <a:buFont typeface="Arial"/>
              <a:buNone/>
            </a:pPr>
            <a:r>
              <a:rPr lang="en-GB">
                <a:solidFill>
                  <a:srgbClr val="FFFFFF"/>
                </a:solidFill>
              </a:rPr>
              <a:t>Мрежа от представители на местното самоуправление в ЕС,</a:t>
            </a:r>
            <a:endParaRPr>
              <a:solidFill>
                <a:srgbClr val="FFFFFF"/>
              </a:solidFill>
            </a:endParaRPr>
          </a:p>
          <a:p>
            <a:pPr indent="0" lvl="0" marL="0" rtl="0" algn="l">
              <a:lnSpc>
                <a:spcPct val="90000"/>
              </a:lnSpc>
              <a:spcBef>
                <a:spcPts val="1000"/>
              </a:spcBef>
              <a:spcAft>
                <a:spcPts val="0"/>
              </a:spcAft>
              <a:buClr>
                <a:schemeClr val="dk1"/>
              </a:buClr>
              <a:buSzPts val="1100"/>
              <a:buFont typeface="Arial"/>
              <a:buNone/>
            </a:pPr>
            <a:r>
              <a:rPr lang="en-GB">
                <a:solidFill>
                  <a:srgbClr val="FFFFFF"/>
                </a:solidFill>
              </a:rPr>
              <a:t>които работят заедно за разясняване на проблемите на ЕС</a:t>
            </a:r>
            <a:endParaRPr>
              <a:solidFill>
                <a:srgbClr val="FFFFFF"/>
              </a:solidFill>
            </a:endParaRPr>
          </a:p>
          <a:p>
            <a:pPr indent="0" lvl="0" marL="0" rtl="0" algn="l">
              <a:lnSpc>
                <a:spcPct val="100000"/>
              </a:lnSpc>
              <a:spcBef>
                <a:spcPts val="0"/>
              </a:spcBef>
              <a:spcAft>
                <a:spcPts val="0"/>
              </a:spcAft>
              <a:buClr>
                <a:schemeClr val="lt1"/>
              </a:buClr>
              <a:buSzPts val="2000"/>
              <a:buNone/>
            </a:pPr>
            <a:r>
              <a:t/>
            </a:r>
            <a:endParaRPr sz="2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0"/>
          <p:cNvSpPr txBox="1"/>
          <p:nvPr>
            <p:ph idx="1" type="body"/>
          </p:nvPr>
        </p:nvSpPr>
        <p:spPr>
          <a:xfrm>
            <a:off x="7882125" y="5842025"/>
            <a:ext cx="3938400" cy="8202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Изграждаме Европа с</a:t>
            </a:r>
            <a:br>
              <a:rPr lang="en-GB"/>
            </a:br>
            <a:r>
              <a:rPr b="1" lang="en-GB" sz="2400">
                <a:solidFill>
                  <a:srgbClr val="13155D"/>
                </a:solidFill>
              </a:rPr>
              <a:t>представители на</a:t>
            </a:r>
            <a:br>
              <a:rPr b="1" lang="en-GB" sz="2400">
                <a:solidFill>
                  <a:srgbClr val="13155D"/>
                </a:solidFill>
              </a:rPr>
            </a:br>
            <a:r>
              <a:rPr b="1" lang="en-GB" sz="2400">
                <a:solidFill>
                  <a:srgbClr val="13155D"/>
                </a:solidFill>
              </a:rPr>
              <a:t>местното самоуправление</a:t>
            </a:r>
            <a:endParaRPr/>
          </a:p>
          <a:p>
            <a:pPr indent="0" lvl="0" marL="0" rtl="0" algn="r">
              <a:lnSpc>
                <a:spcPct val="90000"/>
              </a:lnSpc>
              <a:spcBef>
                <a:spcPts val="100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p:txBody>
      </p:sp>
      <p:sp>
        <p:nvSpPr>
          <p:cNvPr id="202" name="Google Shape;202;p10"/>
          <p:cNvSpPr txBox="1"/>
          <p:nvPr>
            <p:ph type="title"/>
          </p:nvPr>
        </p:nvSpPr>
        <p:spPr>
          <a:xfrm>
            <a:off x="1433407" y="1449389"/>
            <a:ext cx="9325185" cy="41402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rgbClr val="13165D"/>
              </a:buClr>
              <a:buSzPts val="3600"/>
              <a:buFont typeface="Calibri"/>
              <a:buNone/>
            </a:pPr>
            <a:r>
              <a:rPr b="1" lang="en-GB">
                <a:solidFill>
                  <a:srgbClr val="13165D"/>
                </a:solidFill>
              </a:rPr>
              <a:t>Местен орган</a:t>
            </a:r>
            <a:r>
              <a:rPr b="1" lang="en-GB">
                <a:solidFill>
                  <a:srgbClr val="13165D"/>
                </a:solidFill>
                <a:latin typeface="Calibri"/>
                <a:ea typeface="Calibri"/>
                <a:cs typeface="Calibri"/>
                <a:sym typeface="Calibri"/>
              </a:rPr>
              <a:t> </a:t>
            </a:r>
            <a:r>
              <a:rPr lang="en-GB">
                <a:solidFill>
                  <a:srgbClr val="13165D"/>
                </a:solidFill>
                <a:latin typeface="Calibri"/>
                <a:ea typeface="Calibri"/>
                <a:cs typeface="Calibri"/>
                <a:sym typeface="Calibri"/>
              </a:rPr>
              <a:t>– </a:t>
            </a:r>
            <a:r>
              <a:rPr lang="en-GB">
                <a:solidFill>
                  <a:srgbClr val="13165D"/>
                </a:solidFill>
              </a:rPr>
              <a:t>партньор на Комисията</a:t>
            </a:r>
            <a:br>
              <a:rPr lang="en-GB">
                <a:solidFill>
                  <a:srgbClr val="13165D"/>
                </a:solidFill>
              </a:rPr>
            </a:br>
            <a:r>
              <a:rPr lang="en-GB">
                <a:solidFill>
                  <a:srgbClr val="13165D"/>
                </a:solidFill>
              </a:rPr>
              <a:t>в комуникацията по въпросите на Европа</a:t>
            </a:r>
            <a:br>
              <a:rPr lang="en-GB">
                <a:solidFill>
                  <a:srgbClr val="13165D"/>
                </a:solidFill>
              </a:rPr>
            </a:br>
            <a:r>
              <a:rPr lang="en-GB">
                <a:solidFill>
                  <a:srgbClr val="13165D"/>
                </a:solidFill>
              </a:rPr>
              <a:t>по места.</a:t>
            </a:r>
            <a:br>
              <a:rPr lang="en-GB">
                <a:solidFill>
                  <a:srgbClr val="13165D"/>
                </a:solidFill>
                <a:latin typeface="Calibri"/>
                <a:ea typeface="Calibri"/>
                <a:cs typeface="Calibri"/>
                <a:sym typeface="Calibri"/>
              </a:rPr>
            </a:br>
            <a:br>
              <a:rPr lang="en-GB">
                <a:solidFill>
                  <a:srgbClr val="13165D"/>
                </a:solidFill>
                <a:latin typeface="Calibri"/>
                <a:ea typeface="Calibri"/>
                <a:cs typeface="Calibri"/>
                <a:sym typeface="Calibri"/>
              </a:rPr>
            </a:br>
            <a:br>
              <a:rPr lang="en-GB">
                <a:solidFill>
                  <a:srgbClr val="13165D"/>
                </a:solidFill>
                <a:latin typeface="Calibri"/>
                <a:ea typeface="Calibri"/>
                <a:cs typeface="Calibri"/>
                <a:sym typeface="Calibri"/>
              </a:rPr>
            </a:br>
            <a:r>
              <a:rPr b="1" lang="en-GB">
                <a:solidFill>
                  <a:srgbClr val="13165D"/>
                </a:solidFill>
              </a:rPr>
              <a:t>Местен представител на изборна длъжност, определен от местния орган</a:t>
            </a:r>
            <a:r>
              <a:rPr b="1" lang="en-GB">
                <a:solidFill>
                  <a:srgbClr val="13165D"/>
                </a:solidFill>
                <a:latin typeface="Calibri"/>
                <a:ea typeface="Calibri"/>
                <a:cs typeface="Calibri"/>
                <a:sym typeface="Calibri"/>
              </a:rPr>
              <a:t> </a:t>
            </a:r>
            <a:r>
              <a:rPr lang="en-GB">
                <a:solidFill>
                  <a:srgbClr val="13165D"/>
                </a:solidFill>
                <a:latin typeface="Calibri"/>
                <a:ea typeface="Calibri"/>
                <a:cs typeface="Calibri"/>
                <a:sym typeface="Calibri"/>
              </a:rPr>
              <a:t>– </a:t>
            </a:r>
            <a:r>
              <a:rPr lang="en-GB">
                <a:solidFill>
                  <a:srgbClr val="13165D"/>
                </a:solidFill>
              </a:rPr>
              <a:t>член на мрежата „Изграждаме Европа с представители на местното самоуправление“.</a:t>
            </a:r>
            <a:endParaRPr/>
          </a:p>
        </p:txBody>
      </p:sp>
      <p:sp>
        <p:nvSpPr>
          <p:cNvPr id="203" name="Google Shape;203;p10"/>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How the</a:t>
            </a:r>
            <a:br>
              <a:rPr lang="en-GB">
                <a:solidFill>
                  <a:srgbClr val="13165D"/>
                </a:solidFill>
              </a:rPr>
            </a:br>
            <a:r>
              <a:rPr b="1" lang="en-GB">
                <a:solidFill>
                  <a:srgbClr val="13165D"/>
                </a:solidFill>
                <a:latin typeface="Calibri"/>
                <a:ea typeface="Calibri"/>
                <a:cs typeface="Calibri"/>
                <a:sym typeface="Calibri"/>
              </a:rPr>
              <a:t>network will work</a:t>
            </a:r>
            <a:endParaRPr>
              <a:solidFill>
                <a:srgbClr val="13165D"/>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1"/>
          <p:cNvSpPr txBox="1"/>
          <p:nvPr>
            <p:ph type="title"/>
          </p:nvPr>
        </p:nvSpPr>
        <p:spPr>
          <a:xfrm>
            <a:off x="315720" y="1449388"/>
            <a:ext cx="7612430"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200"/>
              </a:buClr>
              <a:buSzPts val="4000"/>
              <a:buFont typeface="Calibri"/>
              <a:buNone/>
            </a:pPr>
            <a:r>
              <a:rPr b="1" lang="en-GB" sz="4000">
                <a:solidFill>
                  <a:srgbClr val="FFF200"/>
                </a:solidFill>
                <a:latin typeface="Calibri"/>
                <a:ea typeface="Calibri"/>
                <a:cs typeface="Calibri"/>
                <a:sym typeface="Calibri"/>
              </a:rPr>
              <a:t>5 </a:t>
            </a:r>
            <a:r>
              <a:rPr b="1" lang="en-GB">
                <a:solidFill>
                  <a:srgbClr val="FFF200"/>
                </a:solidFill>
              </a:rPr>
              <a:t>ключови предимства</a:t>
            </a:r>
            <a:r>
              <a:rPr lang="en-GB" sz="4000">
                <a:solidFill>
                  <a:srgbClr val="FFF200"/>
                </a:solidFill>
                <a:latin typeface="Calibri"/>
                <a:ea typeface="Calibri"/>
                <a:cs typeface="Calibri"/>
                <a:sym typeface="Calibri"/>
              </a:rPr>
              <a:t> </a:t>
            </a:r>
            <a:br>
              <a:rPr lang="en-GB" sz="4000">
                <a:solidFill>
                  <a:srgbClr val="FFF200"/>
                </a:solidFill>
                <a:latin typeface="Calibri"/>
                <a:ea typeface="Calibri"/>
                <a:cs typeface="Calibri"/>
                <a:sym typeface="Calibri"/>
              </a:rPr>
            </a:br>
            <a:r>
              <a:rPr lang="en-GB"/>
              <a:t>от участието в тази мрежа</a:t>
            </a:r>
            <a:endParaRPr sz="4000"/>
          </a:p>
        </p:txBody>
      </p:sp>
      <p:sp>
        <p:nvSpPr>
          <p:cNvPr id="209" name="Google Shape;209;p11"/>
          <p:cNvSpPr txBox="1"/>
          <p:nvPr/>
        </p:nvSpPr>
        <p:spPr>
          <a:xfrm>
            <a:off x="7845525" y="5892400"/>
            <a:ext cx="3975000" cy="723900"/>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chemeClr val="lt1"/>
              </a:buClr>
              <a:buSzPts val="1400"/>
              <a:buFont typeface="Arial"/>
              <a:buNone/>
            </a:pPr>
            <a:r>
              <a:rPr b="0" i="0" lang="en-GB" sz="1400" u="none" cap="none" strike="noStrike">
                <a:solidFill>
                  <a:schemeClr val="lt1"/>
                </a:solidFill>
                <a:latin typeface="Calibri"/>
                <a:ea typeface="Calibri"/>
                <a:cs typeface="Calibri"/>
                <a:sym typeface="Calibri"/>
              </a:rPr>
              <a:t>Изграждаме Европа с</a:t>
            </a:r>
            <a:br>
              <a:rPr b="0" i="0" lang="en-GB" sz="1400" u="none" cap="none" strike="noStrike">
                <a:solidFill>
                  <a:schemeClr val="lt1"/>
                </a:solidFill>
                <a:latin typeface="Calibri"/>
                <a:ea typeface="Calibri"/>
                <a:cs typeface="Calibri"/>
                <a:sym typeface="Calibri"/>
              </a:rPr>
            </a:br>
            <a:r>
              <a:rPr b="1" i="0" lang="en-GB" sz="2400" u="none" cap="none" strike="noStrike">
                <a:solidFill>
                  <a:srgbClr val="FFFF00"/>
                </a:solidFill>
                <a:latin typeface="Calibri"/>
                <a:ea typeface="Calibri"/>
                <a:cs typeface="Calibri"/>
                <a:sym typeface="Calibri"/>
              </a:rPr>
              <a:t>представители на</a:t>
            </a:r>
            <a:br>
              <a:rPr b="1" i="0" lang="en-GB" sz="2400" u="none" cap="none" strike="noStrike">
                <a:solidFill>
                  <a:srgbClr val="FFFF00"/>
                </a:solidFill>
                <a:latin typeface="Calibri"/>
                <a:ea typeface="Calibri"/>
                <a:cs typeface="Calibri"/>
                <a:sym typeface="Calibri"/>
              </a:rPr>
            </a:br>
            <a:r>
              <a:rPr b="1" i="0" lang="en-GB" sz="2400" u="none" cap="none" strike="noStrike">
                <a:solidFill>
                  <a:srgbClr val="FFFF00"/>
                </a:solidFill>
                <a:latin typeface="Calibri"/>
                <a:ea typeface="Calibri"/>
                <a:cs typeface="Calibri"/>
                <a:sym typeface="Calibri"/>
              </a:rPr>
              <a:t>местното самоуправление</a:t>
            </a:r>
            <a:endParaRPr b="0" i="0" sz="1400" u="none" cap="none" strike="noStrike">
              <a:solidFill>
                <a:schemeClr val="lt1"/>
              </a:solidFill>
              <a:latin typeface="Calibri"/>
              <a:ea typeface="Calibri"/>
              <a:cs typeface="Calibri"/>
              <a:sym typeface="Calibri"/>
            </a:endParaRPr>
          </a:p>
          <a:p>
            <a:pPr indent="0" lvl="0" marL="0" marR="0" rtl="0" algn="r">
              <a:lnSpc>
                <a:spcPct val="90000"/>
              </a:lnSpc>
              <a:spcBef>
                <a:spcPts val="1000"/>
              </a:spcBef>
              <a:spcAft>
                <a:spcPts val="0"/>
              </a:spcAft>
              <a:buClr>
                <a:schemeClr val="lt1"/>
              </a:buClr>
              <a:buSzPts val="1400"/>
              <a:buFont typeface="Arial"/>
              <a:buNone/>
            </a:pPr>
            <a:r>
              <a:t/>
            </a:r>
            <a:endParaRPr b="0" i="0" sz="1400" u="none" cap="none" strike="noStrike">
              <a:solidFill>
                <a:schemeClr val="lt1"/>
              </a:solidFill>
              <a:latin typeface="Calibri"/>
              <a:ea typeface="Calibri"/>
              <a:cs typeface="Calibri"/>
              <a:sym typeface="Calibri"/>
            </a:endParaRPr>
          </a:p>
          <a:p>
            <a:pPr indent="0" lvl="0" marL="0" marR="0" rtl="0" algn="r">
              <a:lnSpc>
                <a:spcPct val="90000"/>
              </a:lnSpc>
              <a:spcBef>
                <a:spcPts val="1000"/>
              </a:spcBef>
              <a:spcAft>
                <a:spcPts val="0"/>
              </a:spcAft>
              <a:buClr>
                <a:schemeClr val="lt1"/>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12"/>
          <p:cNvSpPr txBox="1"/>
          <p:nvPr>
            <p:ph idx="1" type="body"/>
          </p:nvPr>
        </p:nvSpPr>
        <p:spPr>
          <a:xfrm>
            <a:off x="8220525" y="5875250"/>
            <a:ext cx="3600000" cy="7593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Изграждаме Европа с</a:t>
            </a:r>
            <a:br>
              <a:rPr lang="en-GB"/>
            </a:br>
            <a:r>
              <a:rPr b="1" lang="en-GB" sz="2400">
                <a:solidFill>
                  <a:srgbClr val="13155D"/>
                </a:solidFill>
              </a:rPr>
              <a:t>представители на</a:t>
            </a:r>
            <a:br>
              <a:rPr b="1" lang="en-GB" sz="2400">
                <a:solidFill>
                  <a:srgbClr val="13155D"/>
                </a:solidFill>
              </a:rPr>
            </a:br>
            <a:r>
              <a:rPr b="1" lang="en-GB" sz="2400">
                <a:solidFill>
                  <a:srgbClr val="13155D"/>
                </a:solidFill>
              </a:rPr>
              <a:t>местното самоуправление</a:t>
            </a:r>
            <a:endParaRPr/>
          </a:p>
          <a:p>
            <a:pPr indent="0" lvl="0" marL="0" rtl="0" algn="r">
              <a:lnSpc>
                <a:spcPct val="90000"/>
              </a:lnSpc>
              <a:spcBef>
                <a:spcPts val="100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p:txBody>
      </p:sp>
      <p:sp>
        <p:nvSpPr>
          <p:cNvPr id="215" name="Google Shape;215;p12"/>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5 key benefit</a:t>
            </a:r>
            <a:r>
              <a:rPr b="1" lang="en-GB">
                <a:solidFill>
                  <a:srgbClr val="13165D"/>
                </a:solidFill>
                <a:latin typeface="Calibri"/>
                <a:ea typeface="Calibri"/>
                <a:cs typeface="Calibri"/>
                <a:sym typeface="Calibri"/>
              </a:rPr>
              <a:t>s of participating in this network</a:t>
            </a:r>
            <a:endParaRPr>
              <a:solidFill>
                <a:srgbClr val="13165D"/>
              </a:solidFill>
              <a:latin typeface="Calibri"/>
              <a:ea typeface="Calibri"/>
              <a:cs typeface="Calibri"/>
              <a:sym typeface="Calibri"/>
            </a:endParaRPr>
          </a:p>
        </p:txBody>
      </p:sp>
      <p:sp>
        <p:nvSpPr>
          <p:cNvPr id="216" name="Google Shape;216;p12"/>
          <p:cNvSpPr/>
          <p:nvPr/>
        </p:nvSpPr>
        <p:spPr>
          <a:xfrm>
            <a:off x="371472" y="1820017"/>
            <a:ext cx="5361506" cy="1313601"/>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GB" sz="1500" u="none" cap="none" strike="noStrike">
                <a:solidFill>
                  <a:srgbClr val="FFFF00"/>
                </a:solidFill>
                <a:latin typeface="Calibri"/>
                <a:ea typeface="Calibri"/>
                <a:cs typeface="Calibri"/>
                <a:sym typeface="Calibri"/>
              </a:rPr>
              <a:t>Привилегирован достъп </a:t>
            </a:r>
            <a:r>
              <a:rPr b="0" i="0" lang="en-GB" sz="1500" u="none" cap="none" strike="noStrike">
                <a:solidFill>
                  <a:schemeClr val="lt1"/>
                </a:solidFill>
                <a:latin typeface="Calibri"/>
                <a:ea typeface="Calibri"/>
                <a:cs typeface="Calibri"/>
                <a:sym typeface="Calibri"/>
              </a:rPr>
              <a:t>до официални комуникационни източници на ЕС на националните езици, комуникационни материали, онлайн и офлайн семинари и други форми на информиране, които дават възможност на членовете да влизат в диалог с гражданите по проблеми на ЕС.</a:t>
            </a:r>
            <a:endParaRPr b="0" i="0" sz="1300" u="none" cap="none" strike="noStrike">
              <a:solidFill>
                <a:srgbClr val="000000"/>
              </a:solidFill>
              <a:latin typeface="Arial"/>
              <a:ea typeface="Arial"/>
              <a:cs typeface="Arial"/>
              <a:sym typeface="Arial"/>
            </a:endParaRPr>
          </a:p>
        </p:txBody>
      </p:sp>
      <p:sp>
        <p:nvSpPr>
          <p:cNvPr id="217" name="Google Shape;217;p12"/>
          <p:cNvSpPr/>
          <p:nvPr/>
        </p:nvSpPr>
        <p:spPr>
          <a:xfrm>
            <a:off x="6459022" y="3049293"/>
            <a:ext cx="5361506" cy="759413"/>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GB" sz="1500" u="none" cap="none" strike="noStrike">
                <a:solidFill>
                  <a:srgbClr val="FFFF00"/>
                </a:solidFill>
                <a:latin typeface="Calibri"/>
                <a:ea typeface="Calibri"/>
                <a:cs typeface="Calibri"/>
                <a:sym typeface="Calibri"/>
              </a:rPr>
              <a:t>Достъп до оживена мрежа от равноправни партньори</a:t>
            </a:r>
            <a:r>
              <a:rPr b="0" i="0" lang="en-GB" sz="1500" u="none" cap="none" strike="noStrike">
                <a:solidFill>
                  <a:srgbClr val="FFFF00"/>
                </a:solidFill>
                <a:latin typeface="Calibri"/>
                <a:ea typeface="Calibri"/>
                <a:cs typeface="Calibri"/>
                <a:sym typeface="Calibri"/>
              </a:rPr>
              <a:t> </a:t>
            </a:r>
            <a:r>
              <a:rPr b="0" i="0" lang="en-GB" sz="1500" u="none" cap="none" strike="noStrike">
                <a:solidFill>
                  <a:schemeClr val="lt1"/>
                </a:solidFill>
                <a:latin typeface="Calibri"/>
                <a:ea typeface="Calibri"/>
                <a:cs typeface="Calibri"/>
                <a:sym typeface="Calibri"/>
              </a:rPr>
              <a:t>чрез специална онлайн платформа с други участници в мрежата.</a:t>
            </a:r>
            <a:endParaRPr b="0" i="0" sz="1300" u="none" cap="none" strike="noStrike">
              <a:solidFill>
                <a:srgbClr val="000000"/>
              </a:solidFill>
              <a:latin typeface="Arial"/>
              <a:ea typeface="Arial"/>
              <a:cs typeface="Arial"/>
              <a:sym typeface="Arial"/>
            </a:endParaRPr>
          </a:p>
        </p:txBody>
      </p:sp>
      <p:sp>
        <p:nvSpPr>
          <p:cNvPr id="218" name="Google Shape;218;p12"/>
          <p:cNvSpPr/>
          <p:nvPr/>
        </p:nvSpPr>
        <p:spPr>
          <a:xfrm>
            <a:off x="371474" y="3337690"/>
            <a:ext cx="5361600" cy="759300"/>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t/>
            </a:r>
            <a:endParaRPr b="1" i="0" sz="1500" u="none" cap="none" strike="noStrike">
              <a:solidFill>
                <a:srgbClr val="FFFF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1" i="0" lang="en-GB" sz="1500" u="none" cap="none" strike="noStrike">
                <a:solidFill>
                  <a:srgbClr val="FFFF00"/>
                </a:solidFill>
                <a:latin typeface="Calibri"/>
                <a:ea typeface="Calibri"/>
                <a:cs typeface="Calibri"/>
                <a:sym typeface="Calibri"/>
              </a:rPr>
              <a:t>Видимост на равнището на ЕС</a:t>
            </a:r>
            <a:r>
              <a:rPr b="0" i="0" lang="en-GB" sz="1500" u="none" cap="none" strike="noStrike">
                <a:solidFill>
                  <a:srgbClr val="FFFF00"/>
                </a:solidFill>
                <a:latin typeface="Calibri"/>
                <a:ea typeface="Calibri"/>
                <a:cs typeface="Calibri"/>
                <a:sym typeface="Calibri"/>
              </a:rPr>
              <a:t> </a:t>
            </a:r>
            <a:r>
              <a:rPr b="0" i="0" lang="en-GB" sz="1500" u="none" cap="none" strike="noStrike">
                <a:solidFill>
                  <a:schemeClr val="lt1"/>
                </a:solidFill>
                <a:latin typeface="Calibri"/>
                <a:ea typeface="Calibri"/>
                <a:cs typeface="Calibri"/>
                <a:sym typeface="Calibri"/>
              </a:rPr>
              <a:t>на дейностите,</a:t>
            </a:r>
            <a:br>
              <a:rPr b="0" i="0" lang="en-GB" sz="1500" u="none" cap="none" strike="noStrike">
                <a:solidFill>
                  <a:schemeClr val="lt1"/>
                </a:solidFill>
                <a:latin typeface="Calibri"/>
                <a:ea typeface="Calibri"/>
                <a:cs typeface="Calibri"/>
                <a:sym typeface="Calibri"/>
              </a:rPr>
            </a:br>
            <a:r>
              <a:rPr b="0" i="0" lang="en-GB" sz="1500" u="none" cap="none" strike="noStrike">
                <a:solidFill>
                  <a:schemeClr val="lt1"/>
                </a:solidFill>
                <a:latin typeface="Calibri"/>
                <a:ea typeface="Calibri"/>
                <a:cs typeface="Calibri"/>
                <a:sym typeface="Calibri"/>
              </a:rPr>
              <a:t>предприемани от всеки член в контекста на мрежата.</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500" u="none" cap="none" strike="noStrike">
              <a:solidFill>
                <a:srgbClr val="FFFF00"/>
              </a:solidFill>
              <a:latin typeface="Calibri"/>
              <a:ea typeface="Calibri"/>
              <a:cs typeface="Calibri"/>
              <a:sym typeface="Calibri"/>
            </a:endParaRPr>
          </a:p>
        </p:txBody>
      </p:sp>
      <p:sp>
        <p:nvSpPr>
          <p:cNvPr id="219" name="Google Shape;219;p12"/>
          <p:cNvSpPr/>
          <p:nvPr/>
        </p:nvSpPr>
        <p:spPr>
          <a:xfrm>
            <a:off x="6483539" y="1820017"/>
            <a:ext cx="5336989" cy="1015214"/>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GB" sz="1500" u="none" cap="none" strike="noStrike">
                <a:solidFill>
                  <a:srgbClr val="FFFF00"/>
                </a:solidFill>
                <a:latin typeface="Calibri"/>
                <a:ea typeface="Calibri"/>
                <a:cs typeface="Calibri"/>
                <a:sym typeface="Calibri"/>
              </a:rPr>
              <a:t>Достъп до приоритетни посещения</a:t>
            </a:r>
            <a:r>
              <a:rPr b="0" i="0" lang="en-GB" sz="1500" u="none" cap="none" strike="noStrike">
                <a:solidFill>
                  <a:srgbClr val="FFFF00"/>
                </a:solidFill>
                <a:latin typeface="Calibri"/>
                <a:ea typeface="Calibri"/>
                <a:cs typeface="Calibri"/>
                <a:sym typeface="Calibri"/>
              </a:rPr>
              <a:t> </a:t>
            </a:r>
            <a:r>
              <a:rPr b="0" i="0" lang="en-GB" sz="1500" u="none" cap="none" strike="noStrike">
                <a:solidFill>
                  <a:schemeClr val="lt1"/>
                </a:solidFill>
                <a:latin typeface="Calibri"/>
                <a:ea typeface="Calibri"/>
                <a:cs typeface="Calibri"/>
                <a:sym typeface="Calibri"/>
              </a:rPr>
              <a:t>в Посетителския център на Европейската комисия в Брюксел, физически или виртуални, организирани при възможност на родния език.</a:t>
            </a:r>
            <a:endParaRPr b="0" i="0" sz="1500" u="none" cap="none" strike="noStrike">
              <a:solidFill>
                <a:schemeClr val="lt1"/>
              </a:solidFill>
              <a:latin typeface="Calibri"/>
              <a:ea typeface="Calibri"/>
              <a:cs typeface="Calibri"/>
              <a:sym typeface="Calibri"/>
            </a:endParaRPr>
          </a:p>
        </p:txBody>
      </p:sp>
      <p:sp>
        <p:nvSpPr>
          <p:cNvPr id="220" name="Google Shape;220;p12"/>
          <p:cNvSpPr/>
          <p:nvPr/>
        </p:nvSpPr>
        <p:spPr>
          <a:xfrm>
            <a:off x="371472" y="4301175"/>
            <a:ext cx="5361506" cy="1000290"/>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GB" sz="1500" u="none" cap="none" strike="noStrike">
                <a:solidFill>
                  <a:srgbClr val="FFFF00"/>
                </a:solidFill>
                <a:latin typeface="Calibri"/>
                <a:ea typeface="Calibri"/>
                <a:cs typeface="Calibri"/>
                <a:sym typeface="Calibri"/>
              </a:rPr>
              <a:t>Привилегирован достъп до множество информационни мрежи на ЕС</a:t>
            </a:r>
            <a:r>
              <a:rPr b="0" i="0" lang="en-GB" sz="1500" u="none" cap="none" strike="noStrike">
                <a:solidFill>
                  <a:schemeClr val="lt1"/>
                </a:solidFill>
                <a:latin typeface="Calibri"/>
                <a:ea typeface="Calibri"/>
                <a:cs typeface="Calibri"/>
                <a:sym typeface="Calibri"/>
              </a:rPr>
              <a:t>, включително над 420 центъра на ЕВРОПА ДИРЕКТНО, намиращи се в почти всички региони на ЕС.</a:t>
            </a:r>
            <a:endParaRPr b="0" i="0" sz="1500" u="none" cap="none" strike="noStrike">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44"/>
          <p:cNvSpPr txBox="1"/>
          <p:nvPr>
            <p:ph type="title"/>
          </p:nvPr>
        </p:nvSpPr>
        <p:spPr>
          <a:xfrm>
            <a:off x="371475" y="1449388"/>
            <a:ext cx="7712074"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FFF"/>
              </a:buClr>
              <a:buSzPts val="4000"/>
              <a:buFont typeface="Calibri"/>
              <a:buNone/>
            </a:pPr>
            <a:r>
              <a:rPr lang="en-GB">
                <a:solidFill>
                  <a:srgbClr val="FFFFFF"/>
                </a:solidFill>
              </a:rPr>
              <a:t>Специалната </a:t>
            </a:r>
            <a:r>
              <a:rPr b="1" lang="en-GB">
                <a:solidFill>
                  <a:srgbClr val="FFF100"/>
                </a:solidFill>
              </a:rPr>
              <a:t>анкета</a:t>
            </a:r>
            <a:endParaRPr b="1">
              <a:solidFill>
                <a:srgbClr val="FFF100"/>
              </a:solidFill>
            </a:endParaRPr>
          </a:p>
        </p:txBody>
      </p:sp>
      <p:sp>
        <p:nvSpPr>
          <p:cNvPr id="226" name="Google Shape;226;p44"/>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45"/>
          <p:cNvSpPr txBox="1"/>
          <p:nvPr>
            <p:ph type="title"/>
          </p:nvPr>
        </p:nvSpPr>
        <p:spPr>
          <a:xfrm>
            <a:off x="1602902" y="982212"/>
            <a:ext cx="8069100" cy="38349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2000"/>
              <a:buFont typeface="Arial"/>
              <a:buNone/>
            </a:pPr>
            <a:r>
              <a:rPr b="0" i="0" lang="en-GB" sz="2000" u="none" cap="none" strike="noStrike">
                <a:solidFill>
                  <a:srgbClr val="13165D"/>
                </a:solidFill>
                <a:latin typeface="Calibri"/>
                <a:ea typeface="Calibri"/>
                <a:cs typeface="Calibri"/>
                <a:sym typeface="Calibri"/>
              </a:rPr>
              <a:t>Като попълните специалната анкета, ще имате възможност да посочите темите, които са най-уместни за комуникационните Ви нужди във Вашия избирателен район.</a:t>
            </a:r>
            <a:br>
              <a:rPr b="0" i="0" lang="en-GB" sz="2000" u="none" cap="none" strike="noStrike">
                <a:solidFill>
                  <a:srgbClr val="13165D"/>
                </a:solidFill>
                <a:latin typeface="Calibri"/>
                <a:ea typeface="Calibri"/>
                <a:cs typeface="Calibri"/>
                <a:sym typeface="Calibri"/>
              </a:rPr>
            </a:b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След попълването на специалната анкета за ЕС ще имате възможност да:</a:t>
            </a:r>
            <a:br>
              <a:rPr b="1"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 Получавате уместна информация, свързана с ЕС.</a:t>
            </a: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 Участвате в онлайн семинари.</a:t>
            </a: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 Участвате в посещения до институции на ЕС на Вашия език.</a:t>
            </a:r>
            <a:br>
              <a:rPr b="0" i="0" lang="en-GB" sz="2000" u="none" cap="none" strike="noStrike">
                <a:solidFill>
                  <a:srgbClr val="13165D"/>
                </a:solidFill>
                <a:latin typeface="Calibri"/>
                <a:ea typeface="Calibri"/>
                <a:cs typeface="Calibri"/>
                <a:sym typeface="Calibri"/>
              </a:rPr>
            </a:br>
            <a:br>
              <a:rPr b="0" i="0" lang="en-GB" sz="1800" u="none" cap="none" strike="noStrike">
                <a:solidFill>
                  <a:srgbClr val="000000"/>
                </a:solidFill>
                <a:latin typeface="Arial"/>
                <a:ea typeface="Arial"/>
                <a:cs typeface="Arial"/>
                <a:sym typeface="Arial"/>
              </a:rPr>
            </a:br>
            <a:r>
              <a:rPr b="1" i="0" lang="en-GB" sz="2000" u="none" cap="none" strike="noStrike">
                <a:solidFill>
                  <a:srgbClr val="13165D"/>
                </a:solidFill>
                <a:latin typeface="Calibri"/>
                <a:ea typeface="Calibri"/>
                <a:cs typeface="Calibri"/>
                <a:sym typeface="Calibri"/>
              </a:rPr>
              <a:t>URL връзка</a:t>
            </a:r>
            <a:r>
              <a:rPr b="0" i="0" lang="en-GB" sz="1800" u="none" cap="none" strike="noStrike">
                <a:solidFill>
                  <a:srgbClr val="000000"/>
                </a:solidFill>
                <a:latin typeface="Arial"/>
                <a:ea typeface="Arial"/>
                <a:cs typeface="Arial"/>
                <a:sym typeface="Arial"/>
              </a:rPr>
              <a:t> </a:t>
            </a:r>
            <a:r>
              <a:rPr b="1" i="0" lang="en-GB" sz="2000" u="none" cap="none" strike="noStrike">
                <a:solidFill>
                  <a:srgbClr val="13165D"/>
                </a:solidFill>
                <a:latin typeface="Calibri"/>
                <a:ea typeface="Calibri"/>
                <a:cs typeface="Calibri"/>
                <a:sym typeface="Calibri"/>
              </a:rPr>
              <a:t>към специалната анкета: </a:t>
            </a:r>
            <a:br>
              <a:rPr b="0" i="0" lang="en-GB" sz="2000" u="none" cap="none" strike="noStrike">
                <a:solidFill>
                  <a:srgbClr val="13165D"/>
                </a:solidFill>
                <a:latin typeface="Calibri"/>
                <a:ea typeface="Calibri"/>
                <a:cs typeface="Calibri"/>
                <a:sym typeface="Calibri"/>
              </a:rPr>
            </a:br>
            <a:br>
              <a:rPr b="0" i="0" lang="en-GB" sz="2000" u="sng" cap="none" strike="noStrike">
                <a:solidFill>
                  <a:srgbClr val="13165D"/>
                </a:solidFill>
                <a:latin typeface="Calibri"/>
                <a:ea typeface="Calibri"/>
                <a:cs typeface="Calibri"/>
                <a:sym typeface="Calibri"/>
                <a:hlinkClick r:id="rId3">
                  <a:extLst>
                    <a:ext uri="{A12FA001-AC4F-418D-AE19-62706E023703}">
                      <ahyp:hlinkClr val="tx"/>
                    </a:ext>
                  </a:extLst>
                </a:hlinkClick>
              </a:rPr>
            </a:br>
            <a:r>
              <a:rPr b="0" i="0" lang="en-GB" sz="2000" u="sng" cap="none" strike="noStrike">
                <a:solidFill>
                  <a:srgbClr val="13165D"/>
                </a:solidFill>
                <a:latin typeface="Calibri"/>
                <a:ea typeface="Calibri"/>
                <a:cs typeface="Calibri"/>
                <a:sym typeface="Calibri"/>
                <a:hlinkClick r:id="rId4">
                  <a:extLst>
                    <a:ext uri="{A12FA001-AC4F-418D-AE19-62706E023703}">
                      <ahyp:hlinkClr val="tx"/>
                    </a:ext>
                  </a:extLst>
                </a:hlinkClick>
              </a:rPr>
              <a:t>https://ec.europa.eu/eusurvey/runner/BELC-specific-survey</a:t>
            </a:r>
            <a:endParaRPr b="0" i="0" sz="2000" u="none" cap="none" strike="noStrike">
              <a:solidFill>
                <a:srgbClr val="13165D"/>
              </a:solidFill>
              <a:latin typeface="Calibri"/>
              <a:ea typeface="Calibri"/>
              <a:cs typeface="Calibri"/>
              <a:sym typeface="Calibri"/>
            </a:endParaRPr>
          </a:p>
        </p:txBody>
      </p:sp>
      <p:sp>
        <p:nvSpPr>
          <p:cNvPr id="232" name="Google Shape;232;p45"/>
          <p:cNvSpPr txBox="1"/>
          <p:nvPr>
            <p:ph idx="1" type="body"/>
          </p:nvPr>
        </p:nvSpPr>
        <p:spPr>
          <a:xfrm>
            <a:off x="7796462" y="5909558"/>
            <a:ext cx="4024062"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Изграждаме Европа с</a:t>
            </a:r>
            <a:br>
              <a:rPr lang="en-GB"/>
            </a:br>
            <a:r>
              <a:rPr b="1" lang="en-GB" sz="2400">
                <a:solidFill>
                  <a:srgbClr val="13155D"/>
                </a:solidFill>
              </a:rPr>
              <a:t>представители на</a:t>
            </a:r>
            <a:br>
              <a:rPr b="1" lang="en-GB" sz="2400">
                <a:solidFill>
                  <a:srgbClr val="13155D"/>
                </a:solidFill>
              </a:rPr>
            </a:br>
            <a:r>
              <a:rPr b="1" lang="en-GB" sz="2400">
                <a:solidFill>
                  <a:srgbClr val="13155D"/>
                </a:solidFill>
              </a:rPr>
              <a:t>местното самоуправление</a:t>
            </a:r>
            <a:endParaRPr sz="2400"/>
          </a:p>
          <a:p>
            <a:pPr indent="0" lvl="0" marL="0" rtl="0" algn="r">
              <a:lnSpc>
                <a:spcPct val="90000"/>
              </a:lnSpc>
              <a:spcBef>
                <a:spcPts val="100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p:txBody>
      </p:sp>
      <p:sp>
        <p:nvSpPr>
          <p:cNvPr id="233" name="Google Shape;233;p45"/>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Specific Survey</a:t>
            </a:r>
            <a:endParaRPr>
              <a:solidFill>
                <a:srgbClr val="13165D"/>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3"/>
          <p:cNvSpPr txBox="1"/>
          <p:nvPr>
            <p:ph type="title"/>
          </p:nvPr>
        </p:nvSpPr>
        <p:spPr>
          <a:xfrm>
            <a:off x="371474" y="1449388"/>
            <a:ext cx="9385475"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F00"/>
              </a:buClr>
              <a:buSzPts val="4000"/>
              <a:buFont typeface="Calibri"/>
              <a:buNone/>
            </a:pPr>
            <a:r>
              <a:rPr b="1" lang="en-GB">
                <a:solidFill>
                  <a:srgbClr val="FFFF00"/>
                </a:solidFill>
              </a:rPr>
              <a:t>Партньорство с</a:t>
            </a:r>
            <a:br>
              <a:rPr b="1" lang="en-GB">
                <a:solidFill>
                  <a:srgbClr val="000000"/>
                </a:solidFill>
              </a:rPr>
            </a:br>
            <a:r>
              <a:rPr lang="en-GB"/>
              <a:t>Комитета на регионите</a:t>
            </a:r>
            <a:endParaRPr/>
          </a:p>
        </p:txBody>
      </p:sp>
      <p:sp>
        <p:nvSpPr>
          <p:cNvPr id="239" name="Google Shape;239;p13"/>
          <p:cNvSpPr txBox="1"/>
          <p:nvPr/>
        </p:nvSpPr>
        <p:spPr>
          <a:xfrm>
            <a:off x="8275325" y="5843025"/>
            <a:ext cx="3545100" cy="819000"/>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chemeClr val="lt1"/>
              </a:buClr>
              <a:buSzPts val="1400"/>
              <a:buFont typeface="Arial"/>
              <a:buNone/>
            </a:pPr>
            <a:r>
              <a:rPr b="0" i="0" lang="en-GB" sz="1400" u="none" cap="none" strike="noStrike">
                <a:solidFill>
                  <a:schemeClr val="lt1"/>
                </a:solidFill>
                <a:latin typeface="Calibri"/>
                <a:ea typeface="Calibri"/>
                <a:cs typeface="Calibri"/>
                <a:sym typeface="Calibri"/>
              </a:rPr>
              <a:t>Изграждаме Европа с</a:t>
            </a:r>
            <a:br>
              <a:rPr b="0" i="0" lang="en-GB" sz="1400" u="none" cap="none" strike="noStrike">
                <a:solidFill>
                  <a:schemeClr val="lt1"/>
                </a:solidFill>
                <a:latin typeface="Calibri"/>
                <a:ea typeface="Calibri"/>
                <a:cs typeface="Calibri"/>
                <a:sym typeface="Calibri"/>
              </a:rPr>
            </a:br>
            <a:r>
              <a:rPr b="1" i="0" lang="en-GB" sz="2400" u="none" cap="none" strike="noStrike">
                <a:solidFill>
                  <a:srgbClr val="FFFF00"/>
                </a:solidFill>
                <a:latin typeface="Calibri"/>
                <a:ea typeface="Calibri"/>
                <a:cs typeface="Calibri"/>
                <a:sym typeface="Calibri"/>
              </a:rPr>
              <a:t>представители на</a:t>
            </a:r>
            <a:br>
              <a:rPr b="1" i="0" lang="en-GB" sz="2400" u="none" cap="none" strike="noStrike">
                <a:solidFill>
                  <a:srgbClr val="FFFF00"/>
                </a:solidFill>
                <a:latin typeface="Calibri"/>
                <a:ea typeface="Calibri"/>
                <a:cs typeface="Calibri"/>
                <a:sym typeface="Calibri"/>
              </a:rPr>
            </a:br>
            <a:r>
              <a:rPr b="1" i="0" lang="en-GB" sz="2400" u="none" cap="none" strike="noStrike">
                <a:solidFill>
                  <a:srgbClr val="FFFF00"/>
                </a:solidFill>
                <a:latin typeface="Calibri"/>
                <a:ea typeface="Calibri"/>
                <a:cs typeface="Calibri"/>
                <a:sym typeface="Calibri"/>
              </a:rPr>
              <a:t>местното самоуправление</a:t>
            </a:r>
            <a:endParaRPr b="0" i="0" sz="1400" u="none" cap="none" strike="noStrike">
              <a:solidFill>
                <a:schemeClr val="lt1"/>
              </a:solidFill>
              <a:latin typeface="Calibri"/>
              <a:ea typeface="Calibri"/>
              <a:cs typeface="Calibri"/>
              <a:sym typeface="Calibri"/>
            </a:endParaRPr>
          </a:p>
          <a:p>
            <a:pPr indent="0" lvl="0" marL="0" marR="0" rtl="0" algn="r">
              <a:lnSpc>
                <a:spcPct val="90000"/>
              </a:lnSpc>
              <a:spcBef>
                <a:spcPts val="1000"/>
              </a:spcBef>
              <a:spcAft>
                <a:spcPts val="0"/>
              </a:spcAft>
              <a:buClr>
                <a:schemeClr val="lt1"/>
              </a:buClr>
              <a:buSzPts val="1400"/>
              <a:buFont typeface="Arial"/>
              <a:buNone/>
            </a:pPr>
            <a:r>
              <a:t/>
            </a:r>
            <a:endParaRPr b="0" i="0" sz="1400" u="none" cap="none" strike="noStrike">
              <a:solidFill>
                <a:schemeClr val="lt1"/>
              </a:solidFill>
              <a:latin typeface="Calibri"/>
              <a:ea typeface="Calibri"/>
              <a:cs typeface="Calibri"/>
              <a:sym typeface="Calibri"/>
            </a:endParaRPr>
          </a:p>
          <a:p>
            <a:pPr indent="0" lvl="0" marL="0" marR="0" rtl="0" algn="r">
              <a:lnSpc>
                <a:spcPct val="90000"/>
              </a:lnSpc>
              <a:spcBef>
                <a:spcPts val="1000"/>
              </a:spcBef>
              <a:spcAft>
                <a:spcPts val="0"/>
              </a:spcAft>
              <a:buClr>
                <a:schemeClr val="lt1"/>
              </a:buClr>
              <a:buSzPts val="1400"/>
              <a:buFont typeface="Arial"/>
              <a:buNone/>
            </a:pPr>
            <a:r>
              <a:t/>
            </a:r>
            <a:endParaRPr b="0" i="0" sz="1400" u="none" cap="none" strike="noStrike">
              <a:solidFill>
                <a:schemeClr val="lt1"/>
              </a:solidFill>
              <a:latin typeface="Calibri"/>
              <a:ea typeface="Calibri"/>
              <a:cs typeface="Calibri"/>
              <a:sym typeface="Calibri"/>
            </a:endParaRPr>
          </a:p>
          <a:p>
            <a:pPr indent="0" lvl="0" marL="0" marR="0" rtl="0" algn="r">
              <a:lnSpc>
                <a:spcPct val="90000"/>
              </a:lnSpc>
              <a:spcBef>
                <a:spcPts val="1000"/>
              </a:spcBef>
              <a:spcAft>
                <a:spcPts val="0"/>
              </a:spcAft>
              <a:buClr>
                <a:schemeClr val="lt1"/>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14"/>
          <p:cNvSpPr txBox="1"/>
          <p:nvPr>
            <p:ph idx="1" type="body"/>
          </p:nvPr>
        </p:nvSpPr>
        <p:spPr>
          <a:xfrm>
            <a:off x="8001000" y="5873775"/>
            <a:ext cx="3819600" cy="7884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Изграждаме Европа с</a:t>
            </a:r>
            <a:br>
              <a:rPr lang="en-GB"/>
            </a:br>
            <a:r>
              <a:rPr b="1" lang="en-GB" sz="2400">
                <a:solidFill>
                  <a:srgbClr val="13155D"/>
                </a:solidFill>
              </a:rPr>
              <a:t>представители на</a:t>
            </a:r>
            <a:br>
              <a:rPr b="1" lang="en-GB" sz="2400">
                <a:solidFill>
                  <a:srgbClr val="13155D"/>
                </a:solidFill>
              </a:rPr>
            </a:br>
            <a:r>
              <a:rPr b="1" lang="en-GB" sz="2400">
                <a:solidFill>
                  <a:srgbClr val="13155D"/>
                </a:solidFill>
              </a:rPr>
              <a:t>местното самоуправление</a:t>
            </a:r>
            <a:endParaRPr/>
          </a:p>
          <a:p>
            <a:pPr indent="0" lvl="0" marL="0" rtl="0" algn="r">
              <a:lnSpc>
                <a:spcPct val="90000"/>
              </a:lnSpc>
              <a:spcBef>
                <a:spcPts val="100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p:txBody>
      </p:sp>
      <p:sp>
        <p:nvSpPr>
          <p:cNvPr id="245" name="Google Shape;245;p14"/>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Partnership with the </a:t>
            </a:r>
            <a:br>
              <a:rPr b="1" lang="en-GB">
                <a:solidFill>
                  <a:srgbClr val="13165D"/>
                </a:solidFill>
                <a:latin typeface="Calibri"/>
                <a:ea typeface="Calibri"/>
                <a:cs typeface="Calibri"/>
                <a:sym typeface="Calibri"/>
              </a:rPr>
            </a:br>
            <a:r>
              <a:rPr b="1" lang="en-GB">
                <a:solidFill>
                  <a:srgbClr val="13165D"/>
                </a:solidFill>
                <a:latin typeface="Calibri"/>
                <a:ea typeface="Calibri"/>
                <a:cs typeface="Calibri"/>
                <a:sym typeface="Calibri"/>
              </a:rPr>
              <a:t>Committee of the Regions</a:t>
            </a:r>
            <a:endParaRPr>
              <a:solidFill>
                <a:srgbClr val="13165D"/>
              </a:solidFill>
              <a:latin typeface="Calibri"/>
              <a:ea typeface="Calibri"/>
              <a:cs typeface="Calibri"/>
              <a:sym typeface="Calibri"/>
            </a:endParaRPr>
          </a:p>
        </p:txBody>
      </p:sp>
      <p:sp>
        <p:nvSpPr>
          <p:cNvPr id="246" name="Google Shape;246;p14"/>
          <p:cNvSpPr txBox="1"/>
          <p:nvPr>
            <p:ph idx="1" type="body"/>
          </p:nvPr>
        </p:nvSpPr>
        <p:spPr>
          <a:xfrm>
            <a:off x="371475" y="1449388"/>
            <a:ext cx="11449050" cy="417195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3155D"/>
              </a:buClr>
              <a:buSzPts val="2400"/>
              <a:buFont typeface="Arial"/>
              <a:buNone/>
            </a:pPr>
            <a:r>
              <a:rPr lang="en-GB" sz="2400">
                <a:solidFill>
                  <a:srgbClr val="13155D"/>
                </a:solidFill>
              </a:rPr>
              <a:t>Мрежата</a:t>
            </a:r>
            <a:r>
              <a:rPr b="0" i="0" lang="en-GB" sz="2400" u="none" cap="none" strike="noStrike">
                <a:solidFill>
                  <a:srgbClr val="13155D"/>
                </a:solidFill>
                <a:latin typeface="Calibri"/>
                <a:ea typeface="Calibri"/>
                <a:cs typeface="Calibri"/>
                <a:sym typeface="Calibri"/>
              </a:rPr>
              <a:t> </a:t>
            </a:r>
            <a:r>
              <a:rPr b="1" i="0" lang="en-GB" sz="2400" u="none" cap="none" strike="noStrike">
                <a:solidFill>
                  <a:srgbClr val="13155D"/>
                </a:solidFill>
                <a:latin typeface="Calibri"/>
                <a:ea typeface="Calibri"/>
                <a:cs typeface="Calibri"/>
                <a:sym typeface="Calibri"/>
              </a:rPr>
              <a:t>„</a:t>
            </a:r>
            <a:r>
              <a:rPr b="1" lang="en-GB" sz="2400">
                <a:solidFill>
                  <a:srgbClr val="13155D"/>
                </a:solidFill>
              </a:rPr>
              <a:t>Изграждаме Европа с представители на местното самоуправление“</a:t>
            </a:r>
            <a:r>
              <a:rPr b="0" i="0" lang="en-GB" sz="2400" u="none" cap="none" strike="noStrike">
                <a:solidFill>
                  <a:srgbClr val="13155D"/>
                </a:solidFill>
                <a:latin typeface="Calibri"/>
                <a:ea typeface="Calibri"/>
                <a:cs typeface="Calibri"/>
                <a:sym typeface="Calibri"/>
              </a:rPr>
              <a:t> </a:t>
            </a:r>
            <a:r>
              <a:rPr lang="en-GB" sz="2400">
                <a:solidFill>
                  <a:srgbClr val="13155D"/>
                </a:solidFill>
              </a:rPr>
              <a:t>се възползва от тясната координация с</a:t>
            </a:r>
            <a:r>
              <a:rPr b="0" i="0" lang="en-GB" sz="2400" u="none" cap="none" strike="noStrike">
                <a:solidFill>
                  <a:srgbClr val="13155D"/>
                </a:solidFill>
                <a:latin typeface="Calibri"/>
                <a:ea typeface="Calibri"/>
                <a:cs typeface="Calibri"/>
                <a:sym typeface="Calibri"/>
              </a:rPr>
              <a:t> </a:t>
            </a:r>
            <a:r>
              <a:rPr b="1" lang="en-GB" sz="2400">
                <a:solidFill>
                  <a:srgbClr val="13155D"/>
                </a:solidFill>
              </a:rPr>
              <a:t>Европейската мрежа на регионалните и местните съветници по въпросите на ЕС на Комитета на регионите</a:t>
            </a:r>
            <a:r>
              <a:rPr b="0" i="0" lang="en-GB" sz="2400" u="none" cap="none" strike="noStrike">
                <a:solidFill>
                  <a:srgbClr val="13155D"/>
                </a:solidFill>
                <a:latin typeface="Calibri"/>
                <a:ea typeface="Calibri"/>
                <a:cs typeface="Calibri"/>
                <a:sym typeface="Calibri"/>
              </a:rPr>
              <a:t>.</a:t>
            </a:r>
            <a:endParaRPr/>
          </a:p>
          <a:p>
            <a:pPr indent="0" lvl="0" marL="0" marR="0" rtl="0" algn="l">
              <a:lnSpc>
                <a:spcPct val="90000"/>
              </a:lnSpc>
              <a:spcBef>
                <a:spcPts val="1000"/>
              </a:spcBef>
              <a:spcAft>
                <a:spcPts val="0"/>
              </a:spcAft>
              <a:buClr>
                <a:srgbClr val="13155D"/>
              </a:buClr>
              <a:buSzPts val="2400"/>
              <a:buFont typeface="Arial"/>
              <a:buNone/>
            </a:pPr>
            <a:r>
              <a:rPr lang="en-GB" sz="2400">
                <a:solidFill>
                  <a:srgbClr val="13155D"/>
                </a:solidFill>
              </a:rPr>
              <a:t>Европейската мрежа на регионалните и местните съветници по въпросите на ЕС, създадена от Европейския комитет на регионите (КР) през 2021 г., споделя някои от целите на нашата мрежа, като например повишаване на знанията за политиките на ЕС сред представителите на местното самоуправление и подкрепа за дейностите им, свързани с ЕС</a:t>
            </a:r>
            <a:r>
              <a:rPr b="0" i="0" lang="en-GB" sz="2400" u="none" cap="none" strike="noStrike">
                <a:solidFill>
                  <a:srgbClr val="13155D"/>
                </a:solidFill>
                <a:latin typeface="Calibri"/>
                <a:ea typeface="Calibri"/>
                <a:cs typeface="Calibri"/>
                <a:sym typeface="Calibri"/>
              </a:rPr>
              <a:t>.</a:t>
            </a:r>
            <a:endParaRPr/>
          </a:p>
          <a:p>
            <a:pPr indent="0" lvl="0" marL="0" marR="0" rtl="0" algn="l">
              <a:lnSpc>
                <a:spcPct val="90000"/>
              </a:lnSpc>
              <a:spcBef>
                <a:spcPts val="1000"/>
              </a:spcBef>
              <a:spcAft>
                <a:spcPts val="0"/>
              </a:spcAft>
              <a:buClr>
                <a:srgbClr val="13155D"/>
              </a:buClr>
              <a:buSzPts val="2400"/>
              <a:buFont typeface="Arial"/>
              <a:buNone/>
            </a:pPr>
            <a:r>
              <a:rPr lang="en-GB" sz="2400">
                <a:solidFill>
                  <a:srgbClr val="13155D"/>
                </a:solidFill>
              </a:rPr>
              <a:t>Докато нашата мрежа е основно съсредоточена върху комуникацията с гражданите, мрежата на Комитета на регионите цели създаването на връзки с работата на членовете на Комитета на регионите</a:t>
            </a:r>
            <a:r>
              <a:rPr b="0" i="0" lang="en-GB" sz="2400" u="none" cap="none" strike="noStrike">
                <a:solidFill>
                  <a:srgbClr val="13155D"/>
                </a:solidFill>
                <a:latin typeface="Calibri"/>
                <a:ea typeface="Calibri"/>
                <a:cs typeface="Calibri"/>
                <a:sym typeface="Calibri"/>
              </a:rPr>
              <a:t>.</a:t>
            </a:r>
            <a:endParaRPr/>
          </a:p>
          <a:p>
            <a:pPr indent="0" lvl="0" marL="0" marR="0" rtl="0" algn="l">
              <a:lnSpc>
                <a:spcPct val="90000"/>
              </a:lnSpc>
              <a:spcBef>
                <a:spcPts val="1000"/>
              </a:spcBef>
              <a:spcAft>
                <a:spcPts val="0"/>
              </a:spcAft>
              <a:buClr>
                <a:srgbClr val="13155D"/>
              </a:buClr>
              <a:buSzPts val="2400"/>
              <a:buFont typeface="Arial"/>
              <a:buNone/>
            </a:pPr>
            <a:r>
              <a:rPr b="1" lang="en-GB" sz="2400">
                <a:solidFill>
                  <a:srgbClr val="13155D"/>
                </a:solidFill>
              </a:rPr>
              <a:t>Можете да станете член и на двете мрежи</a:t>
            </a:r>
            <a:r>
              <a:rPr b="1" i="0" lang="en-GB" sz="2400" u="none" cap="none" strike="noStrike">
                <a:solidFill>
                  <a:srgbClr val="13155D"/>
                </a:solidFill>
                <a:latin typeface="Calibri"/>
                <a:ea typeface="Calibri"/>
                <a:cs typeface="Calibri"/>
                <a:sym typeface="Calibri"/>
              </a:rPr>
              <a:t>!</a:t>
            </a:r>
            <a:endParaRPr b="1" i="0" sz="2400" u="none" cap="none" strike="noStrike">
              <a:solidFill>
                <a:srgbClr val="13155D"/>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15"/>
          <p:cNvSpPr txBox="1"/>
          <p:nvPr>
            <p:ph type="title"/>
          </p:nvPr>
        </p:nvSpPr>
        <p:spPr>
          <a:xfrm>
            <a:off x="371474" y="1449388"/>
            <a:ext cx="9385475"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FFF"/>
              </a:buClr>
              <a:buSzPts val="4000"/>
              <a:buFont typeface="Calibri"/>
              <a:buNone/>
            </a:pPr>
            <a:r>
              <a:rPr lang="en-GB">
                <a:solidFill>
                  <a:srgbClr val="FFFFFF"/>
                </a:solidFill>
              </a:rPr>
              <a:t>Какво очакваме</a:t>
            </a:r>
            <a:r>
              <a:rPr lang="en-GB">
                <a:solidFill>
                  <a:srgbClr val="FFFFFF"/>
                </a:solidFill>
                <a:latin typeface="Calibri"/>
                <a:ea typeface="Calibri"/>
                <a:cs typeface="Calibri"/>
                <a:sym typeface="Calibri"/>
              </a:rPr>
              <a:t> </a:t>
            </a:r>
            <a:r>
              <a:rPr b="1" lang="en-GB">
                <a:solidFill>
                  <a:srgbClr val="FFF100"/>
                </a:solidFill>
              </a:rPr>
              <a:t>да правят</a:t>
            </a:r>
            <a:br>
              <a:rPr b="1" lang="en-GB">
                <a:solidFill>
                  <a:srgbClr val="FFF100"/>
                </a:solidFill>
              </a:rPr>
            </a:br>
            <a:r>
              <a:rPr b="1" lang="en-GB">
                <a:solidFill>
                  <a:srgbClr val="FFF100"/>
                </a:solidFill>
              </a:rPr>
              <a:t>членовете на мрежата</a:t>
            </a:r>
            <a:r>
              <a:rPr b="1" lang="en-GB">
                <a:solidFill>
                  <a:srgbClr val="FFF100"/>
                </a:solidFill>
                <a:latin typeface="Calibri"/>
                <a:ea typeface="Calibri"/>
                <a:cs typeface="Calibri"/>
                <a:sym typeface="Calibri"/>
              </a:rPr>
              <a:t>?</a:t>
            </a:r>
            <a:endParaRPr>
              <a:solidFill>
                <a:srgbClr val="FFF100"/>
              </a:solidFill>
              <a:latin typeface="Calibri"/>
              <a:ea typeface="Calibri"/>
              <a:cs typeface="Calibri"/>
              <a:sym typeface="Calibri"/>
            </a:endParaRPr>
          </a:p>
        </p:txBody>
      </p:sp>
      <p:sp>
        <p:nvSpPr>
          <p:cNvPr id="252" name="Google Shape;252;p15"/>
          <p:cNvSpPr txBox="1"/>
          <p:nvPr/>
        </p:nvSpPr>
        <p:spPr>
          <a:xfrm>
            <a:off x="8110725" y="5875925"/>
            <a:ext cx="3709800" cy="786300"/>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chemeClr val="lt1"/>
              </a:buClr>
              <a:buSzPts val="1400"/>
              <a:buFont typeface="Arial"/>
              <a:buNone/>
            </a:pPr>
            <a:r>
              <a:rPr b="0" i="0" lang="en-GB" sz="1400" u="none" cap="none" strike="noStrike">
                <a:solidFill>
                  <a:schemeClr val="lt1"/>
                </a:solidFill>
                <a:latin typeface="Calibri"/>
                <a:ea typeface="Calibri"/>
                <a:cs typeface="Calibri"/>
                <a:sym typeface="Calibri"/>
              </a:rPr>
              <a:t>Изграждаме Европа с</a:t>
            </a:r>
            <a:br>
              <a:rPr b="0" i="0" lang="en-GB" sz="1400" u="none" cap="none" strike="noStrike">
                <a:solidFill>
                  <a:schemeClr val="lt1"/>
                </a:solidFill>
                <a:latin typeface="Calibri"/>
                <a:ea typeface="Calibri"/>
                <a:cs typeface="Calibri"/>
                <a:sym typeface="Calibri"/>
              </a:rPr>
            </a:br>
            <a:r>
              <a:rPr b="1" i="0" lang="en-GB" sz="2400" u="none" cap="none" strike="noStrike">
                <a:solidFill>
                  <a:srgbClr val="FFFF00"/>
                </a:solidFill>
                <a:latin typeface="Calibri"/>
                <a:ea typeface="Calibri"/>
                <a:cs typeface="Calibri"/>
                <a:sym typeface="Calibri"/>
              </a:rPr>
              <a:t>представители на</a:t>
            </a:r>
            <a:br>
              <a:rPr b="1" i="0" lang="en-GB" sz="2400" u="none" cap="none" strike="noStrike">
                <a:solidFill>
                  <a:srgbClr val="FFFF00"/>
                </a:solidFill>
                <a:latin typeface="Calibri"/>
                <a:ea typeface="Calibri"/>
                <a:cs typeface="Calibri"/>
                <a:sym typeface="Calibri"/>
              </a:rPr>
            </a:br>
            <a:r>
              <a:rPr b="1" i="0" lang="en-GB" sz="2400" u="none" cap="none" strike="noStrike">
                <a:solidFill>
                  <a:srgbClr val="FFFF00"/>
                </a:solidFill>
                <a:latin typeface="Calibri"/>
                <a:ea typeface="Calibri"/>
                <a:cs typeface="Calibri"/>
                <a:sym typeface="Calibri"/>
              </a:rPr>
              <a:t>местното самоуправление</a:t>
            </a:r>
            <a:endParaRPr b="0" i="0" sz="1400" u="none" cap="none" strike="noStrike">
              <a:solidFill>
                <a:schemeClr val="lt1"/>
              </a:solidFill>
              <a:latin typeface="Calibri"/>
              <a:ea typeface="Calibri"/>
              <a:cs typeface="Calibri"/>
              <a:sym typeface="Calibri"/>
            </a:endParaRPr>
          </a:p>
          <a:p>
            <a:pPr indent="0" lvl="0" marL="0" marR="0" rtl="0" algn="r">
              <a:lnSpc>
                <a:spcPct val="90000"/>
              </a:lnSpc>
              <a:spcBef>
                <a:spcPts val="1000"/>
              </a:spcBef>
              <a:spcAft>
                <a:spcPts val="0"/>
              </a:spcAft>
              <a:buClr>
                <a:schemeClr val="lt1"/>
              </a:buClr>
              <a:buSzPts val="1400"/>
              <a:buFont typeface="Arial"/>
              <a:buNone/>
            </a:pPr>
            <a:r>
              <a:t/>
            </a:r>
            <a:endParaRPr b="0" i="0" sz="1400" u="none" cap="none" strike="noStrike">
              <a:solidFill>
                <a:schemeClr val="lt1"/>
              </a:solidFill>
              <a:latin typeface="Calibri"/>
              <a:ea typeface="Calibri"/>
              <a:cs typeface="Calibri"/>
              <a:sym typeface="Calibri"/>
            </a:endParaRPr>
          </a:p>
          <a:p>
            <a:pPr indent="0" lvl="0" marL="0" marR="0" rtl="0" algn="r">
              <a:lnSpc>
                <a:spcPct val="90000"/>
              </a:lnSpc>
              <a:spcBef>
                <a:spcPts val="1000"/>
              </a:spcBef>
              <a:spcAft>
                <a:spcPts val="0"/>
              </a:spcAft>
              <a:buClr>
                <a:schemeClr val="lt1"/>
              </a:buClr>
              <a:buSzPts val="1400"/>
              <a:buFont typeface="Arial"/>
              <a:buNone/>
            </a:pPr>
            <a:r>
              <a:t/>
            </a:r>
            <a:endParaRPr b="0" i="0" sz="1400" u="none" cap="none" strike="noStrike">
              <a:solidFill>
                <a:schemeClr val="lt1"/>
              </a:solidFill>
              <a:latin typeface="Calibri"/>
              <a:ea typeface="Calibri"/>
              <a:cs typeface="Calibri"/>
              <a:sym typeface="Calibri"/>
            </a:endParaRPr>
          </a:p>
          <a:p>
            <a:pPr indent="0" lvl="0" marL="0" marR="0" rtl="0" algn="r">
              <a:lnSpc>
                <a:spcPct val="90000"/>
              </a:lnSpc>
              <a:spcBef>
                <a:spcPts val="1000"/>
              </a:spcBef>
              <a:spcAft>
                <a:spcPts val="0"/>
              </a:spcAft>
              <a:buClr>
                <a:schemeClr val="lt1"/>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16"/>
          <p:cNvSpPr txBox="1"/>
          <p:nvPr>
            <p:ph idx="1" type="body"/>
          </p:nvPr>
        </p:nvSpPr>
        <p:spPr>
          <a:xfrm>
            <a:off x="7854700" y="5824725"/>
            <a:ext cx="3965700" cy="8373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Изграждаме Европа с</a:t>
            </a:r>
            <a:br>
              <a:rPr lang="en-GB"/>
            </a:br>
            <a:r>
              <a:rPr b="1" lang="en-GB" sz="2400">
                <a:solidFill>
                  <a:srgbClr val="13155D"/>
                </a:solidFill>
              </a:rPr>
              <a:t>представители на</a:t>
            </a:r>
            <a:br>
              <a:rPr b="1" lang="en-GB" sz="2400">
                <a:solidFill>
                  <a:srgbClr val="13155D"/>
                </a:solidFill>
              </a:rPr>
            </a:br>
            <a:r>
              <a:rPr b="1" lang="en-GB" sz="2400">
                <a:solidFill>
                  <a:srgbClr val="13155D"/>
                </a:solidFill>
              </a:rPr>
              <a:t>местното самоуправление</a:t>
            </a:r>
            <a:endParaRPr/>
          </a:p>
          <a:p>
            <a:pPr indent="0" lvl="0" marL="0" rtl="0" algn="r">
              <a:lnSpc>
                <a:spcPct val="90000"/>
              </a:lnSpc>
              <a:spcBef>
                <a:spcPts val="100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p:txBody>
      </p:sp>
      <p:sp>
        <p:nvSpPr>
          <p:cNvPr id="258" name="Google Shape;258;p16"/>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What are network members expected to do?</a:t>
            </a:r>
            <a:endParaRPr>
              <a:solidFill>
                <a:srgbClr val="13165D"/>
              </a:solidFill>
              <a:latin typeface="Calibri"/>
              <a:ea typeface="Calibri"/>
              <a:cs typeface="Calibri"/>
              <a:sym typeface="Calibri"/>
            </a:endParaRPr>
          </a:p>
        </p:txBody>
      </p:sp>
      <p:sp>
        <p:nvSpPr>
          <p:cNvPr id="259" name="Google Shape;259;p16"/>
          <p:cNvSpPr txBox="1"/>
          <p:nvPr>
            <p:ph idx="3" type="body"/>
          </p:nvPr>
        </p:nvSpPr>
        <p:spPr>
          <a:xfrm>
            <a:off x="329359" y="1449387"/>
            <a:ext cx="7754189" cy="4171724"/>
          </a:xfrm>
          <a:prstGeom prst="rect">
            <a:avLst/>
          </a:prstGeom>
          <a:noFill/>
          <a:ln>
            <a:noFill/>
          </a:ln>
        </p:spPr>
        <p:txBody>
          <a:bodyPr anchorCtr="0" anchor="ctr" bIns="0" lIns="0" spcFirstLastPara="1" rIns="0" wrap="square" tIns="0">
            <a:noAutofit/>
          </a:bodyPr>
          <a:lstStyle/>
          <a:p>
            <a:pPr indent="-228600" lvl="0" marL="228600" rtl="0" algn="l">
              <a:lnSpc>
                <a:spcPct val="90000"/>
              </a:lnSpc>
              <a:spcBef>
                <a:spcPts val="0"/>
              </a:spcBef>
              <a:spcAft>
                <a:spcPts val="0"/>
              </a:spcAft>
              <a:buClr>
                <a:srgbClr val="FFF100"/>
              </a:buClr>
              <a:buSzPts val="1800"/>
              <a:buChar char="•"/>
            </a:pPr>
            <a:r>
              <a:rPr b="1" lang="en-GB">
                <a:solidFill>
                  <a:srgbClr val="FFF100"/>
                </a:solidFill>
              </a:rPr>
              <a:t>Да участват в дебати</a:t>
            </a:r>
            <a:r>
              <a:rPr b="1" lang="en-GB" sz="1800">
                <a:solidFill>
                  <a:srgbClr val="FFF100"/>
                </a:solidFill>
                <a:latin typeface="Calibri"/>
                <a:ea typeface="Calibri"/>
                <a:cs typeface="Calibri"/>
                <a:sym typeface="Calibri"/>
              </a:rPr>
              <a:t> </a:t>
            </a:r>
            <a:r>
              <a:rPr lang="en-GB">
                <a:solidFill>
                  <a:srgbClr val="FFFFFF"/>
                </a:solidFill>
              </a:rPr>
              <a:t>с членове на избирателния си район и в местни медии, посветени на общите политически инициативи и мерките, осъществявани от ЕС</a:t>
            </a:r>
            <a:r>
              <a:rPr lang="en-GB" sz="1800">
                <a:solidFill>
                  <a:srgbClr val="FFFFFF"/>
                </a:solidFill>
                <a:latin typeface="Calibri"/>
                <a:ea typeface="Calibri"/>
                <a:cs typeface="Calibri"/>
                <a:sym typeface="Calibri"/>
              </a:rPr>
              <a:t>.</a:t>
            </a:r>
            <a:endParaRPr/>
          </a:p>
          <a:p>
            <a:pPr indent="-228600" lvl="0" marL="228600" rtl="0" algn="l">
              <a:lnSpc>
                <a:spcPct val="90000"/>
              </a:lnSpc>
              <a:spcBef>
                <a:spcPts val="1000"/>
              </a:spcBef>
              <a:spcAft>
                <a:spcPts val="0"/>
              </a:spcAft>
              <a:buClr>
                <a:srgbClr val="FFF100"/>
              </a:buClr>
              <a:buSzPts val="1800"/>
              <a:buChar char="•"/>
            </a:pPr>
            <a:r>
              <a:rPr b="1" lang="en-GB">
                <a:solidFill>
                  <a:srgbClr val="FFF100"/>
                </a:solidFill>
              </a:rPr>
              <a:t>Да представят политиките</a:t>
            </a:r>
            <a:r>
              <a:rPr lang="en-GB">
                <a:solidFill>
                  <a:srgbClr val="FFFFFF"/>
                </a:solidFill>
              </a:rPr>
              <a:t>, действията и инициативите на ЕС обективно, въз основа на точна и достоверна информация</a:t>
            </a:r>
            <a:r>
              <a:rPr lang="en-GB" sz="1800">
                <a:solidFill>
                  <a:srgbClr val="FFFFFF"/>
                </a:solidFill>
                <a:latin typeface="Calibri"/>
                <a:ea typeface="Calibri"/>
                <a:cs typeface="Calibri"/>
                <a:sym typeface="Calibri"/>
              </a:rPr>
              <a:t>.</a:t>
            </a:r>
            <a:endParaRPr b="1" sz="1800">
              <a:solidFill>
                <a:srgbClr val="FFF100"/>
              </a:solidFill>
              <a:latin typeface="Calibri"/>
              <a:ea typeface="Calibri"/>
              <a:cs typeface="Calibri"/>
              <a:sym typeface="Calibri"/>
            </a:endParaRPr>
          </a:p>
          <a:p>
            <a:pPr indent="-228600" lvl="0" marL="228600" rtl="0" algn="l">
              <a:lnSpc>
                <a:spcPct val="90000"/>
              </a:lnSpc>
              <a:spcBef>
                <a:spcPts val="1000"/>
              </a:spcBef>
              <a:spcAft>
                <a:spcPts val="0"/>
              </a:spcAft>
              <a:buClr>
                <a:srgbClr val="FFF100"/>
              </a:buClr>
              <a:buSzPts val="1800"/>
              <a:buChar char="•"/>
            </a:pPr>
            <a:r>
              <a:rPr b="1" lang="en-GB">
                <a:solidFill>
                  <a:srgbClr val="FFF100"/>
                </a:solidFill>
              </a:rPr>
              <a:t>Да участват в живота на мрежата</a:t>
            </a:r>
            <a:r>
              <a:rPr lang="en-GB">
                <a:solidFill>
                  <a:srgbClr val="FFFFFF"/>
                </a:solidFill>
              </a:rPr>
              <a:t>, включително например като отговарят на анкети приблизително два пъти годишно</a:t>
            </a:r>
            <a:r>
              <a:rPr lang="en-GB" sz="1800">
                <a:solidFill>
                  <a:srgbClr val="FFFFFF"/>
                </a:solidFill>
                <a:latin typeface="Calibri"/>
                <a:ea typeface="Calibri"/>
                <a:cs typeface="Calibri"/>
                <a:sym typeface="Calibri"/>
              </a:rPr>
              <a:t>.</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17"/>
          <p:cNvSpPr txBox="1"/>
          <p:nvPr>
            <p:ph type="title"/>
          </p:nvPr>
        </p:nvSpPr>
        <p:spPr>
          <a:xfrm>
            <a:off x="371475" y="1449388"/>
            <a:ext cx="7712074"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2F2F2"/>
              </a:buClr>
              <a:buSzPts val="4000"/>
              <a:buFont typeface="Calibri"/>
              <a:buNone/>
            </a:pPr>
            <a:r>
              <a:rPr lang="en-GB">
                <a:solidFill>
                  <a:srgbClr val="F2F2F2"/>
                </a:solidFill>
              </a:rPr>
              <a:t>Присъединяване към мрежата</a:t>
            </a:r>
            <a:br>
              <a:rPr b="1" lang="en-GB">
                <a:solidFill>
                  <a:srgbClr val="F2F2F2"/>
                </a:solidFill>
                <a:latin typeface="Calibri"/>
                <a:ea typeface="Calibri"/>
                <a:cs typeface="Calibri"/>
                <a:sym typeface="Calibri"/>
              </a:rPr>
            </a:br>
            <a:r>
              <a:rPr b="1" lang="en-GB">
                <a:solidFill>
                  <a:srgbClr val="FFF100"/>
                </a:solidFill>
              </a:rPr>
              <a:t>Какво се случва след това</a:t>
            </a:r>
            <a:r>
              <a:rPr b="1" lang="en-GB">
                <a:solidFill>
                  <a:srgbClr val="FFF100"/>
                </a:solidFill>
                <a:latin typeface="Calibri"/>
                <a:ea typeface="Calibri"/>
                <a:cs typeface="Calibri"/>
                <a:sym typeface="Calibri"/>
              </a:rPr>
              <a:t>?</a:t>
            </a:r>
            <a:endParaRPr>
              <a:solidFill>
                <a:srgbClr val="F2F2F2"/>
              </a:solidFill>
              <a:latin typeface="Calibri"/>
              <a:ea typeface="Calibri"/>
              <a:cs typeface="Calibri"/>
              <a:sym typeface="Calibri"/>
            </a:endParaRPr>
          </a:p>
        </p:txBody>
      </p:sp>
      <p:sp>
        <p:nvSpPr>
          <p:cNvPr id="265" name="Google Shape;265;p17"/>
          <p:cNvSpPr txBox="1"/>
          <p:nvPr>
            <p:ph idx="1" type="body"/>
          </p:nvPr>
        </p:nvSpPr>
        <p:spPr>
          <a:xfrm>
            <a:off x="8028425" y="5824725"/>
            <a:ext cx="3792000" cy="8373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Изграждаме Европа с</a:t>
            </a:r>
            <a:br>
              <a:rPr lang="en-GB"/>
            </a:br>
            <a:r>
              <a:rPr b="1" lang="en-GB" sz="2400">
                <a:solidFill>
                  <a:srgbClr val="13155D"/>
                </a:solidFill>
              </a:rPr>
              <a:t>представители на</a:t>
            </a:r>
            <a:br>
              <a:rPr b="1" lang="en-GB" sz="2400">
                <a:solidFill>
                  <a:srgbClr val="13155D"/>
                </a:solidFill>
              </a:rPr>
            </a:br>
            <a:r>
              <a:rPr b="1" lang="en-GB" sz="2400">
                <a:solidFill>
                  <a:srgbClr val="13155D"/>
                </a:solidFill>
              </a:rPr>
              <a:t>местното самоуправление</a:t>
            </a:r>
            <a:endParaRPr/>
          </a:p>
          <a:p>
            <a:pPr indent="0" lvl="0" marL="0" rtl="0" algn="r">
              <a:lnSpc>
                <a:spcPct val="90000"/>
              </a:lnSpc>
              <a:spcBef>
                <a:spcPts val="100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
          <p:cNvSpPr txBox="1"/>
          <p:nvPr>
            <p:ph type="title"/>
          </p:nvPr>
        </p:nvSpPr>
        <p:spPr>
          <a:xfrm>
            <a:off x="315719" y="1449388"/>
            <a:ext cx="11437899" cy="1683557"/>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1"/>
              </a:buClr>
              <a:buSzPts val="4000"/>
              <a:buFont typeface="Calibri"/>
              <a:buNone/>
            </a:pPr>
            <a:r>
              <a:rPr lang="en-GB" sz="4000"/>
              <a:t>Какво представлява</a:t>
            </a:r>
            <a:r>
              <a:rPr b="1" lang="en-GB" sz="4000">
                <a:latin typeface="Calibri"/>
                <a:ea typeface="Calibri"/>
                <a:cs typeface="Calibri"/>
                <a:sym typeface="Calibri"/>
              </a:rPr>
              <a:t> </a:t>
            </a:r>
            <a:endParaRPr sz="4000">
              <a:latin typeface="Calibri"/>
              <a:ea typeface="Calibri"/>
              <a:cs typeface="Calibri"/>
              <a:sym typeface="Calibri"/>
            </a:endParaRPr>
          </a:p>
        </p:txBody>
      </p:sp>
      <p:sp>
        <p:nvSpPr>
          <p:cNvPr id="141" name="Google Shape;141;p2"/>
          <p:cNvSpPr txBox="1"/>
          <p:nvPr>
            <p:ph idx="1" type="body"/>
          </p:nvPr>
        </p:nvSpPr>
        <p:spPr>
          <a:xfrm>
            <a:off x="304568" y="3132946"/>
            <a:ext cx="11437899" cy="1683556"/>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FFF200"/>
              </a:buClr>
              <a:buSzPts val="5400"/>
              <a:buNone/>
            </a:pPr>
            <a:r>
              <a:rPr lang="en-GB">
                <a:solidFill>
                  <a:srgbClr val="FFFF00"/>
                </a:solidFill>
              </a:rPr>
              <a:t>„Изграждаме Европа с представители на местното самоуправление“?</a:t>
            </a:r>
            <a:endParaRPr sz="5400">
              <a:solidFill>
                <a:srgbClr val="FFF200"/>
              </a:solidFill>
              <a:latin typeface="Calibri"/>
              <a:ea typeface="Calibri"/>
              <a:cs typeface="Calibri"/>
              <a:sym typeface="Calibri"/>
            </a:endParaRPr>
          </a:p>
        </p:txBody>
      </p:sp>
      <p:sp>
        <p:nvSpPr>
          <p:cNvPr id="142" name="Google Shape;142;p2"/>
          <p:cNvSpPr txBox="1"/>
          <p:nvPr>
            <p:ph idx="2" type="body"/>
          </p:nvPr>
        </p:nvSpPr>
        <p:spPr>
          <a:xfrm>
            <a:off x="8266175" y="5861300"/>
            <a:ext cx="3554400" cy="800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Изграждаме Европа с</a:t>
            </a:r>
            <a:br>
              <a:rPr lang="en-GB"/>
            </a:br>
            <a:r>
              <a:rPr b="1" lang="en-GB" sz="2400">
                <a:solidFill>
                  <a:srgbClr val="FFFF00"/>
                </a:solidFill>
              </a:rPr>
              <a:t>представители на</a:t>
            </a:r>
            <a:br>
              <a:rPr b="1" lang="en-GB" sz="2400">
                <a:solidFill>
                  <a:srgbClr val="FFFF00"/>
                </a:solidFill>
              </a:rPr>
            </a:br>
            <a:r>
              <a:rPr b="1" lang="en-GB" sz="2400">
                <a:solidFill>
                  <a:srgbClr val="FFFF00"/>
                </a:solidFill>
              </a:rPr>
              <a:t>местното самоуправление</a:t>
            </a:r>
            <a:endParaRPr/>
          </a:p>
          <a:p>
            <a:pPr indent="0" lvl="0" marL="0" rtl="0" algn="r">
              <a:lnSpc>
                <a:spcPct val="90000"/>
              </a:lnSpc>
              <a:spcBef>
                <a:spcPts val="1000"/>
              </a:spcBef>
              <a:spcAft>
                <a:spcPts val="0"/>
              </a:spcAft>
              <a:buClr>
                <a:schemeClr val="lt1"/>
              </a:buClr>
              <a:buSzPts val="14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18"/>
          <p:cNvSpPr txBox="1"/>
          <p:nvPr>
            <p:ph idx="1" type="body"/>
          </p:nvPr>
        </p:nvSpPr>
        <p:spPr>
          <a:xfrm>
            <a:off x="8019300" y="5837325"/>
            <a:ext cx="3801300" cy="824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Изграждаме Европа с</a:t>
            </a:r>
            <a:br>
              <a:rPr lang="en-GB"/>
            </a:br>
            <a:r>
              <a:rPr b="1" lang="en-GB" sz="2400">
                <a:solidFill>
                  <a:srgbClr val="13155D"/>
                </a:solidFill>
              </a:rPr>
              <a:t>представители на</a:t>
            </a:r>
            <a:br>
              <a:rPr b="1" lang="en-GB" sz="2400">
                <a:solidFill>
                  <a:srgbClr val="13155D"/>
                </a:solidFill>
              </a:rPr>
            </a:br>
            <a:r>
              <a:rPr b="1" lang="en-GB" sz="2400">
                <a:solidFill>
                  <a:srgbClr val="13155D"/>
                </a:solidFill>
              </a:rPr>
              <a:t>местното самоуправление</a:t>
            </a:r>
            <a:endParaRPr/>
          </a:p>
          <a:p>
            <a:pPr indent="0" lvl="0" marL="0" rtl="0" algn="r">
              <a:lnSpc>
                <a:spcPct val="90000"/>
              </a:lnSpc>
              <a:spcBef>
                <a:spcPts val="100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p:txBody>
      </p:sp>
      <p:sp>
        <p:nvSpPr>
          <p:cNvPr id="271" name="Google Shape;271;p18"/>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Joining the network</a:t>
            </a:r>
            <a:br>
              <a:rPr lang="en-GB">
                <a:solidFill>
                  <a:srgbClr val="13165D"/>
                </a:solidFill>
              </a:rPr>
            </a:br>
            <a:r>
              <a:rPr b="1" lang="en-GB">
                <a:solidFill>
                  <a:srgbClr val="13165D"/>
                </a:solidFill>
                <a:latin typeface="Calibri"/>
                <a:ea typeface="Calibri"/>
                <a:cs typeface="Calibri"/>
                <a:sym typeface="Calibri"/>
              </a:rPr>
              <a:t>what happens next?</a:t>
            </a:r>
            <a:endParaRPr>
              <a:solidFill>
                <a:srgbClr val="13165D"/>
              </a:solidFill>
              <a:latin typeface="Calibri"/>
              <a:ea typeface="Calibri"/>
              <a:cs typeface="Calibri"/>
              <a:sym typeface="Calibri"/>
            </a:endParaRPr>
          </a:p>
        </p:txBody>
      </p:sp>
      <p:sp>
        <p:nvSpPr>
          <p:cNvPr id="272" name="Google Shape;272;p18"/>
          <p:cNvSpPr txBox="1"/>
          <p:nvPr>
            <p:ph idx="3" type="body"/>
          </p:nvPr>
        </p:nvSpPr>
        <p:spPr>
          <a:xfrm>
            <a:off x="360888" y="1449387"/>
            <a:ext cx="5260646" cy="4171724"/>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1800"/>
              <a:buNone/>
            </a:pPr>
            <a:r>
              <a:rPr b="1" lang="en-GB">
                <a:solidFill>
                  <a:srgbClr val="13165D"/>
                </a:solidFill>
              </a:rPr>
              <a:t>След като местният орган и определеният от него съветник бъдат приети за партньор и член на проекта, те</a:t>
            </a:r>
            <a:r>
              <a:rPr b="1" lang="en-GB" sz="1800">
                <a:solidFill>
                  <a:srgbClr val="13165D"/>
                </a:solidFill>
                <a:latin typeface="Calibri"/>
                <a:ea typeface="Calibri"/>
                <a:cs typeface="Calibri"/>
                <a:sym typeface="Calibri"/>
              </a:rPr>
              <a:t>:</a:t>
            </a:r>
            <a:endParaRPr b="1" sz="1800">
              <a:solidFill>
                <a:srgbClr val="13165D"/>
              </a:solidFill>
              <a:latin typeface="Calibri"/>
              <a:ea typeface="Calibri"/>
              <a:cs typeface="Calibri"/>
              <a:sym typeface="Calibri"/>
            </a:endParaRPr>
          </a:p>
          <a:p>
            <a:pPr indent="-228600" lvl="0" marL="228600" rtl="0" algn="l">
              <a:lnSpc>
                <a:spcPct val="90000"/>
              </a:lnSpc>
              <a:spcBef>
                <a:spcPts val="1000"/>
              </a:spcBef>
              <a:spcAft>
                <a:spcPts val="0"/>
              </a:spcAft>
              <a:buClr>
                <a:srgbClr val="13165D"/>
              </a:buClr>
              <a:buSzPts val="1800"/>
              <a:buChar char="•"/>
            </a:pPr>
            <a:r>
              <a:rPr b="1" lang="en-GB">
                <a:solidFill>
                  <a:srgbClr val="13165D"/>
                </a:solidFill>
              </a:rPr>
              <a:t>Ще получат материали за повишаване на видимостта</a:t>
            </a:r>
            <a:r>
              <a:rPr lang="en-GB">
                <a:solidFill>
                  <a:srgbClr val="13165D"/>
                </a:solidFill>
              </a:rPr>
              <a:t>, за да оповестят участието си в проекта, включително сертификат за члена с възможност за разпечатване, метална плочка и ролбанер за местния орган, които да се показват на обществени места.</a:t>
            </a:r>
            <a:endParaRPr/>
          </a:p>
          <a:p>
            <a:pPr indent="-228600" lvl="0" marL="228600" rtl="0" algn="l">
              <a:lnSpc>
                <a:spcPct val="90000"/>
              </a:lnSpc>
              <a:spcBef>
                <a:spcPts val="1000"/>
              </a:spcBef>
              <a:spcAft>
                <a:spcPts val="0"/>
              </a:spcAft>
              <a:buClr>
                <a:srgbClr val="13165D"/>
              </a:buClr>
              <a:buSzPts val="1800"/>
              <a:buChar char="•"/>
            </a:pPr>
            <a:r>
              <a:rPr b="1" lang="en-GB">
                <a:solidFill>
                  <a:srgbClr val="13165D"/>
                </a:solidFill>
              </a:rPr>
              <a:t>Ще бъдат включени</a:t>
            </a:r>
            <a:r>
              <a:rPr lang="en-GB" sz="1800">
                <a:solidFill>
                  <a:srgbClr val="13165D"/>
                </a:solidFill>
                <a:latin typeface="Calibri"/>
                <a:ea typeface="Calibri"/>
                <a:cs typeface="Calibri"/>
                <a:sym typeface="Calibri"/>
              </a:rPr>
              <a:t> </a:t>
            </a:r>
            <a:r>
              <a:rPr lang="en-GB">
                <a:solidFill>
                  <a:srgbClr val="13165D"/>
                </a:solidFill>
              </a:rPr>
              <a:t>в публичния уебсайт като членове на проекта.</a:t>
            </a:r>
            <a:endParaRPr/>
          </a:p>
          <a:p>
            <a:pPr indent="-228600" lvl="0" marL="228600" rtl="0" algn="l">
              <a:lnSpc>
                <a:spcPct val="90000"/>
              </a:lnSpc>
              <a:spcBef>
                <a:spcPts val="1000"/>
              </a:spcBef>
              <a:spcAft>
                <a:spcPts val="0"/>
              </a:spcAft>
              <a:buClr>
                <a:srgbClr val="13165D"/>
              </a:buClr>
              <a:buSzPts val="1800"/>
              <a:buChar char="•"/>
            </a:pPr>
            <a:r>
              <a:rPr b="1" lang="en-GB">
                <a:solidFill>
                  <a:srgbClr val="13165D"/>
                </a:solidFill>
              </a:rPr>
              <a:t>Ще получат достъп</a:t>
            </a:r>
            <a:r>
              <a:rPr b="1" lang="en-GB" sz="1800">
                <a:solidFill>
                  <a:srgbClr val="13165D"/>
                </a:solidFill>
                <a:latin typeface="Calibri"/>
                <a:ea typeface="Calibri"/>
                <a:cs typeface="Calibri"/>
                <a:sym typeface="Calibri"/>
              </a:rPr>
              <a:t> </a:t>
            </a:r>
            <a:r>
              <a:rPr lang="en-GB">
                <a:solidFill>
                  <a:srgbClr val="13165D"/>
                </a:solidFill>
              </a:rPr>
              <a:t>до онлайн информационна платформа.</a:t>
            </a:r>
            <a:endParaRPr/>
          </a:p>
          <a:p>
            <a:pPr indent="-228600" lvl="0" marL="228600" rtl="0" algn="l">
              <a:lnSpc>
                <a:spcPct val="90000"/>
              </a:lnSpc>
              <a:spcBef>
                <a:spcPts val="1000"/>
              </a:spcBef>
              <a:spcAft>
                <a:spcPts val="0"/>
              </a:spcAft>
              <a:buClr>
                <a:srgbClr val="13165D"/>
              </a:buClr>
              <a:buSzPts val="1800"/>
              <a:buChar char="•"/>
            </a:pPr>
            <a:r>
              <a:rPr lang="en-GB">
                <a:solidFill>
                  <a:srgbClr val="13165D"/>
                </a:solidFill>
              </a:rPr>
              <a:t>Ще започнат да получават по имейл</a:t>
            </a:r>
            <a:r>
              <a:rPr lang="en-GB" sz="1800">
                <a:solidFill>
                  <a:srgbClr val="13165D"/>
                </a:solidFill>
                <a:latin typeface="Calibri"/>
                <a:ea typeface="Calibri"/>
                <a:cs typeface="Calibri"/>
                <a:sym typeface="Calibri"/>
              </a:rPr>
              <a:t> </a:t>
            </a:r>
            <a:r>
              <a:rPr b="1" lang="en-GB">
                <a:solidFill>
                  <a:srgbClr val="13165D"/>
                </a:solidFill>
              </a:rPr>
              <a:t>материали и актуална информация</a:t>
            </a:r>
            <a:r>
              <a:rPr lang="en-GB" sz="1800">
                <a:solidFill>
                  <a:srgbClr val="13165D"/>
                </a:solidFill>
                <a:latin typeface="Calibri"/>
                <a:ea typeface="Calibri"/>
                <a:cs typeface="Calibri"/>
                <a:sym typeface="Calibri"/>
              </a:rPr>
              <a:t> </a:t>
            </a:r>
            <a:r>
              <a:rPr lang="en-GB">
                <a:solidFill>
                  <a:srgbClr val="13165D"/>
                </a:solidFill>
              </a:rPr>
              <a:t>за дейностите по проекта.</a:t>
            </a:r>
            <a:endParaRPr/>
          </a:p>
        </p:txBody>
      </p:sp>
      <p:sp>
        <p:nvSpPr>
          <p:cNvPr id="273" name="Google Shape;273;p18"/>
          <p:cNvSpPr txBox="1"/>
          <p:nvPr/>
        </p:nvSpPr>
        <p:spPr>
          <a:xfrm>
            <a:off x="6102972" y="1794603"/>
            <a:ext cx="5058364" cy="4042729"/>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13155D"/>
              </a:buClr>
              <a:buSzPts val="1800"/>
              <a:buFont typeface="Calibri"/>
              <a:buNone/>
            </a:pPr>
            <a:r>
              <a:rPr b="1" i="0" lang="en-GB" sz="1800" u="none" cap="none" strike="noStrike">
                <a:solidFill>
                  <a:srgbClr val="13155D"/>
                </a:solidFill>
                <a:latin typeface="Calibri"/>
                <a:ea typeface="Calibri"/>
                <a:cs typeface="Calibri"/>
                <a:sym typeface="Calibri"/>
              </a:rPr>
              <a:t>Представителите на местното самоуправление ще получат и начална анкета за определяне на интересите и потребностите им от информация. Освен това ще получават покани за онлайн и офлайн информационни срещи по теми, отговарящи на интересите и потребностите им от информация.</a:t>
            </a:r>
            <a:endParaRPr b="0" i="0" sz="1800" u="none" cap="none" strike="noStrike">
              <a:solidFill>
                <a:srgbClr val="13155D"/>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19"/>
          <p:cNvSpPr txBox="1"/>
          <p:nvPr>
            <p:ph type="title"/>
          </p:nvPr>
        </p:nvSpPr>
        <p:spPr>
          <a:xfrm>
            <a:off x="371475" y="1449389"/>
            <a:ext cx="4954152" cy="4140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3165D"/>
              </a:buClr>
              <a:buSzPts val="2000"/>
              <a:buFont typeface="Calibri"/>
              <a:buNone/>
            </a:pPr>
            <a:r>
              <a:rPr b="0" i="0" lang="en-GB" sz="2000" u="none" cap="none" strike="noStrike">
                <a:solidFill>
                  <a:srgbClr val="13165D"/>
                </a:solidFill>
                <a:latin typeface="Calibri"/>
                <a:ea typeface="Calibri"/>
                <a:cs typeface="Calibri"/>
                <a:sym typeface="Calibri"/>
              </a:rPr>
              <a:t>Онлайн комуникационната платформа за членовете на „Изграждаме Европа с представители на местното самоуправление“ се хоства </a:t>
            </a: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на </a:t>
            </a:r>
            <a:r>
              <a:rPr b="1" i="0" lang="en-GB" sz="2000" u="none" cap="none" strike="noStrike">
                <a:solidFill>
                  <a:srgbClr val="13165D"/>
                </a:solidFill>
                <a:latin typeface="Calibri"/>
                <a:ea typeface="Calibri"/>
                <a:cs typeface="Calibri"/>
                <a:sym typeface="Calibri"/>
              </a:rPr>
              <a:t>платформата на Европейската комисия Futurium</a:t>
            </a:r>
            <a:r>
              <a:rPr b="0" i="0" lang="en-GB" sz="2000" u="none" cap="none" strike="noStrike">
                <a:solidFill>
                  <a:srgbClr val="13165D"/>
                </a:solidFill>
                <a:latin typeface="Calibri"/>
                <a:ea typeface="Calibri"/>
                <a:cs typeface="Calibri"/>
                <a:sym typeface="Calibri"/>
              </a:rPr>
              <a:t> (https://futurium.ec.europa.eu).</a:t>
            </a:r>
            <a:br>
              <a:rPr b="0" i="0" lang="en-GB" sz="2000" u="none" cap="none" strike="noStrike">
                <a:solidFill>
                  <a:srgbClr val="13165D"/>
                </a:solidFill>
                <a:latin typeface="Calibri"/>
                <a:ea typeface="Calibri"/>
                <a:cs typeface="Calibri"/>
                <a:sym typeface="Calibri"/>
              </a:rPr>
            </a:b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Членовете трябва да се регистрират в</a:t>
            </a:r>
            <a:r>
              <a:rPr b="1" i="0" lang="en-GB" sz="2000" u="none" cap="none" strike="noStrike">
                <a:solidFill>
                  <a:srgbClr val="13165D"/>
                </a:solidFill>
                <a:latin typeface="Calibri"/>
                <a:ea typeface="Calibri"/>
                <a:cs typeface="Calibri"/>
                <a:sym typeface="Calibri"/>
              </a:rPr>
              <a:t> EU Login</a:t>
            </a:r>
            <a:r>
              <a:rPr b="0" i="0" lang="en-GB" sz="2000" u="none" cap="none" strike="noStrike">
                <a:solidFill>
                  <a:srgbClr val="13165D"/>
                </a:solidFill>
                <a:latin typeface="Calibri"/>
                <a:ea typeface="Calibri"/>
                <a:cs typeface="Calibri"/>
                <a:sym typeface="Calibri"/>
              </a:rPr>
              <a:t>, за да получат достъп до платформата. </a:t>
            </a:r>
            <a:endParaRPr b="0" i="0" sz="2000" u="none" cap="none" strike="noStrike">
              <a:solidFill>
                <a:schemeClr val="dk1"/>
              </a:solidFill>
              <a:latin typeface="Calibri"/>
              <a:ea typeface="Calibri"/>
              <a:cs typeface="Calibri"/>
              <a:sym typeface="Calibri"/>
            </a:endParaRPr>
          </a:p>
        </p:txBody>
      </p:sp>
      <p:sp>
        <p:nvSpPr>
          <p:cNvPr id="279" name="Google Shape;279;p19"/>
          <p:cNvSpPr txBox="1"/>
          <p:nvPr>
            <p:ph idx="1" type="body"/>
          </p:nvPr>
        </p:nvSpPr>
        <p:spPr>
          <a:xfrm>
            <a:off x="8065000" y="5843025"/>
            <a:ext cx="3755400" cy="8190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Изграждаме Европа с</a:t>
            </a:r>
            <a:br>
              <a:rPr lang="en-GB"/>
            </a:br>
            <a:r>
              <a:rPr b="1" lang="en-GB" sz="2400">
                <a:solidFill>
                  <a:srgbClr val="13155D"/>
                </a:solidFill>
              </a:rPr>
              <a:t>представители на</a:t>
            </a:r>
            <a:br>
              <a:rPr b="1" lang="en-GB" sz="2400">
                <a:solidFill>
                  <a:srgbClr val="13155D"/>
                </a:solidFill>
              </a:rPr>
            </a:br>
            <a:r>
              <a:rPr b="1" lang="en-GB" sz="2400">
                <a:solidFill>
                  <a:srgbClr val="13155D"/>
                </a:solidFill>
              </a:rPr>
              <a:t>местното самоуправление</a:t>
            </a:r>
            <a:endParaRPr/>
          </a:p>
          <a:p>
            <a:pPr indent="0" lvl="0" marL="0" rtl="0" algn="r">
              <a:lnSpc>
                <a:spcPct val="90000"/>
              </a:lnSpc>
              <a:spcBef>
                <a:spcPts val="100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p:txBody>
      </p:sp>
      <p:sp>
        <p:nvSpPr>
          <p:cNvPr id="280" name="Google Shape;280;p19"/>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Joining the network</a:t>
            </a:r>
            <a:br>
              <a:rPr lang="en-GB">
                <a:solidFill>
                  <a:srgbClr val="13165D"/>
                </a:solidFill>
              </a:rPr>
            </a:br>
            <a:r>
              <a:rPr b="1" lang="en-GB">
                <a:solidFill>
                  <a:srgbClr val="13165D"/>
                </a:solidFill>
                <a:latin typeface="Calibri"/>
                <a:ea typeface="Calibri"/>
                <a:cs typeface="Calibri"/>
                <a:sym typeface="Calibri"/>
              </a:rPr>
              <a:t>what happens next?</a:t>
            </a:r>
            <a:endParaRPr>
              <a:solidFill>
                <a:srgbClr val="13165D"/>
              </a:solidFill>
              <a:latin typeface="Calibri"/>
              <a:ea typeface="Calibri"/>
              <a:cs typeface="Calibri"/>
              <a:sym typeface="Calibri"/>
            </a:endParaRPr>
          </a:p>
        </p:txBody>
      </p:sp>
      <p:pic>
        <p:nvPicPr>
          <p:cNvPr id="281" name="Google Shape;281;p19"/>
          <p:cNvPicPr preferRelativeResize="0"/>
          <p:nvPr/>
        </p:nvPicPr>
        <p:blipFill rotWithShape="1">
          <a:blip r:embed="rId3">
            <a:alphaModFix/>
          </a:blip>
          <a:srcRect b="0" l="0" r="0" t="0"/>
          <a:stretch/>
        </p:blipFill>
        <p:spPr>
          <a:xfrm>
            <a:off x="5740524" y="1719000"/>
            <a:ext cx="6080000" cy="3420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0"/>
          <p:cNvSpPr txBox="1"/>
          <p:nvPr>
            <p:ph type="title"/>
          </p:nvPr>
        </p:nvSpPr>
        <p:spPr>
          <a:xfrm>
            <a:off x="371475" y="1449389"/>
            <a:ext cx="4954152" cy="4140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3165D"/>
              </a:buClr>
              <a:buSzPts val="2000"/>
              <a:buFont typeface="Calibri"/>
              <a:buNone/>
            </a:pPr>
            <a:r>
              <a:rPr b="0" i="0" lang="en-GB" sz="2000" u="none" cap="none" strike="noStrike">
                <a:solidFill>
                  <a:srgbClr val="13165D"/>
                </a:solidFill>
                <a:latin typeface="Calibri"/>
                <a:ea typeface="Calibri"/>
                <a:cs typeface="Calibri"/>
                <a:sym typeface="Calibri"/>
              </a:rPr>
              <a:t>The online communication platform for the members of Building Europe with Local Councillors is hosted on the </a:t>
            </a:r>
            <a:r>
              <a:rPr b="1" i="0" lang="en-GB" sz="2000" u="none" cap="none" strike="noStrike">
                <a:solidFill>
                  <a:srgbClr val="13165D"/>
                </a:solidFill>
                <a:latin typeface="Calibri"/>
                <a:ea typeface="Calibri"/>
                <a:cs typeface="Calibri"/>
                <a:sym typeface="Calibri"/>
              </a:rPr>
              <a:t>European Commission Futurium platform</a:t>
            </a:r>
            <a:r>
              <a:rPr b="0" i="0" lang="en-GB" sz="2000" u="none" cap="none" strike="noStrike">
                <a:solidFill>
                  <a:srgbClr val="13165D"/>
                </a:solidFill>
                <a:latin typeface="Calibri"/>
                <a:ea typeface="Calibri"/>
                <a:cs typeface="Calibri"/>
                <a:sym typeface="Calibri"/>
              </a:rPr>
              <a:t> (https://futurium.ec.europa.eu).</a:t>
            </a:r>
            <a:br>
              <a:rPr b="0" i="0" lang="en-GB" sz="2000" u="none" cap="none" strike="noStrike">
                <a:solidFill>
                  <a:srgbClr val="13165D"/>
                </a:solidFill>
                <a:latin typeface="Calibri"/>
                <a:ea typeface="Calibri"/>
                <a:cs typeface="Calibri"/>
                <a:sym typeface="Calibri"/>
              </a:rPr>
            </a:b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Members will need to register to</a:t>
            </a:r>
            <a:r>
              <a:rPr b="1" i="0" lang="en-GB" sz="2000" u="none" cap="none" strike="noStrike">
                <a:solidFill>
                  <a:srgbClr val="13165D"/>
                </a:solidFill>
                <a:latin typeface="Calibri"/>
                <a:ea typeface="Calibri"/>
                <a:cs typeface="Calibri"/>
                <a:sym typeface="Calibri"/>
              </a:rPr>
              <a:t> EU login </a:t>
            </a:r>
            <a:r>
              <a:rPr b="0" i="0" lang="en-GB" sz="2000" u="none" cap="none" strike="noStrike">
                <a:solidFill>
                  <a:srgbClr val="13165D"/>
                </a:solidFill>
                <a:latin typeface="Calibri"/>
                <a:ea typeface="Calibri"/>
                <a:cs typeface="Calibri"/>
                <a:sym typeface="Calibri"/>
              </a:rPr>
              <a:t>to receive access to the platform. </a:t>
            </a:r>
            <a:endParaRPr b="0" i="0" sz="2000" u="none" cap="none" strike="noStrike">
              <a:solidFill>
                <a:schemeClr val="dk1"/>
              </a:solidFill>
              <a:latin typeface="Calibri"/>
              <a:ea typeface="Calibri"/>
              <a:cs typeface="Calibri"/>
              <a:sym typeface="Calibri"/>
            </a:endParaRPr>
          </a:p>
        </p:txBody>
      </p:sp>
      <p:sp>
        <p:nvSpPr>
          <p:cNvPr id="287" name="Google Shape;287;p20"/>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288" name="Google Shape;288;p20"/>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Joining the network</a:t>
            </a:r>
            <a:br>
              <a:rPr lang="en-GB">
                <a:solidFill>
                  <a:srgbClr val="13165D"/>
                </a:solidFill>
              </a:rPr>
            </a:br>
            <a:r>
              <a:rPr b="1" lang="en-GB">
                <a:solidFill>
                  <a:srgbClr val="13165D"/>
                </a:solidFill>
                <a:latin typeface="Calibri"/>
                <a:ea typeface="Calibri"/>
                <a:cs typeface="Calibri"/>
                <a:sym typeface="Calibri"/>
              </a:rPr>
              <a:t>what happens next?</a:t>
            </a:r>
            <a:endParaRPr>
              <a:solidFill>
                <a:srgbClr val="13165D"/>
              </a:solidFill>
              <a:latin typeface="Calibri"/>
              <a:ea typeface="Calibri"/>
              <a:cs typeface="Calibri"/>
              <a:sym typeface="Calibri"/>
            </a:endParaRPr>
          </a:p>
        </p:txBody>
      </p:sp>
      <p:sp>
        <p:nvSpPr>
          <p:cNvPr id="289" name="Google Shape;289;p20"/>
          <p:cNvSpPr/>
          <p:nvPr/>
        </p:nvSpPr>
        <p:spPr>
          <a:xfrm>
            <a:off x="0" y="0"/>
            <a:ext cx="12192000" cy="68580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90" name="Google Shape;290;p20"/>
          <p:cNvPicPr preferRelativeResize="0"/>
          <p:nvPr/>
        </p:nvPicPr>
        <p:blipFill rotWithShape="1">
          <a:blip r:embed="rId3">
            <a:alphaModFix/>
          </a:blip>
          <a:srcRect b="0" l="0" r="0" t="0"/>
          <a:stretch/>
        </p:blipFill>
        <p:spPr>
          <a:xfrm>
            <a:off x="0" y="99489"/>
            <a:ext cx="12160000" cy="6840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6"/>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Онлайн платформата</a:t>
            </a:r>
            <a:br>
              <a:rPr b="1" lang="en-GB">
                <a:solidFill>
                  <a:srgbClr val="13165D"/>
                </a:solidFill>
              </a:rPr>
            </a:br>
            <a:r>
              <a:rPr b="1" lang="en-GB">
                <a:solidFill>
                  <a:srgbClr val="13165D"/>
                </a:solidFill>
                <a:latin typeface="Calibri"/>
                <a:ea typeface="Calibri"/>
                <a:cs typeface="Calibri"/>
                <a:sym typeface="Calibri"/>
              </a:rPr>
              <a:t>за комуникация за членовете</a:t>
            </a:r>
            <a:endParaRPr b="1">
              <a:solidFill>
                <a:srgbClr val="13165D"/>
              </a:solidFill>
              <a:latin typeface="Calibri"/>
              <a:ea typeface="Calibri"/>
              <a:cs typeface="Calibri"/>
              <a:sym typeface="Calibri"/>
            </a:endParaRPr>
          </a:p>
        </p:txBody>
      </p:sp>
      <p:pic>
        <p:nvPicPr>
          <p:cNvPr descr="Graphical user interface, application&#10;&#10;Description automatically generated" id="296" name="Google Shape;296;p46"/>
          <p:cNvPicPr preferRelativeResize="0"/>
          <p:nvPr/>
        </p:nvPicPr>
        <p:blipFill rotWithShape="1">
          <a:blip r:embed="rId3">
            <a:alphaModFix/>
          </a:blip>
          <a:srcRect b="0" l="0" r="0" t="0"/>
          <a:stretch/>
        </p:blipFill>
        <p:spPr>
          <a:xfrm>
            <a:off x="1048136" y="1094153"/>
            <a:ext cx="5419518" cy="4789979"/>
          </a:xfrm>
          <a:prstGeom prst="rect">
            <a:avLst/>
          </a:prstGeom>
          <a:noFill/>
          <a:ln>
            <a:noFill/>
          </a:ln>
        </p:spPr>
      </p:pic>
      <p:pic>
        <p:nvPicPr>
          <p:cNvPr descr="Graphical user interface, application&#10;&#10;Description automatically generated" id="297" name="Google Shape;297;p46"/>
          <p:cNvPicPr preferRelativeResize="0"/>
          <p:nvPr/>
        </p:nvPicPr>
        <p:blipFill rotWithShape="1">
          <a:blip r:embed="rId4">
            <a:alphaModFix/>
          </a:blip>
          <a:srcRect b="0" l="0" r="0" t="0"/>
          <a:stretch/>
        </p:blipFill>
        <p:spPr>
          <a:xfrm>
            <a:off x="6653065" y="1094153"/>
            <a:ext cx="5393009" cy="4789979"/>
          </a:xfrm>
          <a:prstGeom prst="rect">
            <a:avLst/>
          </a:prstGeom>
          <a:noFill/>
          <a:ln>
            <a:noFill/>
          </a:ln>
        </p:spPr>
      </p:pic>
      <p:sp>
        <p:nvSpPr>
          <p:cNvPr id="298" name="Google Shape;298;p46"/>
          <p:cNvSpPr txBox="1"/>
          <p:nvPr/>
        </p:nvSpPr>
        <p:spPr>
          <a:xfrm>
            <a:off x="1257345" y="515457"/>
            <a:ext cx="8801054" cy="39669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3165D"/>
              </a:buClr>
              <a:buSzPts val="2000"/>
              <a:buFont typeface="Calibri"/>
              <a:buNone/>
            </a:pPr>
            <a:r>
              <a:rPr b="0" i="0" lang="en-GB" sz="2000" u="none" cap="none" strike="noStrike">
                <a:solidFill>
                  <a:srgbClr val="13165D"/>
                </a:solidFill>
                <a:latin typeface="Calibri"/>
                <a:ea typeface="Calibri"/>
                <a:cs typeface="Calibri"/>
                <a:sym typeface="Calibri"/>
              </a:rPr>
              <a:t>Групата „Изграждаме Европа с представители на местното самоуправление“ </a:t>
            </a:r>
            <a:endParaRPr b="0" i="0" sz="2000" u="none" cap="none" strike="noStrike">
              <a:solidFill>
                <a:schemeClr val="dk1"/>
              </a:solidFill>
              <a:latin typeface="Calibri"/>
              <a:ea typeface="Calibri"/>
              <a:cs typeface="Calibri"/>
              <a:sym typeface="Calibri"/>
            </a:endParaRPr>
          </a:p>
        </p:txBody>
      </p:sp>
      <p:sp>
        <p:nvSpPr>
          <p:cNvPr id="299" name="Google Shape;299;p46"/>
          <p:cNvSpPr txBox="1"/>
          <p:nvPr>
            <p:ph idx="1" type="body"/>
          </p:nvPr>
        </p:nvSpPr>
        <p:spPr>
          <a:xfrm>
            <a:off x="7892715" y="5908303"/>
            <a:ext cx="3927809" cy="642938"/>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Изграждаме Европа с</a:t>
            </a:r>
            <a:br>
              <a:rPr lang="en-GB"/>
            </a:br>
            <a:r>
              <a:rPr b="1" lang="en-GB" sz="2400">
                <a:solidFill>
                  <a:srgbClr val="13155D"/>
                </a:solidFill>
              </a:rPr>
              <a:t>представители на</a:t>
            </a:r>
            <a:br>
              <a:rPr b="1" lang="en-GB" sz="2400">
                <a:solidFill>
                  <a:srgbClr val="13155D"/>
                </a:solidFill>
              </a:rPr>
            </a:br>
            <a:r>
              <a:rPr b="1" lang="en-GB" sz="2400">
                <a:solidFill>
                  <a:srgbClr val="13155D"/>
                </a:solidFill>
              </a:rPr>
              <a:t>местното самоуправление</a:t>
            </a:r>
            <a:endParaRPr/>
          </a:p>
          <a:p>
            <a:pPr indent="0" lvl="0" marL="0" rtl="0" algn="r">
              <a:lnSpc>
                <a:spcPct val="90000"/>
              </a:lnSpc>
              <a:spcBef>
                <a:spcPts val="100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21"/>
          <p:cNvSpPr txBox="1"/>
          <p:nvPr>
            <p:ph idx="1" type="body"/>
          </p:nvPr>
        </p:nvSpPr>
        <p:spPr>
          <a:xfrm>
            <a:off x="8138150" y="5824725"/>
            <a:ext cx="3682200" cy="8373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Изграждаме Европа с</a:t>
            </a:r>
            <a:br>
              <a:rPr lang="en-GB"/>
            </a:br>
            <a:r>
              <a:rPr b="1" lang="en-GB" sz="2400">
                <a:solidFill>
                  <a:srgbClr val="13155D"/>
                </a:solidFill>
              </a:rPr>
              <a:t>представители на</a:t>
            </a:r>
            <a:br>
              <a:rPr b="1" lang="en-GB" sz="2400">
                <a:solidFill>
                  <a:srgbClr val="13155D"/>
                </a:solidFill>
              </a:rPr>
            </a:br>
            <a:r>
              <a:rPr b="1" lang="en-GB" sz="2400">
                <a:solidFill>
                  <a:srgbClr val="13155D"/>
                </a:solidFill>
              </a:rPr>
              <a:t>местното самоуправление</a:t>
            </a:r>
            <a:endParaRPr/>
          </a:p>
          <a:p>
            <a:pPr indent="0" lvl="0" marL="0" rtl="0" algn="r">
              <a:lnSpc>
                <a:spcPct val="90000"/>
              </a:lnSpc>
              <a:spcBef>
                <a:spcPts val="100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p:txBody>
      </p:sp>
      <p:sp>
        <p:nvSpPr>
          <p:cNvPr id="305" name="Google Shape;305;p21"/>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The online communication platform for members</a:t>
            </a:r>
            <a:endParaRPr>
              <a:solidFill>
                <a:srgbClr val="13165D"/>
              </a:solidFill>
              <a:latin typeface="Calibri"/>
              <a:ea typeface="Calibri"/>
              <a:cs typeface="Calibri"/>
              <a:sym typeface="Calibri"/>
            </a:endParaRPr>
          </a:p>
        </p:txBody>
      </p:sp>
      <p:sp>
        <p:nvSpPr>
          <p:cNvPr id="306" name="Google Shape;306;p21"/>
          <p:cNvSpPr txBox="1"/>
          <p:nvPr>
            <p:ph idx="3" type="body"/>
          </p:nvPr>
        </p:nvSpPr>
        <p:spPr>
          <a:xfrm>
            <a:off x="360887" y="2632708"/>
            <a:ext cx="11386676" cy="2268115"/>
          </a:xfrm>
          <a:prstGeom prst="rect">
            <a:avLst/>
          </a:prstGeom>
          <a:noFill/>
          <a:ln>
            <a:noFill/>
          </a:ln>
        </p:spPr>
        <p:txBody>
          <a:bodyPr anchorCtr="0" anchor="ctr" bIns="0" lIns="0" spcFirstLastPara="1" rIns="0" wrap="square" tIns="0">
            <a:noAutofit/>
          </a:bodyPr>
          <a:lstStyle/>
          <a:p>
            <a:pPr indent="-228600" lvl="0" marL="228600" rtl="0" algn="l">
              <a:lnSpc>
                <a:spcPct val="90000"/>
              </a:lnSpc>
              <a:spcBef>
                <a:spcPts val="0"/>
              </a:spcBef>
              <a:spcAft>
                <a:spcPts val="0"/>
              </a:spcAft>
              <a:buClr>
                <a:srgbClr val="13165D"/>
              </a:buClr>
              <a:buSzPts val="2000"/>
              <a:buChar char="•"/>
            </a:pPr>
            <a:r>
              <a:rPr b="1" lang="en-GB" sz="2000">
                <a:solidFill>
                  <a:srgbClr val="13165D"/>
                </a:solidFill>
              </a:rPr>
              <a:t>Информация </a:t>
            </a:r>
            <a:r>
              <a:rPr lang="en-GB" sz="2000">
                <a:solidFill>
                  <a:srgbClr val="13165D"/>
                </a:solidFill>
              </a:rPr>
              <a:t>по теми, съответстващи на интересите и потребностите от информация, изразени от членовете в началната анкета.</a:t>
            </a:r>
            <a:endParaRPr/>
          </a:p>
          <a:p>
            <a:pPr indent="-228600" lvl="0" marL="228600" rtl="0" algn="l">
              <a:lnSpc>
                <a:spcPct val="90000"/>
              </a:lnSpc>
              <a:spcBef>
                <a:spcPts val="1000"/>
              </a:spcBef>
              <a:spcAft>
                <a:spcPts val="0"/>
              </a:spcAft>
              <a:buClr>
                <a:srgbClr val="13165D"/>
              </a:buClr>
              <a:buSzPts val="2000"/>
              <a:buChar char="•"/>
            </a:pPr>
            <a:r>
              <a:rPr b="1" lang="en-GB" sz="2000">
                <a:solidFill>
                  <a:srgbClr val="13165D"/>
                </a:solidFill>
              </a:rPr>
              <a:t>Дискусионен форум </a:t>
            </a:r>
            <a:r>
              <a:rPr lang="en-GB" sz="2000">
                <a:solidFill>
                  <a:srgbClr val="13165D"/>
                </a:solidFill>
              </a:rPr>
              <a:t>за партньорски обмен на знания между членовете и за споделяне на опит.</a:t>
            </a:r>
            <a:endParaRPr/>
          </a:p>
          <a:p>
            <a:pPr indent="-228600" lvl="0" marL="228600" rtl="0" algn="l">
              <a:lnSpc>
                <a:spcPct val="90000"/>
              </a:lnSpc>
              <a:spcBef>
                <a:spcPts val="1000"/>
              </a:spcBef>
              <a:spcAft>
                <a:spcPts val="0"/>
              </a:spcAft>
              <a:buClr>
                <a:srgbClr val="13165D"/>
              </a:buClr>
              <a:buSzPts val="2000"/>
              <a:buChar char="•"/>
            </a:pPr>
            <a:r>
              <a:rPr lang="en-GB" sz="2000">
                <a:solidFill>
                  <a:srgbClr val="13165D"/>
                </a:solidFill>
              </a:rPr>
              <a:t>Подбрани </a:t>
            </a:r>
            <a:r>
              <a:rPr b="1" lang="en-GB" sz="2000">
                <a:solidFill>
                  <a:srgbClr val="13165D"/>
                </a:solidFill>
              </a:rPr>
              <a:t>информационни материали</a:t>
            </a:r>
            <a:r>
              <a:rPr lang="en-GB" sz="2000">
                <a:solidFill>
                  <a:srgbClr val="13165D"/>
                </a:solidFill>
              </a:rPr>
              <a:t>.</a:t>
            </a:r>
            <a:endParaRPr sz="2000">
              <a:solidFill>
                <a:srgbClr val="13165D"/>
              </a:solidFill>
              <a:latin typeface="Calibri"/>
              <a:ea typeface="Calibri"/>
              <a:cs typeface="Calibri"/>
              <a:sym typeface="Calibri"/>
            </a:endParaRPr>
          </a:p>
          <a:p>
            <a:pPr indent="-228600" lvl="0" marL="228600" rtl="0" algn="l">
              <a:lnSpc>
                <a:spcPct val="90000"/>
              </a:lnSpc>
              <a:spcBef>
                <a:spcPts val="1000"/>
              </a:spcBef>
              <a:spcAft>
                <a:spcPts val="0"/>
              </a:spcAft>
              <a:buClr>
                <a:srgbClr val="13165D"/>
              </a:buClr>
              <a:buSzPts val="2000"/>
              <a:buChar char="•"/>
            </a:pPr>
            <a:r>
              <a:rPr b="1" lang="en-GB" sz="2000">
                <a:solidFill>
                  <a:srgbClr val="13165D"/>
                </a:solidFill>
              </a:rPr>
              <a:t>Календар </a:t>
            </a:r>
            <a:r>
              <a:rPr lang="en-GB" sz="2000">
                <a:solidFill>
                  <a:srgbClr val="13165D"/>
                </a:solidFill>
              </a:rPr>
              <a:t>на офлайн и онлайн събития.</a:t>
            </a:r>
            <a:endParaRPr/>
          </a:p>
          <a:p>
            <a:pPr indent="-228600" lvl="0" marL="228600" rtl="0" algn="l">
              <a:lnSpc>
                <a:spcPct val="90000"/>
              </a:lnSpc>
              <a:spcBef>
                <a:spcPts val="1000"/>
              </a:spcBef>
              <a:spcAft>
                <a:spcPts val="0"/>
              </a:spcAft>
              <a:buClr>
                <a:srgbClr val="13165D"/>
              </a:buClr>
              <a:buSzPts val="2000"/>
              <a:buChar char="•"/>
            </a:pPr>
            <a:r>
              <a:rPr b="1" lang="en-GB" sz="2000">
                <a:solidFill>
                  <a:srgbClr val="13165D"/>
                </a:solidFill>
              </a:rPr>
              <a:t>Съвместна група</a:t>
            </a:r>
            <a:r>
              <a:rPr b="1" lang="en-GB" sz="2000">
                <a:solidFill>
                  <a:srgbClr val="13165D"/>
                </a:solidFill>
                <a:latin typeface="Calibri"/>
                <a:ea typeface="Calibri"/>
                <a:cs typeface="Calibri"/>
                <a:sym typeface="Calibri"/>
              </a:rPr>
              <a:t> </a:t>
            </a:r>
            <a:r>
              <a:rPr lang="en-GB" sz="2000">
                <a:solidFill>
                  <a:srgbClr val="13165D"/>
                </a:solidFill>
              </a:rPr>
              <a:t>с членове на Европейската мрежа на регионалните и местните съветници по въпросите на ЕС на Комитета на регионите.</a:t>
            </a:r>
            <a:endParaRPr sz="2000"/>
          </a:p>
        </p:txBody>
      </p:sp>
      <p:sp>
        <p:nvSpPr>
          <p:cNvPr id="307" name="Google Shape;307;p21"/>
          <p:cNvSpPr txBox="1"/>
          <p:nvPr/>
        </p:nvSpPr>
        <p:spPr>
          <a:xfrm>
            <a:off x="360887" y="2088133"/>
            <a:ext cx="9697512" cy="42534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13165D"/>
              </a:buClr>
              <a:buSzPts val="2000"/>
              <a:buFont typeface="Arial"/>
              <a:buNone/>
            </a:pPr>
            <a:r>
              <a:rPr b="1" i="0" lang="en-GB" sz="2000" u="none" cap="none" strike="noStrike">
                <a:solidFill>
                  <a:srgbClr val="13165D"/>
                </a:solidFill>
                <a:latin typeface="Calibri"/>
                <a:ea typeface="Calibri"/>
                <a:cs typeface="Calibri"/>
                <a:sym typeface="Calibri"/>
              </a:rPr>
              <a:t>Какво съдържание може да се намери в платформата?</a:t>
            </a:r>
            <a:endParaRPr b="0" i="0" sz="2000" u="none" cap="none" strike="noStrike">
              <a:solidFill>
                <a:srgbClr val="13165D"/>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24"/>
          <p:cNvSpPr txBox="1"/>
          <p:nvPr>
            <p:ph type="title"/>
          </p:nvPr>
        </p:nvSpPr>
        <p:spPr>
          <a:xfrm>
            <a:off x="371475" y="4047855"/>
            <a:ext cx="5724525" cy="506534"/>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13165D"/>
              </a:buClr>
              <a:buSzPts val="1800"/>
              <a:buFont typeface="Calibri"/>
              <a:buNone/>
            </a:pPr>
            <a:r>
              <a:rPr b="1" i="0" lang="en-GB" sz="1800" u="none" cap="none" strike="noStrike">
                <a:solidFill>
                  <a:srgbClr val="13165D"/>
                </a:solidFill>
                <a:latin typeface="Calibri"/>
                <a:ea typeface="Calibri"/>
                <a:cs typeface="Calibri"/>
                <a:sym typeface="Calibri"/>
              </a:rPr>
              <a:t>building-europe-with-local-councillors.europa.eu</a:t>
            </a:r>
            <a:endParaRPr b="0" i="0" sz="1800" u="none" cap="none" strike="noStrike">
              <a:solidFill>
                <a:srgbClr val="13165D"/>
              </a:solidFill>
              <a:latin typeface="Calibri"/>
              <a:ea typeface="Calibri"/>
              <a:cs typeface="Calibri"/>
              <a:sym typeface="Calibri"/>
            </a:endParaRPr>
          </a:p>
        </p:txBody>
      </p:sp>
      <p:sp>
        <p:nvSpPr>
          <p:cNvPr id="313" name="Google Shape;313;p24"/>
          <p:cNvSpPr txBox="1"/>
          <p:nvPr>
            <p:ph idx="1" type="body"/>
          </p:nvPr>
        </p:nvSpPr>
        <p:spPr>
          <a:xfrm>
            <a:off x="8055875" y="5824725"/>
            <a:ext cx="3764700" cy="8373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Изграждаме Европа с</a:t>
            </a:r>
            <a:br>
              <a:rPr lang="en-GB"/>
            </a:br>
            <a:r>
              <a:rPr b="1" lang="en-GB" sz="2400">
                <a:solidFill>
                  <a:srgbClr val="13155D"/>
                </a:solidFill>
              </a:rPr>
              <a:t>представители на</a:t>
            </a:r>
            <a:br>
              <a:rPr b="1" lang="en-GB" sz="2400">
                <a:solidFill>
                  <a:srgbClr val="13155D"/>
                </a:solidFill>
              </a:rPr>
            </a:br>
            <a:r>
              <a:rPr b="1" lang="en-GB" sz="2400">
                <a:solidFill>
                  <a:srgbClr val="13155D"/>
                </a:solidFill>
              </a:rPr>
              <a:t>местното самоуправление</a:t>
            </a:r>
            <a:endParaRPr/>
          </a:p>
          <a:p>
            <a:pPr indent="0" lvl="0" marL="0" rtl="0" algn="r">
              <a:lnSpc>
                <a:spcPct val="90000"/>
              </a:lnSpc>
              <a:spcBef>
                <a:spcPts val="100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p:txBody>
      </p:sp>
      <p:sp>
        <p:nvSpPr>
          <p:cNvPr id="314" name="Google Shape;314;p24"/>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The role of </a:t>
            </a:r>
            <a:br>
              <a:rPr lang="en-GB">
                <a:solidFill>
                  <a:srgbClr val="13165D"/>
                </a:solidFill>
              </a:rPr>
            </a:br>
            <a:r>
              <a:rPr b="1" lang="en-GB">
                <a:solidFill>
                  <a:srgbClr val="13165D"/>
                </a:solidFill>
                <a:latin typeface="Calibri"/>
                <a:ea typeface="Calibri"/>
                <a:cs typeface="Calibri"/>
                <a:sym typeface="Calibri"/>
              </a:rPr>
              <a:t>Netcompany</a:t>
            </a:r>
            <a:r>
              <a:rPr b="1" lang="en-GB">
                <a:solidFill>
                  <a:srgbClr val="13165D"/>
                </a:solidFill>
              </a:rPr>
              <a:t>-</a:t>
            </a:r>
            <a:r>
              <a:rPr b="1" lang="en-GB">
                <a:solidFill>
                  <a:srgbClr val="13165D"/>
                </a:solidFill>
                <a:latin typeface="Calibri"/>
                <a:ea typeface="Calibri"/>
                <a:cs typeface="Calibri"/>
                <a:sym typeface="Calibri"/>
              </a:rPr>
              <a:t>Intrasoft</a:t>
            </a:r>
            <a:endParaRPr>
              <a:solidFill>
                <a:srgbClr val="13165D"/>
              </a:solidFill>
              <a:latin typeface="Calibri"/>
              <a:ea typeface="Calibri"/>
              <a:cs typeface="Calibri"/>
              <a:sym typeface="Calibri"/>
            </a:endParaRPr>
          </a:p>
        </p:txBody>
      </p:sp>
      <p:pic>
        <p:nvPicPr>
          <p:cNvPr id="315" name="Google Shape;315;p24"/>
          <p:cNvPicPr preferRelativeResize="0"/>
          <p:nvPr/>
        </p:nvPicPr>
        <p:blipFill rotWithShape="1">
          <a:blip r:embed="rId3">
            <a:alphaModFix/>
          </a:blip>
          <a:srcRect b="0" l="0" r="0" t="0"/>
          <a:stretch/>
        </p:blipFill>
        <p:spPr>
          <a:xfrm>
            <a:off x="371475" y="2182700"/>
            <a:ext cx="1865155" cy="1865155"/>
          </a:xfrm>
          <a:prstGeom prst="rect">
            <a:avLst/>
          </a:prstGeom>
          <a:noFill/>
          <a:ln>
            <a:noFill/>
          </a:ln>
        </p:spPr>
      </p:pic>
      <p:pic>
        <p:nvPicPr>
          <p:cNvPr id="316" name="Google Shape;316;p24"/>
          <p:cNvPicPr preferRelativeResize="0"/>
          <p:nvPr/>
        </p:nvPicPr>
        <p:blipFill rotWithShape="1">
          <a:blip r:embed="rId4">
            <a:alphaModFix/>
          </a:blip>
          <a:srcRect b="0" l="0" r="0" t="0"/>
          <a:stretch/>
        </p:blipFill>
        <p:spPr>
          <a:xfrm>
            <a:off x="5740524" y="1719000"/>
            <a:ext cx="6080000" cy="3420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26"/>
          <p:cNvSpPr txBox="1"/>
          <p:nvPr>
            <p:ph type="title"/>
          </p:nvPr>
        </p:nvSpPr>
        <p:spPr>
          <a:xfrm>
            <a:off x="609525" y="1955825"/>
            <a:ext cx="11211000" cy="1716000"/>
          </a:xfrm>
          <a:prstGeom prst="rect">
            <a:avLst/>
          </a:prstGeom>
          <a:noFill/>
          <a:ln>
            <a:noFill/>
          </a:ln>
        </p:spPr>
        <p:txBody>
          <a:bodyPr anchorCtr="0" anchor="b" bIns="0" lIns="0" spcFirstLastPara="1" rIns="0" wrap="square" tIns="0">
            <a:noAutofit/>
          </a:bodyPr>
          <a:lstStyle/>
          <a:p>
            <a:pPr indent="0" lvl="0" marL="0" rtl="0" algn="ctr">
              <a:lnSpc>
                <a:spcPct val="90000"/>
              </a:lnSpc>
              <a:spcBef>
                <a:spcPts val="0"/>
              </a:spcBef>
              <a:spcAft>
                <a:spcPts val="0"/>
              </a:spcAft>
              <a:buClr>
                <a:srgbClr val="FFFF00"/>
              </a:buClr>
              <a:buSzPts val="12000"/>
              <a:buFont typeface="Calibri"/>
              <a:buNone/>
            </a:pPr>
            <a:r>
              <a:rPr lang="en-GB" sz="12000"/>
              <a:t>Благодарим Ви!</a:t>
            </a:r>
            <a:endParaRPr/>
          </a:p>
        </p:txBody>
      </p:sp>
      <p:pic>
        <p:nvPicPr>
          <p:cNvPr id="322" name="Google Shape;322;p26"/>
          <p:cNvPicPr preferRelativeResize="0"/>
          <p:nvPr/>
        </p:nvPicPr>
        <p:blipFill rotWithShape="1">
          <a:blip r:embed="rId3">
            <a:alphaModFix/>
          </a:blip>
          <a:srcRect b="0" l="0" r="0" t="0"/>
          <a:stretch/>
        </p:blipFill>
        <p:spPr>
          <a:xfrm>
            <a:off x="7194620" y="5471152"/>
            <a:ext cx="2192441" cy="634877"/>
          </a:xfrm>
          <a:prstGeom prst="rect">
            <a:avLst/>
          </a:prstGeom>
          <a:noFill/>
          <a:ln>
            <a:noFill/>
          </a:ln>
        </p:spPr>
      </p:pic>
      <p:pic>
        <p:nvPicPr>
          <p:cNvPr id="323" name="Google Shape;323;p26"/>
          <p:cNvPicPr preferRelativeResize="0"/>
          <p:nvPr/>
        </p:nvPicPr>
        <p:blipFill rotWithShape="1">
          <a:blip r:embed="rId4">
            <a:alphaModFix/>
          </a:blip>
          <a:srcRect b="0" l="0" r="0" t="0"/>
          <a:stretch/>
        </p:blipFill>
        <p:spPr>
          <a:xfrm>
            <a:off x="3039226" y="5471152"/>
            <a:ext cx="653543" cy="653543"/>
          </a:xfrm>
          <a:prstGeom prst="rect">
            <a:avLst/>
          </a:prstGeom>
          <a:noFill/>
          <a:ln>
            <a:noFill/>
          </a:ln>
        </p:spPr>
      </p:pic>
      <p:sp>
        <p:nvSpPr>
          <p:cNvPr id="324" name="Google Shape;324;p26"/>
          <p:cNvSpPr txBox="1"/>
          <p:nvPr/>
        </p:nvSpPr>
        <p:spPr>
          <a:xfrm>
            <a:off x="2212085" y="4152393"/>
            <a:ext cx="7767829" cy="371789"/>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lt1"/>
              </a:buClr>
              <a:buSzPts val="3000"/>
              <a:buFont typeface="Calibri"/>
              <a:buNone/>
            </a:pPr>
            <a:r>
              <a:rPr b="0" i="0" lang="en-GB" sz="3000" u="none" cap="none" strike="noStrike">
                <a:solidFill>
                  <a:schemeClr val="lt1"/>
                </a:solidFill>
                <a:latin typeface="Calibri"/>
                <a:ea typeface="Calibri"/>
                <a:cs typeface="Calibri"/>
                <a:sym typeface="Calibri"/>
              </a:rPr>
              <a:t>Изграждаме Европа с</a:t>
            </a:r>
            <a:br>
              <a:rPr b="0" i="0" lang="en-GB" sz="3000" u="none" cap="none" strike="noStrike">
                <a:solidFill>
                  <a:schemeClr val="lt1"/>
                </a:solidFill>
                <a:latin typeface="Calibri"/>
                <a:ea typeface="Calibri"/>
                <a:cs typeface="Calibri"/>
                <a:sym typeface="Calibri"/>
              </a:rPr>
            </a:br>
            <a:r>
              <a:rPr b="1" i="0" lang="en-GB" sz="3000" u="none" cap="none" strike="noStrike">
                <a:solidFill>
                  <a:schemeClr val="lt1"/>
                </a:solidFill>
                <a:latin typeface="Calibri"/>
                <a:ea typeface="Calibri"/>
                <a:cs typeface="Calibri"/>
                <a:sym typeface="Calibri"/>
              </a:rPr>
              <a:t>представители на местното самоуправление</a:t>
            </a:r>
            <a:endParaRPr b="1" i="0" sz="3000" u="none" cap="none" strike="noStrike">
              <a:solidFill>
                <a:schemeClr val="lt1"/>
              </a:solidFill>
              <a:latin typeface="Calibri"/>
              <a:ea typeface="Calibri"/>
              <a:cs typeface="Calibri"/>
              <a:sym typeface="Calibri"/>
            </a:endParaRPr>
          </a:p>
        </p:txBody>
      </p:sp>
      <p:sp>
        <p:nvSpPr>
          <p:cNvPr id="325" name="Google Shape;325;p26"/>
          <p:cNvSpPr txBox="1"/>
          <p:nvPr/>
        </p:nvSpPr>
        <p:spPr>
          <a:xfrm>
            <a:off x="2212060" y="4733257"/>
            <a:ext cx="7767900" cy="2511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lt1"/>
              </a:buClr>
              <a:buSzPts val="1300"/>
              <a:buFont typeface="Calibri"/>
              <a:buNone/>
            </a:pPr>
            <a:r>
              <a:rPr b="1" i="0" lang="en-GB" sz="1300" u="none" cap="none" strike="noStrike">
                <a:solidFill>
                  <a:schemeClr val="lt1"/>
                </a:solidFill>
                <a:latin typeface="Calibri"/>
                <a:ea typeface="Calibri"/>
                <a:cs typeface="Calibri"/>
                <a:sym typeface="Calibri"/>
              </a:rPr>
              <a:t>Мрежа от представители на местното самоуправление в ЕС, които работят заедно за разясняване</a:t>
            </a:r>
            <a:br>
              <a:rPr b="1" i="0" lang="en-GB" sz="1300" u="none" cap="none" strike="noStrike">
                <a:solidFill>
                  <a:schemeClr val="lt1"/>
                </a:solidFill>
                <a:latin typeface="Calibri"/>
                <a:ea typeface="Calibri"/>
                <a:cs typeface="Calibri"/>
                <a:sym typeface="Calibri"/>
              </a:rPr>
            </a:br>
            <a:r>
              <a:rPr b="1" i="0" lang="en-GB" sz="1300" u="none" cap="none" strike="noStrike">
                <a:solidFill>
                  <a:schemeClr val="lt1"/>
                </a:solidFill>
                <a:latin typeface="Calibri"/>
                <a:ea typeface="Calibri"/>
                <a:cs typeface="Calibri"/>
                <a:sym typeface="Calibri"/>
              </a:rPr>
              <a:t>на проблемите на ЕС</a:t>
            </a:r>
            <a:endParaRPr b="1" i="0" sz="1300" u="none" cap="none" strike="noStrike">
              <a:solidFill>
                <a:schemeClr val="lt1"/>
              </a:solidFill>
              <a:latin typeface="Calibri"/>
              <a:ea typeface="Calibri"/>
              <a:cs typeface="Calibri"/>
              <a:sym typeface="Calibri"/>
            </a:endParaRPr>
          </a:p>
        </p:txBody>
      </p:sp>
      <p:sp>
        <p:nvSpPr>
          <p:cNvPr id="326" name="Google Shape;326;p26"/>
          <p:cNvSpPr txBox="1"/>
          <p:nvPr/>
        </p:nvSpPr>
        <p:spPr>
          <a:xfrm>
            <a:off x="2127750" y="4560600"/>
            <a:ext cx="7936500" cy="748800"/>
          </a:xfrm>
          <a:prstGeom prst="rect">
            <a:avLst/>
          </a:prstGeom>
          <a:noFill/>
          <a:ln>
            <a:noFill/>
          </a:ln>
        </p:spPr>
        <p:txBody>
          <a:bodyPr anchorCtr="0" anchor="b" bIns="91425" lIns="91425" spcFirstLastPara="1" rIns="91425" wrap="square" tIns="91425">
            <a:spAutoFit/>
          </a:bodyPr>
          <a:lstStyle/>
          <a:p>
            <a:pPr indent="0" lvl="0" marL="0" marR="0" rtl="0" algn="l">
              <a:lnSpc>
                <a:spcPct val="115000"/>
              </a:lnSpc>
              <a:spcBef>
                <a:spcPts val="1200"/>
              </a:spcBef>
              <a:spcAft>
                <a:spcPts val="0"/>
              </a:spcAft>
              <a:buClr>
                <a:schemeClr val="dk1"/>
              </a:buClr>
              <a:buSzPts val="1100"/>
              <a:buFont typeface="Arial"/>
              <a:buNone/>
            </a:pPr>
            <a:r>
              <a:t/>
            </a:r>
            <a:endParaRPr b="0" i="0" sz="1300" u="none" cap="none" strike="noStrike">
              <a:solidFill>
                <a:srgbClr val="FFFFFF"/>
              </a:solidFill>
              <a:latin typeface="Calibri"/>
              <a:ea typeface="Calibri"/>
              <a:cs typeface="Calibri"/>
              <a:sym typeface="Calibri"/>
            </a:endParaRPr>
          </a:p>
          <a:p>
            <a:pPr indent="0" lvl="0" marL="0" marR="0" rtl="0" algn="ctr">
              <a:lnSpc>
                <a:spcPct val="90000"/>
              </a:lnSpc>
              <a:spcBef>
                <a:spcPts val="1200"/>
              </a:spcBef>
              <a:spcAft>
                <a:spcPts val="0"/>
              </a:spcAft>
              <a:buClr>
                <a:srgbClr val="FFFFFF"/>
              </a:buClr>
              <a:buSzPts val="1300"/>
              <a:buFont typeface="Calibri"/>
              <a:buNone/>
            </a:pPr>
            <a:r>
              <a:rPr b="0" i="0" lang="en-GB" sz="1300" u="none" cap="none" strike="noStrike">
                <a:solidFill>
                  <a:schemeClr val="lt1"/>
                </a:solidFill>
                <a:latin typeface="Calibri"/>
                <a:ea typeface="Calibri"/>
                <a:cs typeface="Calibri"/>
                <a:sym typeface="Calibri"/>
              </a:rPr>
              <a:t>Контакт</a:t>
            </a:r>
            <a:r>
              <a:rPr b="1" i="0" lang="en-GB" sz="1300" u="none" cap="none" strike="noStrike">
                <a:solidFill>
                  <a:srgbClr val="FFFFFF"/>
                </a:solidFill>
                <a:latin typeface="Calibri"/>
                <a:ea typeface="Calibri"/>
                <a:cs typeface="Calibri"/>
                <a:sym typeface="Calibri"/>
              </a:rPr>
              <a:t>: info@eu-councillors.eu</a:t>
            </a:r>
            <a:endParaRPr b="1" i="0" sz="1300" u="none" cap="none" strike="noStrike">
              <a:solidFill>
                <a:srgbClr val="FFFFFF"/>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3"/>
          <p:cNvSpPr txBox="1"/>
          <p:nvPr>
            <p:ph type="title"/>
          </p:nvPr>
        </p:nvSpPr>
        <p:spPr>
          <a:xfrm>
            <a:off x="371475" y="1449400"/>
            <a:ext cx="9531600" cy="41403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200"/>
              </a:buClr>
              <a:buSzPts val="4000"/>
              <a:buFont typeface="Calibri"/>
              <a:buNone/>
            </a:pPr>
            <a:r>
              <a:rPr b="1" lang="en-GB" sz="4000">
                <a:solidFill>
                  <a:srgbClr val="FFF200"/>
                </a:solidFill>
              </a:rPr>
              <a:t>Проектът на ЕС</a:t>
            </a:r>
            <a:r>
              <a:rPr b="1" lang="en-GB" sz="4000">
                <a:solidFill>
                  <a:srgbClr val="FFF200"/>
                </a:solidFill>
                <a:latin typeface="Calibri"/>
                <a:ea typeface="Calibri"/>
                <a:cs typeface="Calibri"/>
                <a:sym typeface="Calibri"/>
              </a:rPr>
              <a:t> </a:t>
            </a:r>
            <a:r>
              <a:rPr b="1" lang="en-GB" sz="4000">
                <a:solidFill>
                  <a:srgbClr val="FFFFFF"/>
                </a:solidFill>
              </a:rPr>
              <a:t>„Изграждаме Европа с представители на местното самоуправление“</a:t>
            </a:r>
            <a:r>
              <a:rPr b="1" lang="en-GB" sz="4000">
                <a:latin typeface="Calibri"/>
                <a:ea typeface="Calibri"/>
                <a:cs typeface="Calibri"/>
                <a:sym typeface="Calibri"/>
              </a:rPr>
              <a:t> </a:t>
            </a:r>
            <a:r>
              <a:rPr b="1" lang="en-GB" sz="4000">
                <a:solidFill>
                  <a:srgbClr val="FFF200"/>
                </a:solidFill>
              </a:rPr>
              <a:t>се основава на принципа, че комуникацията по въпросите на ЕС е споделена отговорност между институциите на ЕС и органите на държавите членки, включително като се започне от местното равнище</a:t>
            </a:r>
            <a:r>
              <a:rPr b="1" lang="en-GB" sz="4000">
                <a:solidFill>
                  <a:srgbClr val="FFF200"/>
                </a:solidFill>
                <a:latin typeface="Calibri"/>
                <a:ea typeface="Calibri"/>
                <a:cs typeface="Calibri"/>
                <a:sym typeface="Calibri"/>
              </a:rPr>
              <a:t>.</a:t>
            </a:r>
            <a:endParaRPr sz="4000"/>
          </a:p>
        </p:txBody>
      </p:sp>
      <p:sp>
        <p:nvSpPr>
          <p:cNvPr id="148" name="Google Shape;148;p3"/>
          <p:cNvSpPr txBox="1"/>
          <p:nvPr>
            <p:ph idx="1"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000"/>
              <a:buNone/>
            </a:pPr>
            <a:r>
              <a:rPr b="1" lang="en-GB">
                <a:latin typeface="Calibri"/>
                <a:ea typeface="Calibri"/>
                <a:cs typeface="Calibri"/>
                <a:sym typeface="Calibri"/>
              </a:rPr>
              <a:t>What is "</a:t>
            </a:r>
            <a:r>
              <a:rPr b="1" lang="en-GB">
                <a:solidFill>
                  <a:srgbClr val="FFFF00"/>
                </a:solidFill>
                <a:latin typeface="Calibri"/>
                <a:ea typeface="Calibri"/>
                <a:cs typeface="Calibri"/>
                <a:sym typeface="Calibri"/>
              </a:rPr>
              <a:t>Building Europe with Local Councillors</a:t>
            </a:r>
            <a:r>
              <a:rPr b="1" lang="en-GB">
                <a:latin typeface="Calibri"/>
                <a:ea typeface="Calibri"/>
                <a:cs typeface="Calibri"/>
                <a:sym typeface="Calibri"/>
              </a:rPr>
              <a:t>"?</a:t>
            </a:r>
            <a:endParaRPr>
              <a:latin typeface="Calibri"/>
              <a:ea typeface="Calibri"/>
              <a:cs typeface="Calibri"/>
              <a:sym typeface="Calibri"/>
            </a:endParaRPr>
          </a:p>
          <a:p>
            <a:pPr indent="0" lvl="0" marL="0" rtl="0" algn="r">
              <a:lnSpc>
                <a:spcPct val="90000"/>
              </a:lnSpc>
              <a:spcBef>
                <a:spcPts val="1000"/>
              </a:spcBef>
              <a:spcAft>
                <a:spcPts val="0"/>
              </a:spcAft>
              <a:buClr>
                <a:schemeClr val="lt1"/>
              </a:buClr>
              <a:buSzPts val="1000"/>
              <a:buNone/>
            </a:pPr>
            <a:r>
              <a:t/>
            </a:r>
            <a:endParaRPr/>
          </a:p>
        </p:txBody>
      </p:sp>
      <p:sp>
        <p:nvSpPr>
          <p:cNvPr id="149" name="Google Shape;149;p3"/>
          <p:cNvSpPr txBox="1"/>
          <p:nvPr>
            <p:ph idx="2" type="body"/>
          </p:nvPr>
        </p:nvSpPr>
        <p:spPr>
          <a:xfrm>
            <a:off x="7735725" y="5828700"/>
            <a:ext cx="4084800" cy="10293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Изграждаме Европа с</a:t>
            </a:r>
            <a:br>
              <a:rPr lang="en-GB"/>
            </a:br>
            <a:r>
              <a:rPr b="1" lang="en-GB" sz="2400">
                <a:solidFill>
                  <a:srgbClr val="FFFF00"/>
                </a:solidFill>
              </a:rPr>
              <a:t>представители на</a:t>
            </a:r>
            <a:br>
              <a:rPr b="1" lang="en-GB" sz="2400">
                <a:solidFill>
                  <a:srgbClr val="FFFF00"/>
                </a:solidFill>
              </a:rPr>
            </a:br>
            <a:r>
              <a:rPr b="1" lang="en-GB" sz="2400">
                <a:solidFill>
                  <a:srgbClr val="FFFF00"/>
                </a:solidFill>
              </a:rPr>
              <a:t>местното самоуправление</a:t>
            </a:r>
            <a:endParaRPr/>
          </a:p>
          <a:p>
            <a:pPr indent="0" lvl="0" marL="0" rtl="0" algn="r">
              <a:lnSpc>
                <a:spcPct val="90000"/>
              </a:lnSpc>
              <a:spcBef>
                <a:spcPts val="1000"/>
              </a:spcBef>
              <a:spcAft>
                <a:spcPts val="0"/>
              </a:spcAft>
              <a:buClr>
                <a:schemeClr val="lt1"/>
              </a:buClr>
              <a:buSzPts val="1400"/>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4"/>
          <p:cNvSpPr txBox="1"/>
          <p:nvPr>
            <p:ph type="title"/>
          </p:nvPr>
        </p:nvSpPr>
        <p:spPr>
          <a:xfrm>
            <a:off x="371475" y="1449400"/>
            <a:ext cx="9531600" cy="41403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4000"/>
              <a:buFont typeface="Calibri"/>
              <a:buNone/>
            </a:pPr>
            <a:r>
              <a:rPr b="1" lang="en-GB" sz="4000"/>
              <a:t>Насърчаваме местните власти от всякакъв мащаб, особено по-малките (с население под 100 000 души) и тези, до които по-слабо достигат информационните дейности на ЕС, да кандидатстват и да станат членове.</a:t>
            </a:r>
            <a:endParaRPr sz="4000"/>
          </a:p>
        </p:txBody>
      </p:sp>
      <p:sp>
        <p:nvSpPr>
          <p:cNvPr id="155" name="Google Shape;155;p4"/>
          <p:cNvSpPr txBox="1"/>
          <p:nvPr>
            <p:ph idx="1" type="body"/>
          </p:nvPr>
        </p:nvSpPr>
        <p:spPr>
          <a:xfrm>
            <a:off x="8220450" y="5897875"/>
            <a:ext cx="3600000" cy="7641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Изграждаме Европа с</a:t>
            </a:r>
            <a:br>
              <a:rPr lang="en-GB"/>
            </a:br>
            <a:r>
              <a:rPr b="1" lang="en-GB" sz="2400">
                <a:solidFill>
                  <a:srgbClr val="FFFF00"/>
                </a:solidFill>
              </a:rPr>
              <a:t>представители на</a:t>
            </a:r>
            <a:br>
              <a:rPr b="1" lang="en-GB" sz="2400">
                <a:solidFill>
                  <a:srgbClr val="FFFF00"/>
                </a:solidFill>
              </a:rPr>
            </a:br>
            <a:r>
              <a:rPr b="1" lang="en-GB" sz="2400">
                <a:solidFill>
                  <a:srgbClr val="FFFF00"/>
                </a:solidFill>
              </a:rPr>
              <a:t>местното самоуправление</a:t>
            </a:r>
            <a:endParaRPr/>
          </a:p>
          <a:p>
            <a:pPr indent="0" lvl="0" marL="0" rtl="0" algn="r">
              <a:lnSpc>
                <a:spcPct val="90000"/>
              </a:lnSpc>
              <a:spcBef>
                <a:spcPts val="1000"/>
              </a:spcBef>
              <a:spcAft>
                <a:spcPts val="0"/>
              </a:spcAft>
              <a:buClr>
                <a:schemeClr val="lt1"/>
              </a:buClr>
              <a:buSzPts val="1400"/>
              <a:buNone/>
            </a:pPr>
            <a:r>
              <a:t/>
            </a:r>
            <a:endParaRPr/>
          </a:p>
        </p:txBody>
      </p:sp>
      <p:sp>
        <p:nvSpPr>
          <p:cNvPr id="156" name="Google Shape;156;p4"/>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000"/>
              <a:buNone/>
            </a:pPr>
            <a:r>
              <a:rPr b="1" lang="en-GB">
                <a:latin typeface="Calibri"/>
                <a:ea typeface="Calibri"/>
                <a:cs typeface="Calibri"/>
                <a:sym typeface="Calibri"/>
              </a:rPr>
              <a:t>Who can </a:t>
            </a:r>
            <a:br>
              <a:rPr lang="en-GB"/>
            </a:br>
            <a:r>
              <a:rPr b="1" lang="en-GB">
                <a:solidFill>
                  <a:srgbClr val="FFFF00"/>
                </a:solidFill>
                <a:latin typeface="Calibri"/>
                <a:ea typeface="Calibri"/>
                <a:cs typeface="Calibri"/>
                <a:sym typeface="Calibri"/>
              </a:rPr>
              <a:t>join the project</a:t>
            </a:r>
            <a:r>
              <a:rPr b="1" lang="en-GB">
                <a:latin typeface="Calibri"/>
                <a:ea typeface="Calibri"/>
                <a:cs typeface="Calibri"/>
                <a:sym typeface="Calibri"/>
              </a:rPr>
              <a:t>?</a:t>
            </a:r>
            <a:endParaRPr>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5"/>
          <p:cNvSpPr txBox="1"/>
          <p:nvPr>
            <p:ph type="title"/>
          </p:nvPr>
        </p:nvSpPr>
        <p:spPr>
          <a:xfrm>
            <a:off x="315725" y="1467050"/>
            <a:ext cx="8041800" cy="41226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200"/>
              </a:buClr>
              <a:buSzPts val="4000"/>
              <a:buFont typeface="Calibri"/>
              <a:buNone/>
            </a:pPr>
            <a:r>
              <a:rPr b="1" lang="en-GB">
                <a:solidFill>
                  <a:srgbClr val="FFF200"/>
                </a:solidFill>
              </a:rPr>
              <a:t>Как става присъединяването</a:t>
            </a:r>
            <a:br>
              <a:rPr b="1" lang="en-GB">
                <a:solidFill>
                  <a:srgbClr val="FFF200"/>
                </a:solidFill>
              </a:rPr>
            </a:br>
            <a:r>
              <a:rPr b="1" lang="en-GB">
                <a:solidFill>
                  <a:srgbClr val="FFF200"/>
                </a:solidFill>
              </a:rPr>
              <a:t>към мрежата</a:t>
            </a:r>
            <a:r>
              <a:rPr lang="en-GB">
                <a:solidFill>
                  <a:srgbClr val="F2F2F2"/>
                </a:solidFill>
              </a:rPr>
              <a:t> —</a:t>
            </a:r>
            <a:endParaRPr b="1">
              <a:solidFill>
                <a:srgbClr val="FFF200"/>
              </a:solidFill>
            </a:endParaRPr>
          </a:p>
          <a:p>
            <a:pPr indent="0" lvl="0" marL="0" rtl="0" algn="l">
              <a:lnSpc>
                <a:spcPct val="90000"/>
              </a:lnSpc>
              <a:spcBef>
                <a:spcPts val="0"/>
              </a:spcBef>
              <a:spcAft>
                <a:spcPts val="0"/>
              </a:spcAft>
              <a:buClr>
                <a:srgbClr val="FFF200"/>
              </a:buClr>
              <a:buSzPts val="4000"/>
              <a:buFont typeface="Calibri"/>
              <a:buNone/>
            </a:pPr>
            <a:br>
              <a:rPr lang="en-GB" sz="4000">
                <a:solidFill>
                  <a:srgbClr val="FFF200"/>
                </a:solidFill>
                <a:latin typeface="Calibri"/>
                <a:ea typeface="Calibri"/>
                <a:cs typeface="Calibri"/>
                <a:sym typeface="Calibri"/>
              </a:rPr>
            </a:br>
            <a:r>
              <a:rPr lang="en-GB">
                <a:solidFill>
                  <a:srgbClr val="F2F2F2"/>
                </a:solidFill>
              </a:rPr>
              <a:t>процесът на регистрация</a:t>
            </a:r>
            <a:endParaRPr/>
          </a:p>
        </p:txBody>
      </p:sp>
      <p:sp>
        <p:nvSpPr>
          <p:cNvPr id="162" name="Google Shape;162;p5"/>
          <p:cNvSpPr txBox="1"/>
          <p:nvPr>
            <p:ph idx="1" type="body"/>
          </p:nvPr>
        </p:nvSpPr>
        <p:spPr>
          <a:xfrm>
            <a:off x="7744975" y="5824725"/>
            <a:ext cx="4075500" cy="8373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Изграждаме Европа с</a:t>
            </a:r>
            <a:br>
              <a:rPr lang="en-GB"/>
            </a:br>
            <a:r>
              <a:rPr b="1" lang="en-GB" sz="2400">
                <a:solidFill>
                  <a:srgbClr val="13155D"/>
                </a:solidFill>
              </a:rPr>
              <a:t>представители на</a:t>
            </a:r>
            <a:br>
              <a:rPr b="1" lang="en-GB" sz="2400">
                <a:solidFill>
                  <a:srgbClr val="13155D"/>
                </a:solidFill>
              </a:rPr>
            </a:br>
            <a:r>
              <a:rPr b="1" lang="en-GB" sz="2400">
                <a:solidFill>
                  <a:srgbClr val="13155D"/>
                </a:solidFill>
              </a:rPr>
              <a:t>местното самоуправление</a:t>
            </a:r>
            <a:endParaRPr/>
          </a:p>
          <a:p>
            <a:pPr indent="0" lvl="0" marL="0" rtl="0" algn="r">
              <a:lnSpc>
                <a:spcPct val="90000"/>
              </a:lnSpc>
              <a:spcBef>
                <a:spcPts val="1000"/>
              </a:spcBef>
              <a:spcAft>
                <a:spcPts val="0"/>
              </a:spcAft>
              <a:buClr>
                <a:srgbClr val="7F7F7F"/>
              </a:buClr>
              <a:buSzPts val="1400"/>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6"/>
          <p:cNvSpPr txBox="1"/>
          <p:nvPr>
            <p:ph idx="1" type="body"/>
          </p:nvPr>
        </p:nvSpPr>
        <p:spPr>
          <a:xfrm>
            <a:off x="7699250" y="5874100"/>
            <a:ext cx="4121400" cy="7881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Изграждаме Европа с</a:t>
            </a:r>
            <a:br>
              <a:rPr lang="en-GB"/>
            </a:br>
            <a:r>
              <a:rPr b="1" lang="en-GB" sz="2400">
                <a:solidFill>
                  <a:srgbClr val="13155D"/>
                </a:solidFill>
              </a:rPr>
              <a:t>представители на</a:t>
            </a:r>
            <a:br>
              <a:rPr b="1" lang="en-GB" sz="2400">
                <a:solidFill>
                  <a:srgbClr val="13155D"/>
                </a:solidFill>
              </a:rPr>
            </a:br>
            <a:r>
              <a:rPr b="1" lang="en-GB" sz="2400">
                <a:solidFill>
                  <a:srgbClr val="13155D"/>
                </a:solidFill>
              </a:rPr>
              <a:t>местното самоуправление</a:t>
            </a:r>
            <a:endParaRPr/>
          </a:p>
          <a:p>
            <a:pPr indent="0" lvl="0" marL="0" rtl="0" algn="r">
              <a:lnSpc>
                <a:spcPct val="90000"/>
              </a:lnSpc>
              <a:spcBef>
                <a:spcPts val="100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p:txBody>
      </p:sp>
      <p:sp>
        <p:nvSpPr>
          <p:cNvPr id="168" name="Google Shape;168;p6"/>
          <p:cNvSpPr txBox="1"/>
          <p:nvPr>
            <p:ph type="title"/>
          </p:nvPr>
        </p:nvSpPr>
        <p:spPr>
          <a:xfrm>
            <a:off x="371475" y="1449389"/>
            <a:ext cx="5724526"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3200"/>
              <a:buFont typeface="Calibri"/>
              <a:buNone/>
            </a:pPr>
            <a:r>
              <a:rPr lang="en-GB" sz="3200">
                <a:solidFill>
                  <a:srgbClr val="13165D"/>
                </a:solidFill>
              </a:rPr>
              <a:t>За да кандидатства, местният орган трябва да попълни</a:t>
            </a:r>
            <a:r>
              <a:rPr lang="en-GB" sz="3200">
                <a:solidFill>
                  <a:srgbClr val="13165D"/>
                </a:solidFill>
                <a:latin typeface="Calibri"/>
                <a:ea typeface="Calibri"/>
                <a:cs typeface="Calibri"/>
                <a:sym typeface="Calibri"/>
              </a:rPr>
              <a:t> </a:t>
            </a:r>
            <a:r>
              <a:rPr b="1" lang="en-GB" sz="3200">
                <a:solidFill>
                  <a:srgbClr val="13165D"/>
                </a:solidFill>
              </a:rPr>
              <a:t>формуляр за кандидатстване</a:t>
            </a:r>
            <a:r>
              <a:rPr lang="en-GB" sz="3200">
                <a:solidFill>
                  <a:srgbClr val="13165D"/>
                </a:solidFill>
              </a:rPr>
              <a:t>,</a:t>
            </a:r>
            <a:br>
              <a:rPr lang="en-GB" sz="3200">
                <a:solidFill>
                  <a:srgbClr val="13165D"/>
                </a:solidFill>
              </a:rPr>
            </a:br>
            <a:r>
              <a:rPr lang="en-GB" sz="3200">
                <a:solidFill>
                  <a:srgbClr val="13165D"/>
                </a:solidFill>
              </a:rPr>
              <a:t>в който посочва името на съветника, определен за член</a:t>
            </a:r>
            <a:br>
              <a:rPr lang="en-GB" sz="3200">
                <a:solidFill>
                  <a:srgbClr val="13165D"/>
                </a:solidFill>
              </a:rPr>
            </a:br>
            <a:r>
              <a:rPr lang="en-GB" sz="3200">
                <a:solidFill>
                  <a:srgbClr val="13165D"/>
                </a:solidFill>
              </a:rPr>
              <a:t>на мрежата</a:t>
            </a:r>
            <a:r>
              <a:rPr lang="en-GB" sz="3200">
                <a:solidFill>
                  <a:srgbClr val="13165D"/>
                </a:solidFill>
                <a:latin typeface="Calibri"/>
                <a:ea typeface="Calibri"/>
                <a:cs typeface="Calibri"/>
                <a:sym typeface="Calibri"/>
              </a:rPr>
              <a:t>.</a:t>
            </a:r>
            <a:endParaRPr/>
          </a:p>
        </p:txBody>
      </p:sp>
      <p:sp>
        <p:nvSpPr>
          <p:cNvPr id="169" name="Google Shape;169;p6"/>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How to join the network – the registration process</a:t>
            </a:r>
            <a:endParaRPr>
              <a:solidFill>
                <a:srgbClr val="13165D"/>
              </a:solidFill>
              <a:latin typeface="Calibri"/>
              <a:ea typeface="Calibri"/>
              <a:cs typeface="Calibri"/>
              <a:sym typeface="Calibri"/>
            </a:endParaRPr>
          </a:p>
          <a:p>
            <a:pPr indent="0" lvl="0" marL="0" rtl="0" algn="r">
              <a:lnSpc>
                <a:spcPct val="90000"/>
              </a:lnSpc>
              <a:spcBef>
                <a:spcPts val="1000"/>
              </a:spcBef>
              <a:spcAft>
                <a:spcPts val="0"/>
              </a:spcAft>
              <a:buClr>
                <a:srgbClr val="13155D"/>
              </a:buClr>
              <a:buSzPts val="1000"/>
              <a:buNone/>
            </a:pPr>
            <a:r>
              <a:t/>
            </a:r>
            <a:endParaRPr/>
          </a:p>
        </p:txBody>
      </p:sp>
      <p:pic>
        <p:nvPicPr>
          <p:cNvPr descr="A picture containing text, screenshot, monitor, screen&#10;&#10;Description automatically generated" id="170" name="Google Shape;170;p6"/>
          <p:cNvPicPr preferRelativeResize="0"/>
          <p:nvPr/>
        </p:nvPicPr>
        <p:blipFill rotWithShape="1">
          <a:blip r:embed="rId3">
            <a:alphaModFix/>
          </a:blip>
          <a:srcRect b="0" l="0" r="0" t="0"/>
          <a:stretch/>
        </p:blipFill>
        <p:spPr>
          <a:xfrm>
            <a:off x="5740524" y="1719000"/>
            <a:ext cx="6080000" cy="3420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7"/>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176" name="Google Shape;176;p7"/>
          <p:cNvSpPr txBox="1"/>
          <p:nvPr>
            <p:ph type="title"/>
          </p:nvPr>
        </p:nvSpPr>
        <p:spPr>
          <a:xfrm>
            <a:off x="371475" y="1449389"/>
            <a:ext cx="5724526"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To apply, the local authority needs to fill in an </a:t>
            </a:r>
            <a:r>
              <a:rPr b="1" lang="en-GB" sz="3200">
                <a:solidFill>
                  <a:srgbClr val="13165D"/>
                </a:solidFill>
                <a:latin typeface="Calibri"/>
                <a:ea typeface="Calibri"/>
                <a:cs typeface="Calibri"/>
                <a:sym typeface="Calibri"/>
              </a:rPr>
              <a:t>application form </a:t>
            </a:r>
            <a:r>
              <a:rPr lang="en-GB" sz="3200">
                <a:solidFill>
                  <a:srgbClr val="13165D"/>
                </a:solidFill>
                <a:latin typeface="Calibri"/>
                <a:ea typeface="Calibri"/>
                <a:cs typeface="Calibri"/>
                <a:sym typeface="Calibri"/>
              </a:rPr>
              <a:t>indicating the name of the local councillor designated to become a network member.</a:t>
            </a:r>
            <a:endParaRPr/>
          </a:p>
        </p:txBody>
      </p:sp>
      <p:sp>
        <p:nvSpPr>
          <p:cNvPr id="177" name="Google Shape;177;p7"/>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How to join the network – the registration process</a:t>
            </a:r>
            <a:endParaRPr>
              <a:solidFill>
                <a:srgbClr val="13165D"/>
              </a:solidFill>
              <a:latin typeface="Calibri"/>
              <a:ea typeface="Calibri"/>
              <a:cs typeface="Calibri"/>
              <a:sym typeface="Calibri"/>
            </a:endParaRPr>
          </a:p>
          <a:p>
            <a:pPr indent="0" lvl="0" marL="0" rtl="0" algn="r">
              <a:lnSpc>
                <a:spcPct val="90000"/>
              </a:lnSpc>
              <a:spcBef>
                <a:spcPts val="1000"/>
              </a:spcBef>
              <a:spcAft>
                <a:spcPts val="0"/>
              </a:spcAft>
              <a:buClr>
                <a:srgbClr val="13155D"/>
              </a:buClr>
              <a:buSzPts val="1000"/>
              <a:buNone/>
            </a:pPr>
            <a:r>
              <a:t/>
            </a:r>
            <a:endParaRPr/>
          </a:p>
        </p:txBody>
      </p:sp>
      <p:sp>
        <p:nvSpPr>
          <p:cNvPr id="178" name="Google Shape;178;p7"/>
          <p:cNvSpPr/>
          <p:nvPr/>
        </p:nvSpPr>
        <p:spPr>
          <a:xfrm>
            <a:off x="0" y="0"/>
            <a:ext cx="12192000" cy="68580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text, screenshot, monitor, screen&#10;&#10;Description automatically generated" id="179" name="Google Shape;179;p7"/>
          <p:cNvPicPr preferRelativeResize="0"/>
          <p:nvPr/>
        </p:nvPicPr>
        <p:blipFill rotWithShape="1">
          <a:blip r:embed="rId3">
            <a:alphaModFix/>
          </a:blip>
          <a:srcRect b="0" l="0" r="0" t="0"/>
          <a:stretch/>
        </p:blipFill>
        <p:spPr>
          <a:xfrm>
            <a:off x="0" y="99489"/>
            <a:ext cx="12160000" cy="6840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8"/>
          <p:cNvSpPr txBox="1"/>
          <p:nvPr>
            <p:ph idx="1" type="body"/>
          </p:nvPr>
        </p:nvSpPr>
        <p:spPr>
          <a:xfrm>
            <a:off x="8083300" y="5846675"/>
            <a:ext cx="3737400" cy="8154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Изграждаме Европа с</a:t>
            </a:r>
            <a:br>
              <a:rPr lang="en-GB"/>
            </a:br>
            <a:r>
              <a:rPr b="1" lang="en-GB" sz="2400">
                <a:solidFill>
                  <a:srgbClr val="13155D"/>
                </a:solidFill>
              </a:rPr>
              <a:t>представители на</a:t>
            </a:r>
            <a:br>
              <a:rPr b="1" lang="en-GB" sz="2400">
                <a:solidFill>
                  <a:srgbClr val="13155D"/>
                </a:solidFill>
              </a:rPr>
            </a:br>
            <a:r>
              <a:rPr b="1" lang="en-GB" sz="2400">
                <a:solidFill>
                  <a:srgbClr val="13155D"/>
                </a:solidFill>
              </a:rPr>
              <a:t>местното самоуправление</a:t>
            </a:r>
            <a:endParaRPr/>
          </a:p>
          <a:p>
            <a:pPr indent="0" lvl="0" marL="0" rtl="0" algn="r">
              <a:lnSpc>
                <a:spcPct val="90000"/>
              </a:lnSpc>
              <a:spcBef>
                <a:spcPts val="100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p:txBody>
      </p:sp>
      <p:sp>
        <p:nvSpPr>
          <p:cNvPr id="185" name="Google Shape;185;p8"/>
          <p:cNvSpPr txBox="1"/>
          <p:nvPr>
            <p:ph type="title"/>
          </p:nvPr>
        </p:nvSpPr>
        <p:spPr>
          <a:xfrm>
            <a:off x="371475" y="1449400"/>
            <a:ext cx="5874000" cy="41403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3200"/>
              <a:buFont typeface="Calibri"/>
              <a:buNone/>
            </a:pPr>
            <a:r>
              <a:rPr lang="en-GB" sz="3200">
                <a:solidFill>
                  <a:srgbClr val="13165D"/>
                </a:solidFill>
              </a:rPr>
              <a:t>Онлайн формулярът за кандидатстване се придружава от подписана декларация,</a:t>
            </a:r>
            <a:br>
              <a:rPr lang="en-GB" sz="3200">
                <a:solidFill>
                  <a:srgbClr val="13165D"/>
                </a:solidFill>
              </a:rPr>
            </a:br>
            <a:r>
              <a:rPr lang="en-GB" sz="3200">
                <a:solidFill>
                  <a:srgbClr val="13165D"/>
                </a:solidFill>
              </a:rPr>
              <a:t>в която се изразява интересът и ангажиментът на подписващите страни за комуникация</a:t>
            </a:r>
            <a:br>
              <a:rPr lang="en-GB" sz="3200">
                <a:solidFill>
                  <a:srgbClr val="13165D"/>
                </a:solidFill>
              </a:rPr>
            </a:br>
            <a:r>
              <a:rPr lang="en-GB" sz="3200">
                <a:solidFill>
                  <a:srgbClr val="13165D"/>
                </a:solidFill>
              </a:rPr>
              <a:t>по въпросите на ЕС по места.</a:t>
            </a:r>
            <a:br>
              <a:rPr lang="en-GB" sz="3200">
                <a:solidFill>
                  <a:srgbClr val="13165D"/>
                </a:solidFill>
              </a:rPr>
            </a:br>
            <a:r>
              <a:rPr lang="en-GB" sz="3200">
                <a:solidFill>
                  <a:srgbClr val="13165D"/>
                </a:solidFill>
              </a:rPr>
              <a:t>Тя трябва да се подпише от законния представител на местния орган и определения представител на местното самоуправление.</a:t>
            </a:r>
            <a:endParaRPr sz="2800">
              <a:solidFill>
                <a:srgbClr val="85ABB1"/>
              </a:solidFill>
            </a:endParaRPr>
          </a:p>
          <a:p>
            <a:pPr indent="0" lvl="0" marL="0" rtl="0" algn="l">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a:t>
            </a:r>
            <a:endParaRPr/>
          </a:p>
        </p:txBody>
      </p:sp>
      <p:sp>
        <p:nvSpPr>
          <p:cNvPr id="186" name="Google Shape;186;p8"/>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How to join the network – the registration process</a:t>
            </a:r>
            <a:endParaRPr>
              <a:solidFill>
                <a:srgbClr val="13165D"/>
              </a:solidFill>
              <a:latin typeface="Calibri"/>
              <a:ea typeface="Calibri"/>
              <a:cs typeface="Calibri"/>
              <a:sym typeface="Calibri"/>
            </a:endParaRPr>
          </a:p>
          <a:p>
            <a:pPr indent="0" lvl="0" marL="0" rtl="0" algn="r">
              <a:lnSpc>
                <a:spcPct val="90000"/>
              </a:lnSpc>
              <a:spcBef>
                <a:spcPts val="1000"/>
              </a:spcBef>
              <a:spcAft>
                <a:spcPts val="0"/>
              </a:spcAft>
              <a:buClr>
                <a:srgbClr val="13155D"/>
              </a:buClr>
              <a:buSzPts val="1000"/>
              <a:buNone/>
            </a:pPr>
            <a:r>
              <a:t/>
            </a:r>
            <a:endParaRPr/>
          </a:p>
        </p:txBody>
      </p:sp>
      <p:pic>
        <p:nvPicPr>
          <p:cNvPr id="187" name="Google Shape;187;p8"/>
          <p:cNvPicPr preferRelativeResize="0"/>
          <p:nvPr/>
        </p:nvPicPr>
        <p:blipFill rotWithShape="1">
          <a:blip r:embed="rId3">
            <a:alphaModFix/>
          </a:blip>
          <a:srcRect b="0" l="0" r="0" t="0"/>
          <a:stretch/>
        </p:blipFill>
        <p:spPr>
          <a:xfrm>
            <a:off x="5740524" y="1719000"/>
            <a:ext cx="6080000" cy="3420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9"/>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193" name="Google Shape;193;p9"/>
          <p:cNvSpPr txBox="1"/>
          <p:nvPr>
            <p:ph type="title"/>
          </p:nvPr>
        </p:nvSpPr>
        <p:spPr>
          <a:xfrm>
            <a:off x="371475" y="1449389"/>
            <a:ext cx="5724526"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The online application form is accompanied by a signed declaration which expresses the interest and commitment of the signatories in communicating Europe on the ground. This declaration needs to be signed by both the local authority’s legal representative, and the designated local councillor.</a:t>
            </a:r>
            <a:endParaRPr/>
          </a:p>
        </p:txBody>
      </p:sp>
      <p:sp>
        <p:nvSpPr>
          <p:cNvPr id="194" name="Google Shape;194;p9"/>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How to join the network – the registration process</a:t>
            </a:r>
            <a:endParaRPr>
              <a:solidFill>
                <a:srgbClr val="13165D"/>
              </a:solidFill>
              <a:latin typeface="Calibri"/>
              <a:ea typeface="Calibri"/>
              <a:cs typeface="Calibri"/>
              <a:sym typeface="Calibri"/>
            </a:endParaRPr>
          </a:p>
          <a:p>
            <a:pPr indent="0" lvl="0" marL="0" rtl="0" algn="r">
              <a:lnSpc>
                <a:spcPct val="90000"/>
              </a:lnSpc>
              <a:spcBef>
                <a:spcPts val="1000"/>
              </a:spcBef>
              <a:spcAft>
                <a:spcPts val="0"/>
              </a:spcAft>
              <a:buClr>
                <a:srgbClr val="13155D"/>
              </a:buClr>
              <a:buSzPts val="1000"/>
              <a:buNone/>
            </a:pPr>
            <a:r>
              <a:t/>
            </a:r>
            <a:endParaRPr/>
          </a:p>
        </p:txBody>
      </p:sp>
      <p:sp>
        <p:nvSpPr>
          <p:cNvPr id="195" name="Google Shape;195;p9"/>
          <p:cNvSpPr/>
          <p:nvPr/>
        </p:nvSpPr>
        <p:spPr>
          <a:xfrm>
            <a:off x="0" y="0"/>
            <a:ext cx="12192000" cy="68580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96" name="Google Shape;196;p9"/>
          <p:cNvPicPr preferRelativeResize="0"/>
          <p:nvPr/>
        </p:nvPicPr>
        <p:blipFill rotWithShape="1">
          <a:blip r:embed="rId3">
            <a:alphaModFix/>
          </a:blip>
          <a:srcRect b="0" l="0" r="0" t="0"/>
          <a:stretch/>
        </p:blipFill>
        <p:spPr>
          <a:xfrm>
            <a:off x="0" y="99489"/>
            <a:ext cx="12160000" cy="6840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2022-11-14T11:00:44Z</dcterms:created>
  <dc:creator>DUMONT Patrick</dc:creator>
</cp:coreProperties>
</file>