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Edow1J4TQOFvPA2uWvQJucNAz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000"/>
              <a:buNone/>
            </a:pPr>
            <a:r>
              <a:rPr lang="en-GB" sz="1100" b="1">
                <a:latin typeface="Calibri"/>
                <a:ea typeface="Calibri"/>
                <a:cs typeface="Calibri"/>
                <a:sym typeface="Calibri"/>
              </a:rPr>
              <a:t>Ein Netzwerk aus gewählten Lokalpolitiker*innen, das gemeinsam daran arbeitet,</a:t>
            </a:r>
            <a:endParaRPr/>
          </a:p>
          <a:p>
            <a:pPr marL="0" lvl="0" indent="0" algn="l" rtl="0">
              <a:lnSpc>
                <a:spcPct val="100000"/>
              </a:lnSpc>
              <a:spcBef>
                <a:spcPts val="0"/>
              </a:spcBef>
              <a:spcAft>
                <a:spcPts val="0"/>
              </a:spcAft>
              <a:buClr>
                <a:schemeClr val="lt1"/>
              </a:buClr>
              <a:buSzPts val="2000"/>
              <a:buNone/>
            </a:pPr>
            <a:r>
              <a:rPr lang="en-GB" sz="1100"/>
              <a:t>EU-Inhalte vor Ort zu vermitteln</a:t>
            </a:r>
            <a:endParaRPr/>
          </a:p>
          <a:p>
            <a:pPr marL="0" lvl="0" indent="0" algn="l" rtl="0">
              <a:lnSpc>
                <a:spcPct val="100000"/>
              </a:lnSpc>
              <a:spcBef>
                <a:spcPts val="0"/>
              </a:spcBef>
              <a:spcAft>
                <a:spcPts val="0"/>
              </a:spcAft>
              <a:buSzPts val="1100"/>
              <a:buNone/>
            </a:pPr>
            <a:endParaRPr/>
          </a:p>
        </p:txBody>
      </p:sp>
      <p:sp>
        <p:nvSpPr>
          <p:cNvPr id="345" name="Google Shape;34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84" name="Google Shape;84;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5" name="Google Shape;85;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6" name="Google Shape;86;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92" name="Google Shape;92;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3" name="Google Shape;93;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94" name="Google Shape;94;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100" name="Google Shape;100;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1" name="Google Shape;101;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2" name="Google Shape;102;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08" name="Google Shape;108;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9" name="Google Shape;109;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14" name="Google Shape;114;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15" name="Google Shape;115;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16" name="Google Shape;116;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70" name="Google Shape;70;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Google Shape;71;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75" name="Google Shape;75;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76" name="Google Shape;76;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77" name="Google Shape;77;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8" name="Google Shape;78;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en-GB" sz="5400"/>
              <a:t>Europa fängt in der </a:t>
            </a:r>
            <a:endParaRPr sz="540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a:solidFill>
                  <a:srgbClr val="FFF200"/>
                </a:solidFill>
                <a:latin typeface="Calibri"/>
                <a:ea typeface="Calibri"/>
                <a:cs typeface="Calibri"/>
                <a:sym typeface="Calibri"/>
              </a:rPr>
              <a:t>Gemeinde an</a:t>
            </a:r>
            <a:endParaRPr sz="880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71474" y="4497051"/>
            <a:ext cx="11449051" cy="10925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GB" sz="2000" b="1">
                <a:latin typeface="Calibri"/>
                <a:ea typeface="Calibri"/>
                <a:cs typeface="Calibri"/>
                <a:sym typeface="Calibri"/>
              </a:rPr>
              <a:t>Ein Netzwerk aus gewählten Lokalpolitiker*innen, das gemeinsam daran arbeitet,</a:t>
            </a:r>
            <a:endParaRPr/>
          </a:p>
          <a:p>
            <a:pPr marL="0" lvl="0" indent="0" algn="l" rtl="0">
              <a:lnSpc>
                <a:spcPct val="100000"/>
              </a:lnSpc>
              <a:spcBef>
                <a:spcPts val="0"/>
              </a:spcBef>
              <a:spcAft>
                <a:spcPts val="0"/>
              </a:spcAft>
              <a:buClr>
                <a:schemeClr val="lt1"/>
              </a:buClr>
              <a:buSzPts val="2000"/>
              <a:buNone/>
            </a:pPr>
            <a:r>
              <a:rPr lang="en-GB" sz="2000"/>
              <a:t>EU-Inhalte vor Ort zu vermitteln</a:t>
            </a:r>
            <a:endParaRPr/>
          </a:p>
        </p:txBody>
      </p:sp>
      <p:sp>
        <p:nvSpPr>
          <p:cNvPr id="135" name="Google Shape;135;p1"/>
          <p:cNvSpPr txBox="1">
            <a:spLocks noGrp="1"/>
          </p:cNvSpPr>
          <p:nvPr>
            <p:ph type="body" idx="3"/>
          </p:nvPr>
        </p:nvSpPr>
        <p:spPr>
          <a:xfrm>
            <a:off x="9540950" y="6020374"/>
            <a:ext cx="2550435"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Europa fängt in der</a:t>
            </a:r>
            <a:br>
              <a:rPr lang="en-GB"/>
            </a:br>
            <a:r>
              <a:rPr lang="en-GB" sz="2400" b="1">
                <a:solidFill>
                  <a:srgbClr val="FFFF00"/>
                </a:solidFill>
              </a:rPr>
              <a:t>Gemeinde 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Font typeface="Calibri"/>
              <a:buNone/>
            </a:pPr>
            <a:r>
              <a:rPr lang="en-GB" b="1">
                <a:solidFill>
                  <a:srgbClr val="13165D"/>
                </a:solidFill>
                <a:latin typeface="Calibri"/>
                <a:ea typeface="Calibri"/>
                <a:cs typeface="Calibri"/>
                <a:sym typeface="Calibri"/>
              </a:rPr>
              <a:t>Lokale Behörde </a:t>
            </a:r>
            <a:br>
              <a:rPr lang="en-GB" b="1">
                <a:solidFill>
                  <a:srgbClr val="13165D"/>
                </a:solidFill>
              </a:rPr>
            </a:br>
            <a:r>
              <a:rPr lang="en-GB">
                <a:solidFill>
                  <a:srgbClr val="13165D"/>
                </a:solidFill>
                <a:latin typeface="Calibri"/>
                <a:ea typeface="Calibri"/>
                <a:cs typeface="Calibri"/>
                <a:sym typeface="Calibri"/>
              </a:rPr>
              <a:t>Partnerstelle der Kommission zur Vermittlung von EU-Inha</a:t>
            </a:r>
            <a:r>
              <a:rPr lang="en-GB">
                <a:solidFill>
                  <a:srgbClr val="13165D"/>
                </a:solidFill>
              </a:rPr>
              <a:t>lten vor Ort</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Von der Behörde aufgestellte/r gewählte/r Lokalpolitiker*in</a:t>
            </a:r>
            <a:br>
              <a:rPr lang="en-GB" b="1">
                <a:solidFill>
                  <a:srgbClr val="13165D"/>
                </a:solidFill>
              </a:rPr>
            </a:br>
            <a:r>
              <a:rPr lang="en-GB">
                <a:solidFill>
                  <a:srgbClr val="13165D"/>
                </a:solidFill>
                <a:latin typeface="Calibri"/>
                <a:ea typeface="Calibri"/>
                <a:cs typeface="Calibri"/>
                <a:sym typeface="Calibri"/>
              </a:rPr>
              <a:t>Mitglied des Netzwerks “Europa fängt in der Gemeinde an”</a:t>
            </a:r>
            <a:endParaRPr/>
          </a:p>
        </p:txBody>
      </p:sp>
      <p:sp>
        <p:nvSpPr>
          <p:cNvPr id="210" name="Google Shape;210;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Wie das Netzwerk</a:t>
            </a:r>
            <a:br>
              <a:rPr lang="en-GB">
                <a:solidFill>
                  <a:srgbClr val="13165D"/>
                </a:solidFill>
              </a:rPr>
            </a:br>
            <a:r>
              <a:rPr lang="en-GB" b="1">
                <a:solidFill>
                  <a:srgbClr val="13165D"/>
                </a:solidFill>
              </a:rPr>
              <a:t>funktionieren wird</a:t>
            </a:r>
            <a:endParaRPr>
              <a:solidFill>
                <a:srgbClr val="13165D"/>
              </a:solidFill>
              <a:latin typeface="Calibri"/>
              <a:ea typeface="Calibri"/>
              <a:cs typeface="Calibri"/>
              <a:sym typeface="Calibri"/>
            </a:endParaRPr>
          </a:p>
        </p:txBody>
      </p:sp>
      <p:sp>
        <p:nvSpPr>
          <p:cNvPr id="211" name="Google Shape;211;p10"/>
          <p:cNvSpPr txBox="1"/>
          <p:nvPr/>
        </p:nvSpPr>
        <p:spPr>
          <a:xfrm>
            <a:off x="9738174" y="6011410"/>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latin typeface="Calibri"/>
                <a:ea typeface="Calibri"/>
                <a:cs typeface="Calibri"/>
                <a:sym typeface="Calibri"/>
              </a:rPr>
              <a:t>5 Hauptvorteile,</a:t>
            </a:r>
            <a:br>
              <a:rPr lang="en-GB" sz="4000">
                <a:solidFill>
                  <a:srgbClr val="FFF200"/>
                </a:solidFill>
                <a:latin typeface="Calibri"/>
                <a:ea typeface="Calibri"/>
                <a:cs typeface="Calibri"/>
                <a:sym typeface="Calibri"/>
              </a:rPr>
            </a:br>
            <a:r>
              <a:rPr lang="en-GB" sz="4000">
                <a:solidFill>
                  <a:srgbClr val="FFF200"/>
                </a:solidFill>
                <a:latin typeface="Calibri"/>
                <a:ea typeface="Calibri"/>
                <a:cs typeface="Calibri"/>
                <a:sym typeface="Calibri"/>
              </a:rPr>
              <a:t>an </a:t>
            </a:r>
            <a:r>
              <a:rPr lang="en-GB">
                <a:solidFill>
                  <a:srgbClr val="FFF200"/>
                </a:solidFill>
              </a:rPr>
              <a:t>diesem Netzwerk teilzunehmen</a:t>
            </a:r>
            <a:endParaRPr sz="4000"/>
          </a:p>
        </p:txBody>
      </p:sp>
      <p:sp>
        <p:nvSpPr>
          <p:cNvPr id="217" name="Google Shape;217;p11"/>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5 Hauptvorteile, and diesem</a:t>
            </a:r>
            <a:endParaRPr b="1">
              <a:solidFill>
                <a:srgbClr val="13165D"/>
              </a:solidFill>
            </a:endParaRPr>
          </a:p>
          <a:p>
            <a:pPr marL="0" lvl="0" indent="0" algn="r" rtl="0">
              <a:lnSpc>
                <a:spcPct val="90000"/>
              </a:lnSpc>
              <a:spcBef>
                <a:spcPts val="0"/>
              </a:spcBef>
              <a:spcAft>
                <a:spcPts val="0"/>
              </a:spcAft>
              <a:buClr>
                <a:srgbClr val="13165D"/>
              </a:buClr>
              <a:buSzPts val="1000"/>
              <a:buNone/>
            </a:pPr>
            <a:r>
              <a:rPr lang="en-GB" b="1">
                <a:solidFill>
                  <a:srgbClr val="13165D"/>
                </a:solidFill>
              </a:rPr>
              <a:t>Netzwerk teilzumehmen</a:t>
            </a:r>
            <a:endParaRPr b="1">
              <a:solidFill>
                <a:srgbClr val="13165D"/>
              </a:solidFill>
            </a:endParaRPr>
          </a:p>
        </p:txBody>
      </p:sp>
      <p:sp>
        <p:nvSpPr>
          <p:cNvPr id="223" name="Google Shape;223;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Priviligierter Zugang </a:t>
            </a:r>
            <a:r>
              <a:rPr lang="en-GB" sz="1600" b="0" i="0" u="none" strike="noStrike" cap="none">
                <a:solidFill>
                  <a:schemeClr val="lt1"/>
                </a:solidFill>
                <a:latin typeface="Calibri"/>
                <a:ea typeface="Calibri"/>
                <a:cs typeface="Calibri"/>
                <a:sym typeface="Calibri"/>
              </a:rPr>
              <a:t>zu offiziellen Kommunikationsquellen in Landessprache, Kommunikationsmaterial, Online und Offline-Seminaren und weiteren Informationen, die es erleichtern, mit Bürgerinnen und Bürgern über EU-Themen zu sprechen. </a:t>
            </a:r>
            <a:endParaRPr sz="1400" b="0" i="0" u="none" strike="noStrike" cap="none">
              <a:solidFill>
                <a:srgbClr val="000000"/>
              </a:solidFill>
              <a:latin typeface="Arial"/>
              <a:ea typeface="Arial"/>
              <a:cs typeface="Arial"/>
              <a:sym typeface="Arial"/>
            </a:endParaRPr>
          </a:p>
        </p:txBody>
      </p:sp>
      <p:sp>
        <p:nvSpPr>
          <p:cNvPr id="224" name="Google Shape;224;p12"/>
          <p:cNvSpPr/>
          <p:nvPr/>
        </p:nvSpPr>
        <p:spPr>
          <a:xfrm>
            <a:off x="6459022" y="3049293"/>
            <a:ext cx="5361506" cy="910148"/>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Umfassender Austausch </a:t>
            </a:r>
            <a:r>
              <a:rPr lang="en-GB" sz="1600" b="0" i="0" u="none" strike="noStrike" cap="none">
                <a:solidFill>
                  <a:schemeClr val="lt1"/>
                </a:solidFill>
                <a:latin typeface="Calibri"/>
                <a:ea typeface="Calibri"/>
                <a:cs typeface="Calibri"/>
                <a:sym typeface="Calibri"/>
              </a:rPr>
              <a:t>mit anderen Mitgliedern des Netzwerkes über eine spezielle Online-Plattform. </a:t>
            </a:r>
            <a:endParaRPr sz="1400" b="0" i="0" u="none" strike="noStrike" cap="none">
              <a:solidFill>
                <a:srgbClr val="000000"/>
              </a:solidFill>
              <a:latin typeface="Arial"/>
              <a:ea typeface="Arial"/>
              <a:cs typeface="Arial"/>
              <a:sym typeface="Arial"/>
            </a:endParaRPr>
          </a:p>
        </p:txBody>
      </p:sp>
      <p:sp>
        <p:nvSpPr>
          <p:cNvPr id="225" name="Google Shape;225;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Calibri"/>
                <a:ea typeface="Calibri"/>
                <a:cs typeface="Calibri"/>
                <a:sym typeface="Calibri"/>
              </a:rPr>
              <a:t>Die Unternehmungen des Mitglieds im Zusammenhang mit dem Netzwerk sorgen für </a:t>
            </a:r>
            <a:r>
              <a:rPr lang="en-GB" sz="1600" b="1" i="0" u="none" strike="noStrike" cap="none">
                <a:solidFill>
                  <a:srgbClr val="FFFF00"/>
                </a:solidFill>
                <a:latin typeface="Calibri"/>
                <a:ea typeface="Calibri"/>
                <a:cs typeface="Calibri"/>
                <a:sym typeface="Calibri"/>
              </a:rPr>
              <a:t>Sichtbarkeit auf EU-Ebene </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00"/>
              </a:solidFill>
              <a:latin typeface="Calibri"/>
              <a:ea typeface="Calibri"/>
              <a:cs typeface="Calibri"/>
              <a:sym typeface="Calibri"/>
            </a:endParaRPr>
          </a:p>
        </p:txBody>
      </p:sp>
      <p:sp>
        <p:nvSpPr>
          <p:cNvPr id="226" name="Google Shape;226;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Calibri"/>
                <a:ea typeface="Calibri"/>
                <a:cs typeface="Calibri"/>
                <a:sym typeface="Calibri"/>
              </a:rPr>
              <a:t>Besuche im Besucherzentrum der Europäischen Union in Brüssel </a:t>
            </a:r>
            <a:r>
              <a:rPr lang="en-GB" sz="1600" b="1" i="0" u="none" strike="noStrike" cap="none">
                <a:solidFill>
                  <a:srgbClr val="FFFF00"/>
                </a:solidFill>
                <a:latin typeface="Calibri"/>
                <a:ea typeface="Calibri"/>
                <a:cs typeface="Calibri"/>
                <a:sym typeface="Calibri"/>
              </a:rPr>
              <a:t>mit Vorrang</a:t>
            </a:r>
            <a:r>
              <a:rPr lang="en-GB" sz="1600" b="0" i="0" u="none" strike="noStrike" cap="none">
                <a:solidFill>
                  <a:schemeClr val="lt1"/>
                </a:solidFill>
                <a:latin typeface="Calibri"/>
                <a:ea typeface="Calibri"/>
                <a:cs typeface="Calibri"/>
                <a:sym typeface="Calibri"/>
              </a:rPr>
              <a:t>, entweder physisch oder digital, wenn möglich in passender Sprache.</a:t>
            </a:r>
            <a:endParaRPr sz="1600" b="0" i="0" u="none" strike="noStrike" cap="none">
              <a:solidFill>
                <a:schemeClr val="lt1"/>
              </a:solidFill>
              <a:latin typeface="Calibri"/>
              <a:ea typeface="Calibri"/>
              <a:cs typeface="Calibri"/>
              <a:sym typeface="Calibri"/>
            </a:endParaRPr>
          </a:p>
        </p:txBody>
      </p:sp>
      <p:sp>
        <p:nvSpPr>
          <p:cNvPr id="227" name="Google Shape;227;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FFFF00"/>
                </a:solidFill>
                <a:latin typeface="Calibri"/>
                <a:ea typeface="Calibri"/>
                <a:cs typeface="Calibri"/>
                <a:sym typeface="Calibri"/>
              </a:rPr>
              <a:t>Priviligierter Zugang zu einer Vielzahl an EU-Netzwerken für Öffentlichkeitsarbeit</a:t>
            </a:r>
            <a:r>
              <a:rPr lang="en-GB" sz="1600" b="0" i="0" u="none" strike="noStrike" cap="none">
                <a:solidFill>
                  <a:schemeClr val="lt1"/>
                </a:solidFill>
                <a:latin typeface="Calibri"/>
                <a:ea typeface="Calibri"/>
                <a:cs typeface="Calibri"/>
                <a:sym typeface="Calibri"/>
              </a:rPr>
              <a:t>, darunter 420 EUROPE DIRECT-Zentren, aus beinahe jeder EU-Region.</a:t>
            </a:r>
            <a:endParaRPr sz="1600" b="0" i="0" u="none" strike="noStrike" cap="none">
              <a:solidFill>
                <a:schemeClr val="lt1"/>
              </a:solidFill>
              <a:latin typeface="Calibri"/>
              <a:ea typeface="Calibri"/>
              <a:cs typeface="Calibri"/>
              <a:sym typeface="Calibri"/>
            </a:endParaRPr>
          </a:p>
        </p:txBody>
      </p:sp>
      <p:sp>
        <p:nvSpPr>
          <p:cNvPr id="228" name="Google Shape;228;p12"/>
          <p:cNvSpPr txBox="1"/>
          <p:nvPr/>
        </p:nvSpPr>
        <p:spPr>
          <a:xfrm>
            <a:off x="9738174" y="6011410"/>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b="1">
                <a:solidFill>
                  <a:srgbClr val="FFF200"/>
                </a:solidFill>
              </a:rPr>
              <a:t>S</a:t>
            </a:r>
            <a:r>
              <a:rPr lang="en-GB" sz="4000" b="1">
                <a:solidFill>
                  <a:srgbClr val="FFF200"/>
                </a:solidFill>
                <a:latin typeface="Calibri"/>
                <a:ea typeface="Calibri"/>
                <a:cs typeface="Calibri"/>
                <a:sym typeface="Calibri"/>
              </a:rPr>
              <a:t>onderumfrage</a:t>
            </a:r>
            <a:endParaRPr b="1">
              <a:solidFill>
                <a:srgbClr val="FFF100"/>
              </a:solidFill>
            </a:endParaRPr>
          </a:p>
        </p:txBody>
      </p:sp>
      <p:sp>
        <p:nvSpPr>
          <p:cNvPr id="234" name="Google Shape;234;p4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6"/>
          <p:cNvSpPr txBox="1">
            <a:spLocks noGrp="1"/>
          </p:cNvSpPr>
          <p:nvPr>
            <p:ph type="title"/>
          </p:nvPr>
        </p:nvSpPr>
        <p:spPr>
          <a:xfrm>
            <a:off x="1602902" y="982212"/>
            <a:ext cx="9160348"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GB" sz="2000" b="0" i="0" u="none" strike="noStrike" cap="none">
                <a:solidFill>
                  <a:srgbClr val="13165D"/>
                </a:solidFill>
                <a:latin typeface="Calibri"/>
                <a:ea typeface="Calibri"/>
                <a:cs typeface="Calibri"/>
                <a:sym typeface="Calibri"/>
              </a:rPr>
              <a:t>.</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Durch Ihre Teilnahme bei der Sonderumfrage werden Sie in die Lage versetzt, die Bürgerinnen und Bürger in Ihrem Wahlkreis mit relevante EU-Themen zu versorgen. </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Aufgrund Ihrer Antworten in der Sonderumfrage werden Sie die Möglichkeit haben:</a:t>
            </a:r>
            <a:br>
              <a:rPr lang="en-GB" sz="2000" b="1"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relevante EU-Informationen zu erhalten</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an online Veranstaltungen teilzunehmen</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 an Besuchen zu EU Institutionen teilzunehmen, wenn möglich in Ihrer Landessprache</a:t>
            </a:r>
            <a:br>
              <a:rPr lang="en-GB" sz="2000" b="0" i="0" u="none" strike="noStrike" cap="none">
                <a:solidFill>
                  <a:srgbClr val="13165D"/>
                </a:solidFill>
                <a:latin typeface="Calibri"/>
                <a:ea typeface="Calibri"/>
                <a:cs typeface="Calibri"/>
                <a:sym typeface="Calibri"/>
              </a:rPr>
            </a:br>
            <a:br>
              <a:rPr lang="en-GB" sz="1800" b="0" i="0" u="none" strike="noStrike" cap="none">
                <a:solidFill>
                  <a:srgbClr val="000000"/>
                </a:solidFill>
                <a:latin typeface="Arial"/>
                <a:ea typeface="Arial"/>
                <a:cs typeface="Arial"/>
                <a:sym typeface="Arial"/>
              </a:rPr>
            </a:br>
            <a:r>
              <a:rPr lang="en-GB" sz="2000" b="1" i="0" u="none" strike="noStrike" cap="none">
                <a:solidFill>
                  <a:srgbClr val="13165D"/>
                </a:solidFill>
                <a:latin typeface="Calibri"/>
                <a:ea typeface="Calibri"/>
                <a:cs typeface="Calibri"/>
                <a:sym typeface="Calibri"/>
              </a:rPr>
              <a:t>Weblink zur Sonderumfrage: </a:t>
            </a:r>
            <a:br>
              <a:rPr lang="en-GB" sz="2000" b="0" i="0" u="none" strike="noStrike" cap="none">
                <a:solidFill>
                  <a:srgbClr val="13165D"/>
                </a:solidFill>
                <a:latin typeface="Calibri"/>
                <a:ea typeface="Calibri"/>
                <a:cs typeface="Calibri"/>
                <a:sym typeface="Calibri"/>
              </a:rPr>
            </a:br>
            <a:br>
              <a:rPr lang="en-GB" sz="2000" b="0" i="0" u="sng" strike="noStrike" cap="none">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a:solidFill>
                <a:srgbClr val="13165D"/>
              </a:solidFill>
              <a:latin typeface="Calibri"/>
              <a:ea typeface="Calibri"/>
              <a:cs typeface="Calibri"/>
              <a:sym typeface="Calibri"/>
            </a:endParaRPr>
          </a:p>
        </p:txBody>
      </p:sp>
      <p:sp>
        <p:nvSpPr>
          <p:cNvPr id="240" name="Google Shape;240;p4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a:p>
            <a:pPr marL="0" lvl="0" indent="0" algn="r" rtl="0">
              <a:lnSpc>
                <a:spcPct val="90000"/>
              </a:lnSpc>
              <a:spcBef>
                <a:spcPts val="1000"/>
              </a:spcBef>
              <a:spcAft>
                <a:spcPts val="0"/>
              </a:spcAft>
              <a:buClr>
                <a:srgbClr val="7F7F7F"/>
              </a:buClr>
              <a:buSzPts val="1400"/>
              <a:buNone/>
            </a:pPr>
            <a:endParaRPr/>
          </a:p>
        </p:txBody>
      </p:sp>
      <p:sp>
        <p:nvSpPr>
          <p:cNvPr id="241" name="Google Shape;241;p4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Sonderumfrage</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b="1">
                <a:solidFill>
                  <a:srgbClr val="FFFF00"/>
                </a:solidFill>
                <a:latin typeface="Calibri"/>
                <a:ea typeface="Calibri"/>
                <a:cs typeface="Calibri"/>
                <a:sym typeface="Calibri"/>
              </a:rPr>
              <a:t>Partnerschaft mit </a:t>
            </a:r>
            <a:r>
              <a:rPr lang="en-GB">
                <a:latin typeface="Calibri"/>
                <a:ea typeface="Calibri"/>
                <a:cs typeface="Calibri"/>
                <a:sym typeface="Calibri"/>
              </a:rPr>
              <a:t>dem</a:t>
            </a:r>
            <a:br>
              <a:rPr lang="en-GB">
                <a:latin typeface="Calibri"/>
                <a:ea typeface="Calibri"/>
                <a:cs typeface="Calibri"/>
                <a:sym typeface="Calibri"/>
              </a:rPr>
            </a:br>
            <a:r>
              <a:rPr lang="en-GB">
                <a:latin typeface="Calibri"/>
                <a:ea typeface="Calibri"/>
                <a:cs typeface="Calibri"/>
                <a:sym typeface="Calibri"/>
              </a:rPr>
              <a:t>Ausschuss der Regionen</a:t>
            </a:r>
            <a:endParaRPr/>
          </a:p>
        </p:txBody>
      </p:sp>
      <p:sp>
        <p:nvSpPr>
          <p:cNvPr id="254" name="Google Shape;254;p13"/>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Partnerschaft mit dem </a:t>
            </a:r>
            <a:br>
              <a:rPr lang="en-GB" b="1">
                <a:solidFill>
                  <a:srgbClr val="13165D"/>
                </a:solidFill>
                <a:latin typeface="Calibri"/>
                <a:ea typeface="Calibri"/>
                <a:cs typeface="Calibri"/>
                <a:sym typeface="Calibri"/>
              </a:rPr>
            </a:br>
            <a:r>
              <a:rPr lang="en-GB" b="1">
                <a:solidFill>
                  <a:srgbClr val="13165D"/>
                </a:solidFill>
                <a:latin typeface="Calibri"/>
                <a:ea typeface="Calibri"/>
                <a:cs typeface="Calibri"/>
                <a:sym typeface="Calibri"/>
              </a:rPr>
              <a:t>Ausschuss der Regionen </a:t>
            </a:r>
            <a:endParaRPr>
              <a:solidFill>
                <a:srgbClr val="13165D"/>
              </a:solidFill>
              <a:latin typeface="Calibri"/>
              <a:ea typeface="Calibri"/>
              <a:cs typeface="Calibri"/>
              <a:sym typeface="Calibri"/>
            </a:endParaRPr>
          </a:p>
        </p:txBody>
      </p:sp>
      <p:sp>
        <p:nvSpPr>
          <p:cNvPr id="260" name="Google Shape;260;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55D"/>
              </a:buClr>
              <a:buSzPts val="2400"/>
              <a:buFont typeface="Arial"/>
              <a:buNone/>
            </a:pPr>
            <a:r>
              <a:rPr lang="en-GB" sz="2400">
                <a:solidFill>
                  <a:srgbClr val="13155D"/>
                </a:solidFill>
              </a:rPr>
              <a:t>Das Netzwerk</a:t>
            </a:r>
            <a:r>
              <a:rPr lang="en-GB" sz="2400" b="0" i="0" u="none" strike="noStrike" cap="none">
                <a:solidFill>
                  <a:srgbClr val="13155D"/>
                </a:solidFill>
                <a:latin typeface="Calibri"/>
                <a:ea typeface="Calibri"/>
                <a:cs typeface="Calibri"/>
                <a:sym typeface="Calibri"/>
              </a:rPr>
              <a:t> </a:t>
            </a:r>
            <a:r>
              <a:rPr lang="en-GB" sz="2400" b="1" i="0" u="none" strike="noStrike" cap="none">
                <a:solidFill>
                  <a:srgbClr val="13155D"/>
                </a:solidFill>
                <a:latin typeface="Calibri"/>
                <a:ea typeface="Calibri"/>
                <a:cs typeface="Calibri"/>
                <a:sym typeface="Calibri"/>
              </a:rPr>
              <a:t>“Europa fängt in der Gemeinde an”</a:t>
            </a:r>
            <a:r>
              <a:rPr lang="en-GB" sz="2400" b="0" i="0" u="none" strike="noStrike" cap="none">
                <a:solidFill>
                  <a:srgbClr val="13155D"/>
                </a:solidFill>
                <a:latin typeface="Calibri"/>
                <a:ea typeface="Calibri"/>
                <a:cs typeface="Calibri"/>
                <a:sym typeface="Calibri"/>
              </a:rPr>
              <a:t> </a:t>
            </a:r>
            <a:r>
              <a:rPr lang="en-GB" sz="2400">
                <a:solidFill>
                  <a:srgbClr val="13155D"/>
                </a:solidFill>
              </a:rPr>
              <a:t>profitiert von der engen Koordination mit dem “</a:t>
            </a:r>
            <a:r>
              <a:rPr lang="en-GB" sz="2400" b="1" i="0" u="none" strike="noStrike" cap="none">
                <a:solidFill>
                  <a:srgbClr val="13155D"/>
                </a:solidFill>
                <a:latin typeface="Calibri"/>
                <a:ea typeface="Calibri"/>
                <a:cs typeface="Calibri"/>
                <a:sym typeface="Calibri"/>
              </a:rPr>
              <a:t>Europäischen Netz der regionalen und lokalen EU-Beauftragten” </a:t>
            </a:r>
            <a:r>
              <a:rPr lang="en-GB" sz="2400">
                <a:solidFill>
                  <a:srgbClr val="13155D"/>
                </a:solidFill>
              </a:rPr>
              <a:t>des EU-Ausschusses der Regionen.</a:t>
            </a:r>
            <a:endParaRPr/>
          </a:p>
          <a:p>
            <a:pPr marL="0" lvl="0" indent="0" algn="l" rtl="0">
              <a:lnSpc>
                <a:spcPct val="90000"/>
              </a:lnSpc>
              <a:spcBef>
                <a:spcPts val="1000"/>
              </a:spcBef>
              <a:spcAft>
                <a:spcPts val="0"/>
              </a:spcAft>
              <a:buClr>
                <a:srgbClr val="13155D"/>
              </a:buClr>
              <a:buSzPts val="2400"/>
              <a:buNone/>
            </a:pPr>
            <a:r>
              <a:rPr lang="en-GB" sz="2400">
                <a:solidFill>
                  <a:srgbClr val="13155D"/>
                </a:solidFill>
              </a:rPr>
              <a:t>Das Europäische Netz der regionalen und lokalen EU-Beauftragten wurde 2021 vom Europäischen Ausschuss der Regionen eingerichtet und teilt einige der Ziele unseres Netzwerks. So sollen beispielsweise Gemeinderatsmitglieder über EU-Politik informiert und bei Aktivitäten mit EU-Bezug unterstützt werden. </a:t>
            </a:r>
            <a:endParaRPr>
              <a:solidFill>
                <a:srgbClr val="13155D"/>
              </a:solidFill>
            </a:endParaRPr>
          </a:p>
          <a:p>
            <a:pPr marL="0" lvl="0" indent="0" algn="l" rtl="0">
              <a:lnSpc>
                <a:spcPct val="90000"/>
              </a:lnSpc>
              <a:spcBef>
                <a:spcPts val="1000"/>
              </a:spcBef>
              <a:spcAft>
                <a:spcPts val="0"/>
              </a:spcAft>
              <a:buClr>
                <a:srgbClr val="13155D"/>
              </a:buClr>
              <a:buSzPts val="2400"/>
              <a:buNone/>
            </a:pPr>
            <a:r>
              <a:rPr lang="en-GB" sz="2400">
                <a:solidFill>
                  <a:srgbClr val="13155D"/>
                </a:solidFill>
              </a:rPr>
              <a:t>Während sich unser Netzwerk hauptsächlich auf die Kommunikation mit Bürgerinnen und Bürgern konzentriert, dient das Netzwerk des Ausschusses der Regionen dazu, Verknüpfungen mit der Arbeit der Ausschussmitglieder zu schaffen</a:t>
            </a:r>
            <a:r>
              <a:rPr lang="en-GB" sz="2400" b="0" i="0" u="none" strike="noStrike" cap="none">
                <a:solidFill>
                  <a:srgbClr val="13155D"/>
                </a:solidFill>
                <a:latin typeface="Calibri"/>
                <a:ea typeface="Calibri"/>
                <a:cs typeface="Calibri"/>
                <a:sym typeface="Calibri"/>
              </a:rPr>
              <a:t>.</a:t>
            </a:r>
            <a:endParaRPr sz="2400">
              <a:solidFill>
                <a:srgbClr val="13155D"/>
              </a:solidFill>
            </a:endParaRPr>
          </a:p>
          <a:p>
            <a:pPr marL="0" marR="0" lvl="0" indent="0" algn="l" rtl="0">
              <a:lnSpc>
                <a:spcPct val="90000"/>
              </a:lnSpc>
              <a:spcBef>
                <a:spcPts val="1000"/>
              </a:spcBef>
              <a:spcAft>
                <a:spcPts val="0"/>
              </a:spcAft>
              <a:buClr>
                <a:srgbClr val="13155D"/>
              </a:buClr>
              <a:buSzPts val="2400"/>
              <a:buFont typeface="Arial"/>
              <a:buNone/>
            </a:pPr>
            <a:r>
              <a:rPr lang="en-GB" sz="2400" b="1">
                <a:solidFill>
                  <a:srgbClr val="13155D"/>
                </a:solidFill>
              </a:rPr>
              <a:t>Sie können Mitglied beider Netzwerke sein</a:t>
            </a:r>
            <a:r>
              <a:rPr lang="en-GB" sz="2400" b="1" i="0" u="none" strike="noStrike" cap="none">
                <a:solidFill>
                  <a:srgbClr val="13155D"/>
                </a:solidFill>
                <a:latin typeface="Calibri"/>
                <a:ea typeface="Calibri"/>
                <a:cs typeface="Calibri"/>
                <a:sym typeface="Calibri"/>
              </a:rPr>
              <a:t>!</a:t>
            </a:r>
            <a:endParaRPr sz="2400" b="1" i="0" u="none" strike="noStrike" cap="none">
              <a:solidFill>
                <a:srgbClr val="13155D"/>
              </a:solidFill>
              <a:latin typeface="Calibri"/>
              <a:ea typeface="Calibri"/>
              <a:cs typeface="Calibri"/>
              <a:sym typeface="Calibri"/>
            </a:endParaRPr>
          </a:p>
        </p:txBody>
      </p:sp>
      <p:sp>
        <p:nvSpPr>
          <p:cNvPr id="261" name="Google Shape;261;p14"/>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Was wird von </a:t>
            </a:r>
            <a:r>
              <a:rPr lang="en-GB" b="1">
                <a:solidFill>
                  <a:srgbClr val="FFF100"/>
                </a:solidFill>
              </a:rPr>
              <a:t>Mitgliedern des Netzwerkes</a:t>
            </a:r>
            <a:br>
              <a:rPr lang="en-GB">
                <a:solidFill>
                  <a:srgbClr val="FFF100"/>
                </a:solidFill>
                <a:latin typeface="Calibri"/>
                <a:ea typeface="Calibri"/>
                <a:cs typeface="Calibri"/>
                <a:sym typeface="Calibri"/>
              </a:rPr>
            </a:br>
            <a:r>
              <a:rPr lang="en-GB" b="1">
                <a:solidFill>
                  <a:srgbClr val="FFF100"/>
                </a:solidFill>
                <a:latin typeface="Calibri"/>
                <a:ea typeface="Calibri"/>
                <a:cs typeface="Calibri"/>
                <a:sym typeface="Calibri"/>
              </a:rPr>
              <a:t>erwartet?</a:t>
            </a:r>
            <a:endParaRPr>
              <a:solidFill>
                <a:srgbClr val="FFF100"/>
              </a:solidFill>
              <a:latin typeface="Calibri"/>
              <a:ea typeface="Calibri"/>
              <a:cs typeface="Calibri"/>
              <a:sym typeface="Calibri"/>
            </a:endParaRPr>
          </a:p>
        </p:txBody>
      </p:sp>
      <p:sp>
        <p:nvSpPr>
          <p:cNvPr id="267" name="Google Shape;267;p15"/>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Was wird von Mitgliedern </a:t>
            </a:r>
            <a:endParaRPr/>
          </a:p>
          <a:p>
            <a:pPr marL="0" lvl="0" indent="0" algn="r" rtl="0">
              <a:lnSpc>
                <a:spcPct val="90000"/>
              </a:lnSpc>
              <a:spcBef>
                <a:spcPts val="0"/>
              </a:spcBef>
              <a:spcAft>
                <a:spcPts val="0"/>
              </a:spcAft>
              <a:buClr>
                <a:srgbClr val="13165D"/>
              </a:buClr>
              <a:buSzPts val="1000"/>
              <a:buNone/>
            </a:pPr>
            <a:r>
              <a:rPr lang="en-GB" b="1">
                <a:solidFill>
                  <a:srgbClr val="13165D"/>
                </a:solidFill>
              </a:rPr>
              <a:t>Des Netzwerkes erwartet</a:t>
            </a:r>
            <a:r>
              <a:rPr lang="en-GB" b="1">
                <a:solidFill>
                  <a:srgbClr val="13165D"/>
                </a:solidFill>
                <a:latin typeface="Calibri"/>
                <a:ea typeface="Calibri"/>
                <a:cs typeface="Calibri"/>
                <a:sym typeface="Calibri"/>
              </a:rPr>
              <a:t>?</a:t>
            </a:r>
            <a:endParaRPr>
              <a:solidFill>
                <a:srgbClr val="13165D"/>
              </a:solidFill>
              <a:latin typeface="Calibri"/>
              <a:ea typeface="Calibri"/>
              <a:cs typeface="Calibri"/>
              <a:sym typeface="Calibri"/>
            </a:endParaRPr>
          </a:p>
        </p:txBody>
      </p:sp>
      <p:sp>
        <p:nvSpPr>
          <p:cNvPr id="273" name="Google Shape;273;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Char char="•"/>
            </a:pPr>
            <a:r>
              <a:rPr lang="en-GB" sz="1800">
                <a:solidFill>
                  <a:srgbClr val="FFFFFF"/>
                </a:solidFill>
                <a:latin typeface="Calibri"/>
                <a:ea typeface="Calibri"/>
                <a:cs typeface="Calibri"/>
                <a:sym typeface="Calibri"/>
              </a:rPr>
              <a:t>Daß sie in </a:t>
            </a:r>
            <a:r>
              <a:rPr lang="en-GB">
                <a:solidFill>
                  <a:srgbClr val="FFFFFF"/>
                </a:solidFill>
              </a:rPr>
              <a:t>I</a:t>
            </a:r>
            <a:r>
              <a:rPr lang="en-GB" sz="1800">
                <a:solidFill>
                  <a:srgbClr val="FFFFFF"/>
                </a:solidFill>
                <a:latin typeface="Calibri"/>
                <a:ea typeface="Calibri"/>
                <a:cs typeface="Calibri"/>
                <a:sym typeface="Calibri"/>
              </a:rPr>
              <a:t>hrem Wahlkrei</a:t>
            </a:r>
            <a:r>
              <a:rPr lang="en-GB">
                <a:solidFill>
                  <a:srgbClr val="FFFFFF"/>
                </a:solidFill>
              </a:rPr>
              <a:t>s und mit Lokalmedien über allgemeine politische Initiativen und Ma</a:t>
            </a:r>
            <a:r>
              <a:rPr lang="en-GB" sz="1800">
                <a:solidFill>
                  <a:srgbClr val="FFFFFF"/>
                </a:solidFill>
                <a:latin typeface="Calibri"/>
                <a:ea typeface="Calibri"/>
                <a:cs typeface="Calibri"/>
                <a:sym typeface="Calibri"/>
              </a:rPr>
              <a:t>ßnahmen der EU </a:t>
            </a:r>
            <a:r>
              <a:rPr lang="en-GB" sz="1800" b="1">
                <a:solidFill>
                  <a:srgbClr val="FFF100"/>
                </a:solidFill>
                <a:latin typeface="Calibri"/>
                <a:ea typeface="Calibri"/>
                <a:cs typeface="Calibri"/>
                <a:sym typeface="Calibri"/>
              </a:rPr>
              <a:t>debattieren.</a:t>
            </a:r>
            <a:endParaRPr/>
          </a:p>
          <a:p>
            <a:pPr marL="228600" lvl="0" indent="-228600" algn="l" rtl="0">
              <a:lnSpc>
                <a:spcPct val="90000"/>
              </a:lnSpc>
              <a:spcBef>
                <a:spcPts val="1000"/>
              </a:spcBef>
              <a:spcAft>
                <a:spcPts val="0"/>
              </a:spcAft>
              <a:buClr>
                <a:srgbClr val="FFF100"/>
              </a:buClr>
              <a:buSzPts val="1800"/>
              <a:buChar char="•"/>
            </a:pPr>
            <a:r>
              <a:rPr lang="en-GB" sz="1800">
                <a:solidFill>
                  <a:srgbClr val="FFFFFF"/>
                </a:solidFill>
                <a:latin typeface="Calibri"/>
                <a:ea typeface="Calibri"/>
                <a:cs typeface="Calibri"/>
                <a:sym typeface="Calibri"/>
              </a:rPr>
              <a:t>Daß sie </a:t>
            </a:r>
            <a:r>
              <a:rPr lang="en-GB" sz="1800" b="1">
                <a:solidFill>
                  <a:srgbClr val="FFF100"/>
                </a:solidFill>
                <a:latin typeface="Calibri"/>
                <a:ea typeface="Calibri"/>
                <a:cs typeface="Calibri"/>
                <a:sym typeface="Calibri"/>
              </a:rPr>
              <a:t>Politik, </a:t>
            </a:r>
            <a:r>
              <a:rPr lang="en-GB" sz="1800">
                <a:solidFill>
                  <a:srgbClr val="FFFFFF"/>
                </a:solidFill>
                <a:latin typeface="Calibri"/>
                <a:ea typeface="Calibri"/>
                <a:cs typeface="Calibri"/>
                <a:sym typeface="Calibri"/>
              </a:rPr>
              <a:t>Aktivitäten und Initiativen der EU anhand zutreffender Informationen aus vertrauenswürdigen Quellen objektiv </a:t>
            </a:r>
            <a:r>
              <a:rPr lang="en-GB" b="1">
                <a:solidFill>
                  <a:srgbClr val="FFF100"/>
                </a:solidFill>
              </a:rPr>
              <a:t>vorstell</a:t>
            </a:r>
            <a:r>
              <a:rPr lang="en-GB" sz="1800" b="1">
                <a:solidFill>
                  <a:srgbClr val="FFF100"/>
                </a:solidFill>
                <a:latin typeface="Calibri"/>
                <a:ea typeface="Calibri"/>
                <a:cs typeface="Calibri"/>
                <a:sym typeface="Calibri"/>
              </a:rPr>
              <a:t>en.</a:t>
            </a:r>
            <a:endParaRPr sz="1800" b="1">
              <a:solidFill>
                <a:srgbClr val="FFF100"/>
              </a:solidFill>
              <a:latin typeface="Calibri"/>
              <a:ea typeface="Calibri"/>
              <a:cs typeface="Calibri"/>
              <a:sym typeface="Calibri"/>
            </a:endParaRPr>
          </a:p>
          <a:p>
            <a:pPr marL="228600" lvl="0" indent="-228600" algn="l" rtl="0">
              <a:lnSpc>
                <a:spcPct val="90000"/>
              </a:lnSpc>
              <a:spcBef>
                <a:spcPts val="1000"/>
              </a:spcBef>
              <a:spcAft>
                <a:spcPts val="0"/>
              </a:spcAft>
              <a:buClr>
                <a:srgbClr val="FFF100"/>
              </a:buClr>
              <a:buSzPts val="1800"/>
              <a:buChar char="•"/>
            </a:pPr>
            <a:r>
              <a:rPr lang="en-GB" sz="1800">
                <a:solidFill>
                  <a:srgbClr val="FFFFFF"/>
                </a:solidFill>
                <a:latin typeface="Calibri"/>
                <a:ea typeface="Calibri"/>
                <a:cs typeface="Calibri"/>
                <a:sym typeface="Calibri"/>
              </a:rPr>
              <a:t>Daß sie sich </a:t>
            </a:r>
            <a:r>
              <a:rPr lang="en-GB" b="1">
                <a:solidFill>
                  <a:srgbClr val="FFF100"/>
                </a:solidFill>
              </a:rPr>
              <a:t>ins Netwerk einbringen</a:t>
            </a:r>
            <a:r>
              <a:rPr lang="en-GB" sz="1800" b="1">
                <a:solidFill>
                  <a:srgbClr val="FFF100"/>
                </a:solidFill>
                <a:latin typeface="Calibri"/>
                <a:ea typeface="Calibri"/>
                <a:cs typeface="Calibri"/>
                <a:sym typeface="Calibri"/>
              </a:rPr>
              <a:t>, </a:t>
            </a:r>
            <a:r>
              <a:rPr lang="en-GB" sz="1800">
                <a:solidFill>
                  <a:srgbClr val="FFFFFF"/>
                </a:solidFill>
                <a:latin typeface="Calibri"/>
                <a:ea typeface="Calibri"/>
                <a:cs typeface="Calibri"/>
                <a:sym typeface="Calibri"/>
              </a:rPr>
              <a:t>indem sie beispielsweise ca. zweimal jährlich an einer Umfrage teilnehmen.</a:t>
            </a:r>
            <a:endParaRPr/>
          </a:p>
        </p:txBody>
      </p:sp>
      <p:sp>
        <p:nvSpPr>
          <p:cNvPr id="274" name="Google Shape;274;p16"/>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a:solidFill>
                  <a:srgbClr val="F2F2F2"/>
                </a:solidFill>
              </a:rPr>
              <a:t>Dem Netzwerk beitreten</a:t>
            </a:r>
            <a:br>
              <a:rPr lang="en-GB" b="1">
                <a:solidFill>
                  <a:srgbClr val="F2F2F2"/>
                </a:solidFill>
                <a:latin typeface="Calibri"/>
                <a:ea typeface="Calibri"/>
                <a:cs typeface="Calibri"/>
                <a:sym typeface="Calibri"/>
              </a:rPr>
            </a:br>
            <a:r>
              <a:rPr lang="en-GB" b="1">
                <a:solidFill>
                  <a:srgbClr val="FFF100"/>
                </a:solidFill>
              </a:rPr>
              <a:t>Die nächsten Schritte?</a:t>
            </a:r>
            <a:endParaRPr>
              <a:solidFill>
                <a:srgbClr val="F2F2F2"/>
              </a:solidFill>
              <a:latin typeface="Calibri"/>
              <a:ea typeface="Calibri"/>
              <a:cs typeface="Calibri"/>
              <a:sym typeface="Calibri"/>
            </a:endParaRPr>
          </a:p>
        </p:txBody>
      </p:sp>
      <p:sp>
        <p:nvSpPr>
          <p:cNvPr id="280" name="Google Shape;280;p17"/>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Was ist</a:t>
            </a:r>
            <a:r>
              <a:rPr lang="en-GB" sz="4000" b="1">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b="1">
                <a:solidFill>
                  <a:srgbClr val="FFF200"/>
                </a:solidFill>
                <a:latin typeface="Calibri"/>
                <a:ea typeface="Calibri"/>
                <a:cs typeface="Calibri"/>
                <a:sym typeface="Calibri"/>
              </a:rPr>
              <a:t>“Europa fängt in der </a:t>
            </a:r>
            <a:br>
              <a:rPr lang="en-GB" sz="5400" b="1">
                <a:solidFill>
                  <a:srgbClr val="FFF200"/>
                </a:solidFill>
                <a:latin typeface="Calibri"/>
                <a:ea typeface="Calibri"/>
                <a:cs typeface="Calibri"/>
                <a:sym typeface="Calibri"/>
              </a:rPr>
            </a:br>
            <a:r>
              <a:rPr lang="en-GB" sz="5400" b="1">
                <a:solidFill>
                  <a:srgbClr val="FFF200"/>
                </a:solidFill>
                <a:latin typeface="Calibri"/>
                <a:ea typeface="Calibri"/>
                <a:cs typeface="Calibri"/>
                <a:sym typeface="Calibri"/>
              </a:rPr>
              <a:t>	Gemeinde an”?</a:t>
            </a:r>
            <a:endParaRPr sz="5400">
              <a:solidFill>
                <a:srgbClr val="FFF200"/>
              </a:solidFill>
              <a:latin typeface="Calibri"/>
              <a:ea typeface="Calibri"/>
              <a:cs typeface="Calibri"/>
              <a:sym typeface="Calibri"/>
            </a:endParaRPr>
          </a:p>
        </p:txBody>
      </p:sp>
      <p:sp>
        <p:nvSpPr>
          <p:cNvPr id="142" name="Google Shape;142;p2"/>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1800"/>
              <a:buNone/>
            </a:pPr>
            <a:r>
              <a:rPr lang="en-GB" b="1"/>
              <a:t>Sobald eine lokale Behörde und ihre ausgewählten Ratsmitglieder als Partnerstelle und Mitglieder des Projekts angenommen wurden, erhalten sie</a:t>
            </a:r>
            <a:r>
              <a:rPr lang="en-GB" sz="1800" b="1">
                <a:solidFill>
                  <a:srgbClr val="13165D"/>
                </a:solidFill>
                <a:latin typeface="Calibri"/>
                <a:ea typeface="Calibri"/>
                <a:cs typeface="Calibri"/>
                <a:sym typeface="Calibri"/>
              </a:rPr>
              <a:t>:</a:t>
            </a:r>
            <a:endParaRPr sz="1800" b="1">
              <a:solidFill>
                <a:srgbClr val="13165D"/>
              </a:solidFill>
              <a:latin typeface="Calibri"/>
              <a:ea typeface="Calibri"/>
              <a:cs typeface="Calibri"/>
              <a:sym typeface="Calibri"/>
            </a:endParaRPr>
          </a:p>
          <a:p>
            <a:pPr marL="228600" lvl="0" indent="-228600" algn="l" rtl="0">
              <a:lnSpc>
                <a:spcPct val="90000"/>
              </a:lnSpc>
              <a:spcBef>
                <a:spcPts val="1000"/>
              </a:spcBef>
              <a:spcAft>
                <a:spcPts val="0"/>
              </a:spcAft>
              <a:buClr>
                <a:srgbClr val="13165D"/>
              </a:buClr>
              <a:buSzPts val="1800"/>
              <a:buChar char="•"/>
            </a:pPr>
            <a:r>
              <a:rPr lang="en-GB" b="1">
                <a:solidFill>
                  <a:srgbClr val="13165D"/>
                </a:solidFill>
              </a:rPr>
              <a:t>M</a:t>
            </a:r>
            <a:r>
              <a:rPr lang="en-GB" sz="1800" b="1">
                <a:solidFill>
                  <a:srgbClr val="13165D"/>
                </a:solidFill>
                <a:latin typeface="Calibri"/>
                <a:ea typeface="Calibri"/>
                <a:cs typeface="Calibri"/>
                <a:sym typeface="Calibri"/>
              </a:rPr>
              <a:t>aterialien</a:t>
            </a:r>
            <a:r>
              <a:rPr lang="en-GB"/>
              <a:t>, um öffentlich auf die Teilnahme am Projekt hinzuweisen, bestehend aus einem auszudruckenden Zertifikat, einer Metallplakette und einem Roll-up für die lokale Behörde, das an einem frei zugänglichen Ort platziert werden kann </a:t>
            </a:r>
            <a:endParaRPr/>
          </a:p>
          <a:p>
            <a:pPr marL="228600" lvl="0" indent="-228600" algn="l" rtl="0">
              <a:lnSpc>
                <a:spcPct val="90000"/>
              </a:lnSpc>
              <a:spcBef>
                <a:spcPts val="1000"/>
              </a:spcBef>
              <a:spcAft>
                <a:spcPts val="0"/>
              </a:spcAft>
              <a:buClr>
                <a:srgbClr val="13165D"/>
              </a:buClr>
              <a:buSzPts val="1800"/>
              <a:buChar char="•"/>
            </a:pPr>
            <a:r>
              <a:rPr lang="en-GB" b="1">
                <a:solidFill>
                  <a:srgbClr val="13165D"/>
                </a:solidFill>
              </a:rPr>
              <a:t>Einen Eintrag</a:t>
            </a:r>
            <a:r>
              <a:rPr lang="en-GB" sz="1800">
                <a:solidFill>
                  <a:srgbClr val="13165D"/>
                </a:solidFill>
                <a:latin typeface="Calibri"/>
                <a:ea typeface="Calibri"/>
                <a:cs typeface="Calibri"/>
                <a:sym typeface="Calibri"/>
              </a:rPr>
              <a:t> </a:t>
            </a:r>
            <a:r>
              <a:rPr lang="en-GB">
                <a:solidFill>
                  <a:srgbClr val="13165D"/>
                </a:solidFill>
              </a:rPr>
              <a:t>als Projektmitglied auf der </a:t>
            </a:r>
            <a:r>
              <a:rPr lang="en-GB"/>
              <a:t>öffentlichen Website</a:t>
            </a:r>
            <a:endParaRPr/>
          </a:p>
          <a:p>
            <a:pPr marL="228600" lvl="0" indent="-228600" algn="l" rtl="0">
              <a:lnSpc>
                <a:spcPct val="90000"/>
              </a:lnSpc>
              <a:spcBef>
                <a:spcPts val="1000"/>
              </a:spcBef>
              <a:spcAft>
                <a:spcPts val="0"/>
              </a:spcAft>
              <a:buClr>
                <a:srgbClr val="13165D"/>
              </a:buClr>
              <a:buSzPts val="1800"/>
              <a:buChar char="•"/>
            </a:pPr>
            <a:r>
              <a:rPr lang="en-GB" sz="1800" b="1">
                <a:solidFill>
                  <a:srgbClr val="13165D"/>
                </a:solidFill>
                <a:latin typeface="Calibri"/>
                <a:ea typeface="Calibri"/>
                <a:cs typeface="Calibri"/>
                <a:sym typeface="Calibri"/>
              </a:rPr>
              <a:t>Zugriff </a:t>
            </a:r>
            <a:r>
              <a:rPr lang="en-GB" sz="1800">
                <a:solidFill>
                  <a:srgbClr val="13165D"/>
                </a:solidFill>
                <a:latin typeface="Calibri"/>
                <a:ea typeface="Calibri"/>
                <a:cs typeface="Calibri"/>
                <a:sym typeface="Calibri"/>
              </a:rPr>
              <a:t>auf eine Online-Informationsplattform </a:t>
            </a:r>
            <a:endParaRPr/>
          </a:p>
          <a:p>
            <a:pPr marL="228600" lvl="0" indent="-228600" algn="l" rtl="0">
              <a:lnSpc>
                <a:spcPct val="90000"/>
              </a:lnSpc>
              <a:spcBef>
                <a:spcPts val="1000"/>
              </a:spcBef>
              <a:spcAft>
                <a:spcPts val="0"/>
              </a:spcAft>
              <a:buClr>
                <a:srgbClr val="13165D"/>
              </a:buClr>
              <a:buSzPts val="1800"/>
              <a:buChar char="•"/>
            </a:pPr>
            <a:r>
              <a:rPr lang="en-GB">
                <a:solidFill>
                  <a:srgbClr val="13165D"/>
                </a:solidFill>
              </a:rPr>
              <a:t>Regelmäßig E-Mails mit </a:t>
            </a:r>
            <a:r>
              <a:rPr lang="en-GB" b="1">
                <a:solidFill>
                  <a:srgbClr val="13165D"/>
                </a:solidFill>
              </a:rPr>
              <a:t>M</a:t>
            </a:r>
            <a:r>
              <a:rPr lang="en-GB" sz="1800" b="1">
                <a:solidFill>
                  <a:srgbClr val="13165D"/>
                </a:solidFill>
                <a:latin typeface="Calibri"/>
                <a:ea typeface="Calibri"/>
                <a:cs typeface="Calibri"/>
                <a:sym typeface="Calibri"/>
              </a:rPr>
              <a:t>aterialien </a:t>
            </a:r>
            <a:r>
              <a:rPr lang="en-GB" b="1">
                <a:solidFill>
                  <a:srgbClr val="13165D"/>
                </a:solidFill>
              </a:rPr>
              <a:t>u</a:t>
            </a:r>
            <a:r>
              <a:rPr lang="en-GB" sz="1800" b="1">
                <a:solidFill>
                  <a:srgbClr val="13165D"/>
                </a:solidFill>
                <a:latin typeface="Calibri"/>
                <a:ea typeface="Calibri"/>
                <a:cs typeface="Calibri"/>
                <a:sym typeface="Calibri"/>
              </a:rPr>
              <a:t>nd aktuellen Informationen</a:t>
            </a:r>
            <a:r>
              <a:rPr lang="en-GB" b="1">
                <a:solidFill>
                  <a:srgbClr val="13165D"/>
                </a:solidFill>
              </a:rPr>
              <a:t> </a:t>
            </a:r>
            <a:r>
              <a:rPr lang="en-GB">
                <a:solidFill>
                  <a:srgbClr val="13165D"/>
                </a:solidFill>
              </a:rPr>
              <a:t>zu den Projektaktivitäten</a:t>
            </a:r>
            <a:endParaRPr/>
          </a:p>
        </p:txBody>
      </p:sp>
      <p:sp>
        <p:nvSpPr>
          <p:cNvPr id="286" name="Google Shape;286;p18"/>
          <p:cNvSpPr txBox="1"/>
          <p:nvPr/>
        </p:nvSpPr>
        <p:spPr>
          <a:xfrm>
            <a:off x="6096000" y="1696948"/>
            <a:ext cx="5058364" cy="404272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55D"/>
              </a:buClr>
              <a:buSzPts val="1800"/>
              <a:buFont typeface="Calibri"/>
              <a:buNone/>
            </a:pPr>
            <a:r>
              <a:rPr lang="en-GB" sz="1800" b="1" i="0" u="none" strike="noStrike" cap="none">
                <a:solidFill>
                  <a:srgbClr val="13155D"/>
                </a:solidFill>
                <a:latin typeface="Calibri"/>
                <a:ea typeface="Calibri"/>
                <a:cs typeface="Calibri"/>
                <a:sym typeface="Calibri"/>
              </a:rPr>
              <a:t>Zudem werden die Gemeinderatsmitglieder nach ihrer Aufnahme über ihre Interessen und ihren Informationsbedarf befragt. Je nach </a:t>
            </a:r>
            <a:endParaRPr sz="1800" b="1" i="0" u="none" strike="noStrike" cap="none">
              <a:solidFill>
                <a:srgbClr val="13155D"/>
              </a:solidFill>
              <a:latin typeface="Calibri"/>
              <a:ea typeface="Calibri"/>
              <a:cs typeface="Calibri"/>
              <a:sym typeface="Calibri"/>
            </a:endParaRPr>
          </a:p>
          <a:p>
            <a:pPr marL="0" marR="0" lvl="0" indent="0" algn="l" rtl="0">
              <a:lnSpc>
                <a:spcPct val="90000"/>
              </a:lnSpc>
              <a:spcBef>
                <a:spcPts val="0"/>
              </a:spcBef>
              <a:spcAft>
                <a:spcPts val="0"/>
              </a:spcAft>
              <a:buClr>
                <a:srgbClr val="13155D"/>
              </a:buClr>
              <a:buSzPts val="1800"/>
              <a:buFont typeface="Calibri"/>
              <a:buNone/>
            </a:pPr>
            <a:r>
              <a:rPr lang="en-GB" sz="1800" b="1" i="0" u="none" strike="noStrike" cap="none">
                <a:solidFill>
                  <a:srgbClr val="13155D"/>
                </a:solidFill>
                <a:latin typeface="Calibri"/>
                <a:ea typeface="Calibri"/>
                <a:cs typeface="Calibri"/>
                <a:sym typeface="Calibri"/>
              </a:rPr>
              <a:t>ihren Antworten werden sie anschließend zu thematisch passenden Online- und Offline-Treffen eingeladen.</a:t>
            </a:r>
            <a:endParaRPr sz="1800" b="1" i="0" u="none" strike="noStrike" cap="none">
              <a:solidFill>
                <a:srgbClr val="13155D"/>
              </a:solidFill>
              <a:latin typeface="Calibri"/>
              <a:ea typeface="Calibri"/>
              <a:cs typeface="Calibri"/>
              <a:sym typeface="Calibri"/>
            </a:endParaRPr>
          </a:p>
        </p:txBody>
      </p:sp>
      <p:sp>
        <p:nvSpPr>
          <p:cNvPr id="287" name="Google Shape;287;p18"/>
          <p:cNvSpPr txBox="1"/>
          <p:nvPr/>
        </p:nvSpPr>
        <p:spPr>
          <a:xfrm>
            <a:off x="9799674" y="6038043"/>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
        <p:nvSpPr>
          <p:cNvPr id="288" name="Google Shape;288;p18"/>
          <p:cNvSpPr txBox="1"/>
          <p:nvPr/>
        </p:nvSpPr>
        <p:spPr>
          <a:xfrm>
            <a:off x="10058399" y="306759"/>
            <a:ext cx="1762125" cy="890216"/>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13165D"/>
              </a:buClr>
              <a:buSzPts val="1000"/>
              <a:buFont typeface="Arial"/>
              <a:buNone/>
            </a:pPr>
            <a:r>
              <a:rPr lang="en-GB" sz="1000" b="1" i="0" u="none" strike="noStrike" cap="none">
                <a:solidFill>
                  <a:srgbClr val="13165D"/>
                </a:solidFill>
                <a:latin typeface="Calibri"/>
                <a:ea typeface="Calibri"/>
                <a:cs typeface="Calibri"/>
                <a:sym typeface="Calibri"/>
              </a:rPr>
              <a:t>Dem Netzwerk beitreten</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0"/>
              </a:spcBef>
              <a:spcAft>
                <a:spcPts val="0"/>
              </a:spcAft>
              <a:buClr>
                <a:srgbClr val="13165D"/>
              </a:buClr>
              <a:buSzPts val="1000"/>
              <a:buFont typeface="Arial"/>
              <a:buNone/>
            </a:pPr>
            <a:r>
              <a:rPr lang="en-GB" sz="1000" b="1" i="0" u="none" strike="noStrike" cap="none">
                <a:solidFill>
                  <a:srgbClr val="13165D"/>
                </a:solidFill>
                <a:latin typeface="Calibri"/>
                <a:ea typeface="Calibri"/>
                <a:cs typeface="Calibri"/>
                <a:sym typeface="Calibri"/>
              </a:rPr>
              <a:t>Die nächsten Schritte?</a:t>
            </a:r>
            <a:endParaRPr sz="1000" b="0" i="0" u="none" strike="noStrike" cap="none">
              <a:solidFill>
                <a:srgbClr val="1316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55D"/>
                </a:solidFill>
                <a:latin typeface="Calibri"/>
                <a:ea typeface="Calibri"/>
                <a:cs typeface="Calibri"/>
                <a:sym typeface="Calibri"/>
              </a:rPr>
              <a:t>Die Online-Kommunikationsplattform für die Mitglieder von „Europa fängt in der Gemeinde an“ wird </a:t>
            </a:r>
            <a:br>
              <a:rPr lang="en-GB" sz="2000" b="0" i="0" u="none" strike="noStrike" cap="none">
                <a:solidFill>
                  <a:srgbClr val="13155D"/>
                </a:solidFill>
                <a:latin typeface="Calibri"/>
                <a:ea typeface="Calibri"/>
                <a:cs typeface="Calibri"/>
                <a:sym typeface="Calibri"/>
              </a:rPr>
            </a:br>
            <a:r>
              <a:rPr lang="en-GB" sz="2000" b="0" i="0" u="none" strike="noStrike" cap="none">
                <a:solidFill>
                  <a:srgbClr val="13155D"/>
                </a:solidFill>
                <a:latin typeface="Calibri"/>
                <a:ea typeface="Calibri"/>
                <a:cs typeface="Calibri"/>
                <a:sym typeface="Calibri"/>
              </a:rPr>
              <a:t>auf der </a:t>
            </a:r>
            <a:r>
              <a:rPr lang="en-GB" sz="2000" b="1" i="0" u="none" strike="noStrike" cap="none">
                <a:solidFill>
                  <a:srgbClr val="13165D"/>
                </a:solidFill>
                <a:latin typeface="Calibri"/>
                <a:ea typeface="Calibri"/>
                <a:cs typeface="Calibri"/>
                <a:sym typeface="Calibri"/>
              </a:rPr>
              <a:t>Plattform “Futurium”der Europäischen Kommission  platform</a:t>
            </a:r>
            <a:r>
              <a:rPr lang="en-GB" sz="2000" b="0" i="0" u="none" strike="noStrike" cap="none">
                <a:solidFill>
                  <a:srgbClr val="13155D"/>
                </a:solidFill>
                <a:latin typeface="Calibri"/>
                <a:ea typeface="Calibri"/>
                <a:cs typeface="Calibri"/>
                <a:sym typeface="Calibri"/>
              </a:rPr>
              <a:t> gehostet (https://futurium.ec.europa.eu /en?language=de).</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55D"/>
                </a:solidFill>
                <a:latin typeface="Calibri"/>
                <a:ea typeface="Calibri"/>
                <a:cs typeface="Calibri"/>
                <a:sym typeface="Calibri"/>
              </a:rPr>
              <a:t>Mitglieder müssen sich bei </a:t>
            </a:r>
            <a:r>
              <a:rPr lang="en-GB" sz="2000" b="1" i="0" u="none" strike="noStrike" cap="none">
                <a:solidFill>
                  <a:srgbClr val="13165D"/>
                </a:solidFill>
                <a:latin typeface="Calibri"/>
                <a:ea typeface="Calibri"/>
                <a:cs typeface="Calibri"/>
                <a:sym typeface="Calibri"/>
              </a:rPr>
              <a:t>EU login </a:t>
            </a:r>
            <a:r>
              <a:rPr lang="en-GB" sz="2000" b="0" i="0" u="none" strike="noStrike" cap="none">
                <a:solidFill>
                  <a:srgbClr val="13155D"/>
                </a:solidFill>
                <a:latin typeface="Calibri"/>
                <a:ea typeface="Calibri"/>
                <a:cs typeface="Calibri"/>
                <a:sym typeface="Calibri"/>
              </a:rPr>
              <a:t>registrieren, um auf die Plattform zugreifen zu können</a:t>
            </a:r>
            <a:r>
              <a:rPr lang="en-GB" sz="2000" b="0" i="0" u="none" strike="noStrike" cap="none">
                <a:solidFill>
                  <a:srgbClr val="13165D"/>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sp>
        <p:nvSpPr>
          <p:cNvPr id="294" name="Google Shape;294;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Dem Netzwerk beitreten</a:t>
            </a:r>
            <a:endParaRPr b="1">
              <a:solidFill>
                <a:srgbClr val="13165D"/>
              </a:solidFill>
              <a:latin typeface="Calibri"/>
              <a:ea typeface="Calibri"/>
              <a:cs typeface="Calibri"/>
              <a:sym typeface="Calibri"/>
            </a:endParaRPr>
          </a:p>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Die nächsten Schritte?</a:t>
            </a:r>
            <a:endParaRPr>
              <a:solidFill>
                <a:srgbClr val="13165D"/>
              </a:solidFill>
              <a:latin typeface="Calibri"/>
              <a:ea typeface="Calibri"/>
              <a:cs typeface="Calibri"/>
              <a:sym typeface="Calibri"/>
            </a:endParaRPr>
          </a:p>
        </p:txBody>
      </p:sp>
      <p:sp>
        <p:nvSpPr>
          <p:cNvPr id="295" name="Google Shape;295;p19"/>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pic>
        <p:nvPicPr>
          <p:cNvPr id="296" name="Google Shape;296;p19" descr="A screenshot of a computer&#10;&#10;Description automatically generated"/>
          <p:cNvPicPr preferRelativeResize="0"/>
          <p:nvPr/>
        </p:nvPicPr>
        <p:blipFill rotWithShape="1">
          <a:blip r:embed="rId3">
            <a:alphaModFix/>
          </a:blip>
          <a:srcRect l="8123" t="11806" r="6015" b="7082"/>
          <a:stretch/>
        </p:blipFill>
        <p:spPr>
          <a:xfrm>
            <a:off x="5325627" y="1449389"/>
            <a:ext cx="6260628" cy="3326849"/>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The online communication platform for the members of Building Europe with Local Councillors is hosted on the </a:t>
            </a:r>
            <a:r>
              <a:rPr lang="en-GB" sz="2000" b="1" i="0" u="none" strike="noStrike" cap="none">
                <a:solidFill>
                  <a:srgbClr val="13165D"/>
                </a:solidFill>
                <a:latin typeface="Calibri"/>
                <a:ea typeface="Calibri"/>
                <a:cs typeface="Calibri"/>
                <a:sym typeface="Calibri"/>
              </a:rPr>
              <a:t>European Commission Futurium platform</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Members will need to register to</a:t>
            </a:r>
            <a:r>
              <a:rPr lang="en-GB" sz="2000" b="1" i="0" u="none" strike="noStrike" cap="none">
                <a:solidFill>
                  <a:srgbClr val="13165D"/>
                </a:solidFill>
                <a:latin typeface="Calibri"/>
                <a:ea typeface="Calibri"/>
                <a:cs typeface="Calibri"/>
                <a:sym typeface="Calibri"/>
              </a:rPr>
              <a:t> EU login </a:t>
            </a:r>
            <a:r>
              <a:rPr lang="en-GB" sz="2000" b="0" i="0" u="none" strike="noStrike" cap="none">
                <a:solidFill>
                  <a:srgbClr val="13165D"/>
                </a:solidFill>
                <a:latin typeface="Calibri"/>
                <a:ea typeface="Calibri"/>
                <a:cs typeface="Calibri"/>
                <a:sym typeface="Calibri"/>
              </a:rPr>
              <a:t>to receive access to the platform. </a:t>
            </a:r>
            <a:endParaRPr sz="2000" b="0" i="0" u="none" strike="noStrike" cap="none">
              <a:solidFill>
                <a:schemeClr val="dk1"/>
              </a:solidFill>
              <a:latin typeface="Calibri"/>
              <a:ea typeface="Calibri"/>
              <a:cs typeface="Calibri"/>
              <a:sym typeface="Calibri"/>
            </a:endParaRPr>
          </a:p>
        </p:txBody>
      </p:sp>
      <p:sp>
        <p:nvSpPr>
          <p:cNvPr id="302" name="Google Shape;302;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303" name="Google Shape;303;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304" name="Google Shape;304;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5" name="Google Shape;305;p20" descr="A screenshot of a computer&#10;&#10;Description automatically generated"/>
          <p:cNvPicPr preferRelativeResize="0"/>
          <p:nvPr/>
        </p:nvPicPr>
        <p:blipFill rotWithShape="1">
          <a:blip r:embed="rId3">
            <a:alphaModFix/>
          </a:blip>
          <a:srcRect l="8123" t="11806" r="6015" b="7082"/>
          <a:stretch/>
        </p:blipFill>
        <p:spPr>
          <a:xfrm>
            <a:off x="371475" y="306759"/>
            <a:ext cx="11342985" cy="6027574"/>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Die online Kommunikations-Plattform für Mitglieder</a:t>
            </a:r>
            <a:endParaRPr>
              <a:solidFill>
                <a:srgbClr val="13165D"/>
              </a:solidFill>
              <a:latin typeface="Calibri"/>
              <a:ea typeface="Calibri"/>
              <a:cs typeface="Calibri"/>
              <a:sym typeface="Calibri"/>
            </a:endParaRPr>
          </a:p>
        </p:txBody>
      </p:sp>
      <p:pic>
        <p:nvPicPr>
          <p:cNvPr id="311" name="Google Shape;311;p48"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312" name="Google Shape;312;p48"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313" name="Google Shape;313;p48"/>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Building Europe with Local Councillors group</a:t>
            </a:r>
            <a:endParaRPr sz="2000" b="0" i="0" u="none" strike="noStrike" cap="none">
              <a:solidFill>
                <a:schemeClr val="dk1"/>
              </a:solidFill>
              <a:latin typeface="Calibri"/>
              <a:ea typeface="Calibri"/>
              <a:cs typeface="Calibri"/>
              <a:sym typeface="Calibri"/>
            </a:endParaRPr>
          </a:p>
        </p:txBody>
      </p:sp>
      <p:sp>
        <p:nvSpPr>
          <p:cNvPr id="314" name="Google Shape;314;p4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457200" marR="0" lvl="0" indent="-228600" algn="r" rtl="0">
              <a:lnSpc>
                <a:spcPct val="90000"/>
              </a:lnSpc>
              <a:spcBef>
                <a:spcPts val="100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a:p>
            <a:pPr marL="457200" marR="0" lvl="0" indent="-228600" algn="r" rtl="0">
              <a:lnSpc>
                <a:spcPct val="90000"/>
              </a:lnSpc>
              <a:spcBef>
                <a:spcPts val="1000"/>
              </a:spcBef>
              <a:spcAft>
                <a:spcPts val="0"/>
              </a:spcAft>
              <a:buClr>
                <a:srgbClr val="7F7F7F"/>
              </a:buClr>
              <a:buSzPts val="1400"/>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a:spLocks noGrp="1"/>
          </p:cNvSpPr>
          <p:nvPr>
            <p:ph type="body" idx="2"/>
          </p:nvPr>
        </p:nvSpPr>
        <p:spPr>
          <a:xfrm>
            <a:off x="9540951" y="306759"/>
            <a:ext cx="227957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Die online Kommunikations-Plattform für Mitglieder</a:t>
            </a:r>
            <a:endParaRPr>
              <a:solidFill>
                <a:srgbClr val="13165D"/>
              </a:solidFill>
              <a:latin typeface="Calibri"/>
              <a:ea typeface="Calibri"/>
              <a:cs typeface="Calibri"/>
              <a:sym typeface="Calibri"/>
            </a:endParaRPr>
          </a:p>
          <a:p>
            <a:pPr marL="0" lvl="0" indent="0" algn="r" rtl="0">
              <a:lnSpc>
                <a:spcPct val="90000"/>
              </a:lnSpc>
              <a:spcBef>
                <a:spcPts val="0"/>
              </a:spcBef>
              <a:spcAft>
                <a:spcPts val="0"/>
              </a:spcAft>
              <a:buClr>
                <a:srgbClr val="13165D"/>
              </a:buClr>
              <a:buSzPts val="1000"/>
              <a:buNone/>
            </a:pPr>
            <a:endParaRPr>
              <a:solidFill>
                <a:srgbClr val="13165D"/>
              </a:solidFill>
              <a:latin typeface="Calibri"/>
              <a:ea typeface="Calibri"/>
              <a:cs typeface="Calibri"/>
              <a:sym typeface="Calibri"/>
            </a:endParaRPr>
          </a:p>
        </p:txBody>
      </p:sp>
      <p:sp>
        <p:nvSpPr>
          <p:cNvPr id="320" name="Google Shape;320;p21"/>
          <p:cNvSpPr txBox="1">
            <a:spLocks noGrp="1"/>
          </p:cNvSpPr>
          <p:nvPr>
            <p:ph type="body" idx="3"/>
          </p:nvPr>
        </p:nvSpPr>
        <p:spPr>
          <a:xfrm>
            <a:off x="360887" y="2632708"/>
            <a:ext cx="11386676" cy="2268115"/>
          </a:xfrm>
          <a:prstGeom prst="rect">
            <a:avLst/>
          </a:prstGeom>
          <a:noFill/>
          <a:ln>
            <a:noFill/>
          </a:ln>
        </p:spPr>
        <p:txBody>
          <a:bodyPr spcFirstLastPara="1" wrap="square" lIns="0" tIns="0" rIns="0" bIns="0" anchor="ctr" anchorCtr="0">
            <a:noAutofit/>
          </a:bodyPr>
          <a:lstStyle/>
          <a:p>
            <a:pPr marL="342900" lvl="0" indent="-342900" algn="l" rtl="0">
              <a:lnSpc>
                <a:spcPct val="90000"/>
              </a:lnSpc>
              <a:spcBef>
                <a:spcPts val="1000"/>
              </a:spcBef>
              <a:spcAft>
                <a:spcPts val="0"/>
              </a:spcAft>
              <a:buSzPts val="1800"/>
              <a:buChar char="•"/>
            </a:pPr>
            <a:r>
              <a:rPr lang="en-GB" sz="2000" b="1">
                <a:solidFill>
                  <a:srgbClr val="13165D"/>
                </a:solidFill>
                <a:latin typeface="Calibri"/>
                <a:ea typeface="Calibri"/>
                <a:cs typeface="Calibri"/>
                <a:sym typeface="Calibri"/>
              </a:rPr>
              <a:t>Informationen</a:t>
            </a:r>
            <a:r>
              <a:rPr lang="en-GB" sz="2000">
                <a:solidFill>
                  <a:srgbClr val="13165D"/>
                </a:solidFill>
                <a:latin typeface="Calibri"/>
                <a:ea typeface="Calibri"/>
                <a:cs typeface="Calibri"/>
                <a:sym typeface="Calibri"/>
              </a:rPr>
              <a:t> gemäss Bedarf und </a:t>
            </a:r>
            <a:r>
              <a:rPr lang="en-GB" sz="2000"/>
              <a:t>Interessengebieten, die die Mitglieder bei der Sonderumfrage angegeben haben</a:t>
            </a:r>
            <a:endParaRPr/>
          </a:p>
          <a:p>
            <a:pPr marL="342900" lvl="0" indent="-342900" algn="l" rtl="0">
              <a:lnSpc>
                <a:spcPct val="90000"/>
              </a:lnSpc>
              <a:spcBef>
                <a:spcPts val="1000"/>
              </a:spcBef>
              <a:spcAft>
                <a:spcPts val="0"/>
              </a:spcAft>
              <a:buClr>
                <a:srgbClr val="13165D"/>
              </a:buClr>
              <a:buSzPts val="2000"/>
              <a:buChar char="•"/>
            </a:pPr>
            <a:r>
              <a:rPr lang="en-GB" sz="2000">
                <a:solidFill>
                  <a:srgbClr val="13165D"/>
                </a:solidFill>
              </a:rPr>
              <a:t>Ein</a:t>
            </a:r>
            <a:r>
              <a:rPr lang="en-GB" sz="2000">
                <a:solidFill>
                  <a:srgbClr val="13165D"/>
                </a:solidFill>
                <a:latin typeface="Calibri"/>
                <a:ea typeface="Calibri"/>
                <a:cs typeface="Calibri"/>
                <a:sym typeface="Calibri"/>
              </a:rPr>
              <a:t> </a:t>
            </a:r>
            <a:r>
              <a:rPr lang="en-GB" sz="2000" b="1">
                <a:solidFill>
                  <a:srgbClr val="13165D"/>
                </a:solidFill>
              </a:rPr>
              <a:t>D</a:t>
            </a:r>
            <a:r>
              <a:rPr lang="en-GB" sz="2000" b="1">
                <a:solidFill>
                  <a:srgbClr val="13165D"/>
                </a:solidFill>
                <a:latin typeface="Calibri"/>
                <a:ea typeface="Calibri"/>
                <a:cs typeface="Calibri"/>
                <a:sym typeface="Calibri"/>
              </a:rPr>
              <a:t>iskussionsforum</a:t>
            </a:r>
            <a:r>
              <a:rPr lang="en-GB" sz="2000">
                <a:solidFill>
                  <a:srgbClr val="13165D"/>
                </a:solidFill>
                <a:latin typeface="Calibri"/>
                <a:ea typeface="Calibri"/>
                <a:cs typeface="Calibri"/>
                <a:sym typeface="Calibri"/>
              </a:rPr>
              <a:t> </a:t>
            </a:r>
            <a:r>
              <a:rPr lang="en-GB" sz="2000"/>
              <a:t>für den Wissens- und Erfahrungsaustausch zwischen den Mitgliedern </a:t>
            </a:r>
            <a:endParaRPr/>
          </a:p>
          <a:p>
            <a:pPr marL="342900" lvl="0" indent="-342900" algn="l" rtl="0">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Ausgewähles </a:t>
            </a:r>
            <a:r>
              <a:rPr lang="en-GB" sz="2000" b="1">
                <a:solidFill>
                  <a:srgbClr val="13165D"/>
                </a:solidFill>
              </a:rPr>
              <a:t>I</a:t>
            </a:r>
            <a:r>
              <a:rPr lang="en-GB" sz="2000" b="1">
                <a:solidFill>
                  <a:srgbClr val="13165D"/>
                </a:solidFill>
                <a:latin typeface="Calibri"/>
                <a:ea typeface="Calibri"/>
                <a:cs typeface="Calibri"/>
                <a:sym typeface="Calibri"/>
              </a:rPr>
              <a:t>nformationsmaterial</a:t>
            </a:r>
            <a:endParaRPr sz="2000">
              <a:solidFill>
                <a:srgbClr val="13165D"/>
              </a:solidFill>
              <a:latin typeface="Calibri"/>
              <a:ea typeface="Calibri"/>
              <a:cs typeface="Calibri"/>
              <a:sym typeface="Calibri"/>
            </a:endParaRPr>
          </a:p>
          <a:p>
            <a:pPr marL="342900" lvl="0" indent="-342900" algn="l" rtl="0">
              <a:lnSpc>
                <a:spcPct val="90000"/>
              </a:lnSpc>
              <a:spcBef>
                <a:spcPts val="1000"/>
              </a:spcBef>
              <a:spcAft>
                <a:spcPts val="0"/>
              </a:spcAft>
              <a:buClr>
                <a:srgbClr val="13165D"/>
              </a:buClr>
              <a:buSzPts val="2000"/>
              <a:buChar char="•"/>
            </a:pPr>
            <a:r>
              <a:rPr lang="en-GB" sz="2000">
                <a:solidFill>
                  <a:srgbClr val="13165D"/>
                </a:solidFill>
              </a:rPr>
              <a:t>Einen</a:t>
            </a:r>
            <a:r>
              <a:rPr lang="en-GB" sz="2000">
                <a:solidFill>
                  <a:srgbClr val="13165D"/>
                </a:solidFill>
                <a:latin typeface="Calibri"/>
                <a:ea typeface="Calibri"/>
                <a:cs typeface="Calibri"/>
                <a:sym typeface="Calibri"/>
              </a:rPr>
              <a:t> </a:t>
            </a:r>
            <a:r>
              <a:rPr lang="en-GB" sz="2000" b="1">
                <a:solidFill>
                  <a:srgbClr val="13165D"/>
                </a:solidFill>
              </a:rPr>
              <a:t>K</a:t>
            </a:r>
            <a:r>
              <a:rPr lang="en-GB" sz="2000" b="1">
                <a:solidFill>
                  <a:srgbClr val="13165D"/>
                </a:solidFill>
                <a:latin typeface="Calibri"/>
                <a:ea typeface="Calibri"/>
                <a:cs typeface="Calibri"/>
                <a:sym typeface="Calibri"/>
              </a:rPr>
              <a:t>alendar</a:t>
            </a:r>
            <a:r>
              <a:rPr lang="en-GB" sz="2000">
                <a:solidFill>
                  <a:srgbClr val="13165D"/>
                </a:solidFill>
                <a:latin typeface="Calibri"/>
                <a:ea typeface="Calibri"/>
                <a:cs typeface="Calibri"/>
                <a:sym typeface="Calibri"/>
              </a:rPr>
              <a:t> </a:t>
            </a:r>
            <a:r>
              <a:rPr lang="en-GB" sz="2000">
                <a:solidFill>
                  <a:srgbClr val="13165D"/>
                </a:solidFill>
              </a:rPr>
              <a:t>mit online sowie offline Veranstaltungen</a:t>
            </a:r>
            <a:endParaRPr sz="2000">
              <a:solidFill>
                <a:srgbClr val="13165D"/>
              </a:solidFill>
            </a:endParaRPr>
          </a:p>
          <a:p>
            <a:pPr marL="342900" lvl="0" indent="-342900" algn="l" rtl="0">
              <a:lnSpc>
                <a:spcPct val="90000"/>
              </a:lnSpc>
              <a:spcBef>
                <a:spcPts val="1000"/>
              </a:spcBef>
              <a:spcAft>
                <a:spcPts val="0"/>
              </a:spcAft>
              <a:buClr>
                <a:srgbClr val="13165D"/>
              </a:buClr>
              <a:buSzPts val="2000"/>
              <a:buChar char="•"/>
            </a:pPr>
            <a:r>
              <a:rPr lang="en-GB" sz="2000">
                <a:solidFill>
                  <a:srgbClr val="13165D"/>
                </a:solidFill>
              </a:rPr>
              <a:t>Eine</a:t>
            </a:r>
            <a:r>
              <a:rPr lang="en-GB" sz="2000">
                <a:solidFill>
                  <a:srgbClr val="13165D"/>
                </a:solidFill>
                <a:latin typeface="Calibri"/>
                <a:ea typeface="Calibri"/>
                <a:cs typeface="Calibri"/>
                <a:sym typeface="Calibri"/>
              </a:rPr>
              <a:t> </a:t>
            </a:r>
            <a:r>
              <a:rPr lang="en-GB" sz="2000" b="1">
                <a:solidFill>
                  <a:srgbClr val="13165D"/>
                </a:solidFill>
                <a:latin typeface="Calibri"/>
                <a:ea typeface="Calibri"/>
                <a:cs typeface="Calibri"/>
                <a:sym typeface="Calibri"/>
              </a:rPr>
              <a:t>gemeinsame Gruppe </a:t>
            </a:r>
            <a:r>
              <a:rPr lang="en-GB" sz="2000"/>
              <a:t>mit den regionalen und lokalen EU-Beauftragten des EU-Ausschusses der Regionen</a:t>
            </a:r>
            <a:endParaRPr sz="2000"/>
          </a:p>
        </p:txBody>
      </p:sp>
      <p:sp>
        <p:nvSpPr>
          <p:cNvPr id="321" name="Google Shape;321;p21"/>
          <p:cNvSpPr txBox="1"/>
          <p:nvPr/>
        </p:nvSpPr>
        <p:spPr>
          <a:xfrm>
            <a:off x="360887" y="2088133"/>
            <a:ext cx="9697512" cy="42534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13165D"/>
              </a:buClr>
              <a:buSzPts val="2000"/>
              <a:buFont typeface="Arial"/>
              <a:buNone/>
            </a:pPr>
            <a:r>
              <a:rPr lang="en-GB" sz="2000" b="1" i="0" u="none" strike="noStrike" cap="none">
                <a:solidFill>
                  <a:srgbClr val="13155D"/>
                </a:solidFill>
                <a:latin typeface="Calibri"/>
                <a:ea typeface="Calibri"/>
                <a:cs typeface="Calibri"/>
                <a:sym typeface="Calibri"/>
              </a:rPr>
              <a:t>Was für Inhalte bietet die Plattform</a:t>
            </a:r>
            <a:r>
              <a:rPr lang="en-GB" sz="2000" b="1" i="0" u="none" strike="noStrike" cap="none">
                <a:solidFill>
                  <a:srgbClr val="13165D"/>
                </a:solidFill>
                <a:latin typeface="Calibri"/>
                <a:ea typeface="Calibri"/>
                <a:cs typeface="Calibri"/>
                <a:sym typeface="Calibri"/>
              </a:rPr>
              <a:t>?</a:t>
            </a:r>
            <a:endParaRPr sz="2000" b="0" i="0" u="none" strike="noStrike" cap="none">
              <a:solidFill>
                <a:srgbClr val="13165D"/>
              </a:solidFill>
              <a:latin typeface="Calibri"/>
              <a:ea typeface="Calibri"/>
              <a:cs typeface="Calibri"/>
              <a:sym typeface="Calibri"/>
            </a:endParaRPr>
          </a:p>
        </p:txBody>
      </p:sp>
      <p:sp>
        <p:nvSpPr>
          <p:cNvPr id="322" name="Google Shape;322;p21"/>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pic>
        <p:nvPicPr>
          <p:cNvPr id="328" name="Google Shape;328;p24"/>
          <p:cNvPicPr preferRelativeResize="0"/>
          <p:nvPr/>
        </p:nvPicPr>
        <p:blipFill rotWithShape="1">
          <a:blip r:embed="rId3">
            <a:alphaModFix/>
          </a:blip>
          <a:srcRect/>
          <a:stretch/>
        </p:blipFill>
        <p:spPr>
          <a:xfrm>
            <a:off x="371475" y="2182700"/>
            <a:ext cx="1865155" cy="1865155"/>
          </a:xfrm>
          <a:prstGeom prst="rect">
            <a:avLst/>
          </a:prstGeom>
          <a:noFill/>
          <a:ln>
            <a:noFill/>
          </a:ln>
        </p:spPr>
      </p:pic>
      <p:sp>
        <p:nvSpPr>
          <p:cNvPr id="329" name="Google Shape;329;p24"/>
          <p:cNvSpPr txBox="1"/>
          <p:nvPr/>
        </p:nvSpPr>
        <p:spPr>
          <a:xfrm>
            <a:off x="9764807" y="6002532"/>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
        <p:nvSpPr>
          <p:cNvPr id="330" name="Google Shape;330;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457200" marR="0" lvl="0" indent="-228600" algn="r" rtl="0">
              <a:lnSpc>
                <a:spcPct val="90000"/>
              </a:lnSpc>
              <a:spcBef>
                <a:spcPts val="1000"/>
              </a:spcBef>
              <a:spcAft>
                <a:spcPts val="0"/>
              </a:spcAft>
              <a:buClr>
                <a:srgbClr val="13155D"/>
              </a:buClr>
              <a:buSzPts val="1000"/>
              <a:buFont typeface="Arial"/>
              <a:buNone/>
            </a:pPr>
            <a:endParaRPr/>
          </a:p>
        </p:txBody>
      </p:sp>
      <p:pic>
        <p:nvPicPr>
          <p:cNvPr id="331" name="Google Shape;331;p24" descr="A screenshot of a computer&#10;&#10;Description automatically generated"/>
          <p:cNvPicPr preferRelativeResize="0"/>
          <p:nvPr/>
        </p:nvPicPr>
        <p:blipFill rotWithShape="1">
          <a:blip r:embed="rId4">
            <a:alphaModFix/>
          </a:blip>
          <a:srcRect l="3750" t="4473" r="5703" b="7361"/>
          <a:stretch/>
        </p:blipFill>
        <p:spPr>
          <a:xfrm>
            <a:off x="5979495" y="1952006"/>
            <a:ext cx="5393355" cy="2953988"/>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a:t>Danke</a:t>
            </a:r>
            <a:endParaRPr/>
          </a:p>
        </p:txBody>
      </p:sp>
      <p:pic>
        <p:nvPicPr>
          <p:cNvPr id="348" name="Google Shape;348;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49" name="Google Shape;349;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50" name="Google Shape;350;p26"/>
          <p:cNvSpPr txBox="1"/>
          <p:nvPr/>
        </p:nvSpPr>
        <p:spPr>
          <a:xfrm>
            <a:off x="2212085" y="4152393"/>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Europa fängt in der Gemeinde an</a:t>
            </a:r>
            <a:endParaRPr sz="3000" b="1" i="0" u="none" strike="noStrike" cap="none">
              <a:solidFill>
                <a:schemeClr val="lt1"/>
              </a:solidFill>
              <a:latin typeface="Calibri"/>
              <a:ea typeface="Calibri"/>
              <a:cs typeface="Calibri"/>
              <a:sym typeface="Calibri"/>
            </a:endParaRPr>
          </a:p>
        </p:txBody>
      </p:sp>
      <p:sp>
        <p:nvSpPr>
          <p:cNvPr id="351" name="Google Shape;351;p26"/>
          <p:cNvSpPr txBox="1"/>
          <p:nvPr/>
        </p:nvSpPr>
        <p:spPr>
          <a:xfrm>
            <a:off x="1917577" y="4524182"/>
            <a:ext cx="8062337" cy="25120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en-GB" sz="1300" b="1" i="0" u="none" strike="noStrike" cap="none">
                <a:solidFill>
                  <a:schemeClr val="lt1"/>
                </a:solidFill>
                <a:latin typeface="Calibri"/>
                <a:ea typeface="Calibri"/>
                <a:cs typeface="Calibri"/>
                <a:sym typeface="Calibri"/>
              </a:rPr>
              <a:t>Ein Netzwerk aus gewählten Lokalpolitiker*innen, das gemeinsam daran arbeitet, EU-Inhalte vor Ort zu vermitteln</a:t>
            </a:r>
            <a:endParaRPr sz="1300" b="1" i="0" u="none" strike="noStrike" cap="none">
              <a:solidFill>
                <a:schemeClr val="lt1"/>
              </a:solidFill>
              <a:latin typeface="Calibri"/>
              <a:ea typeface="Calibri"/>
              <a:cs typeface="Calibri"/>
              <a:sym typeface="Calibri"/>
            </a:endParaRPr>
          </a:p>
        </p:txBody>
      </p:sp>
      <p:sp>
        <p:nvSpPr>
          <p:cNvPr id="352" name="Google Shape;352;p26"/>
          <p:cNvSpPr txBox="1"/>
          <p:nvPr/>
        </p:nvSpPr>
        <p:spPr>
          <a:xfrm>
            <a:off x="3913589" y="4724832"/>
            <a:ext cx="4377251" cy="34227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1300"/>
              <a:buFont typeface="Calibri"/>
              <a:buNone/>
            </a:pPr>
            <a:r>
              <a:rPr lang="en-GB" sz="1200" b="0" i="0" u="none" strike="noStrike" cap="none">
                <a:solidFill>
                  <a:schemeClr val="lt1"/>
                </a:solidFill>
                <a:latin typeface="Calibri"/>
                <a:ea typeface="Calibri"/>
                <a:cs typeface="Calibri"/>
                <a:sym typeface="Calibri"/>
              </a:rPr>
              <a:t>Kontakt: </a:t>
            </a:r>
            <a:r>
              <a:rPr lang="en-GB" sz="1200" b="1" i="0" u="none" strike="noStrike" cap="none">
                <a:solidFill>
                  <a:schemeClr val="lt1"/>
                </a:solidFill>
                <a:latin typeface="Calibri"/>
                <a:ea typeface="Calibri"/>
                <a:cs typeface="Calibri"/>
                <a:sym typeface="Calibri"/>
              </a:rPr>
              <a:t>info@eu-councillors.eu</a:t>
            </a:r>
            <a:endParaRPr sz="12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rPr>
              <a:t>Das</a:t>
            </a:r>
            <a:r>
              <a:rPr lang="en-GB" sz="4000" b="1">
                <a:solidFill>
                  <a:srgbClr val="FFF200"/>
                </a:solidFill>
                <a:latin typeface="Calibri"/>
                <a:ea typeface="Calibri"/>
                <a:cs typeface="Calibri"/>
                <a:sym typeface="Calibri"/>
              </a:rPr>
              <a:t> EU </a:t>
            </a:r>
            <a:r>
              <a:rPr lang="en-GB" sz="4000" b="1">
                <a:solidFill>
                  <a:srgbClr val="FFF200"/>
                </a:solidFill>
              </a:rPr>
              <a:t>Projek</a:t>
            </a:r>
            <a:r>
              <a:rPr lang="en-GB" sz="4000" b="1">
                <a:solidFill>
                  <a:srgbClr val="FFF200"/>
                </a:solidFill>
                <a:latin typeface="Calibri"/>
                <a:ea typeface="Calibri"/>
                <a:cs typeface="Calibri"/>
                <a:sym typeface="Calibri"/>
              </a:rPr>
              <a:t>t </a:t>
            </a:r>
            <a:r>
              <a:rPr lang="en-GB" sz="4000" b="1">
                <a:latin typeface="Calibri"/>
                <a:ea typeface="Calibri"/>
                <a:cs typeface="Calibri"/>
                <a:sym typeface="Calibri"/>
              </a:rPr>
              <a:t>“</a:t>
            </a:r>
            <a:r>
              <a:rPr lang="en-GB" sz="4000" b="1"/>
              <a:t>Europa fängt in der Gemeinde an</a:t>
            </a:r>
            <a:r>
              <a:rPr lang="en-GB" sz="4000" b="1">
                <a:latin typeface="Calibri"/>
                <a:ea typeface="Calibri"/>
                <a:cs typeface="Calibri"/>
                <a:sym typeface="Calibri"/>
              </a:rPr>
              <a:t>” </a:t>
            </a:r>
            <a:r>
              <a:rPr lang="en-GB" sz="4000" b="1">
                <a:solidFill>
                  <a:srgbClr val="FFF200"/>
                </a:solidFill>
              </a:rPr>
              <a:t>beruht auf dem Prinzip, daß EU-Einrichtungen und Behörden der Mitgliedstaaten gemeinsam dafür verantwortlich sind, EU-Thematiken zu kommunizien – angefangen auf lokaler Ebene</a:t>
            </a:r>
            <a:r>
              <a:rPr lang="en-GB" sz="4000" b="1">
                <a:solidFill>
                  <a:srgbClr val="FFF200"/>
                </a:solidFill>
                <a:latin typeface="Calibri"/>
                <a:ea typeface="Calibri"/>
                <a:cs typeface="Calibri"/>
                <a:sym typeface="Calibri"/>
              </a:rPr>
              <a:t>.</a:t>
            </a:r>
            <a:endParaRPr sz="400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Was ist “</a:t>
            </a:r>
            <a:r>
              <a:rPr lang="en-GB" b="1">
                <a:solidFill>
                  <a:srgbClr val="FFFF00"/>
                </a:solidFill>
                <a:latin typeface="Calibri"/>
                <a:ea typeface="Calibri"/>
                <a:cs typeface="Calibri"/>
                <a:sym typeface="Calibri"/>
              </a:rPr>
              <a:t>Europa fängt in der Gemeinde an</a:t>
            </a:r>
            <a:r>
              <a:rPr lang="en-GB" b="1">
                <a:latin typeface="Calibri"/>
                <a:ea typeface="Calibri"/>
                <a:cs typeface="Calibri"/>
                <a:sym typeface="Calibri"/>
              </a:rPr>
              <a:t>"?</a:t>
            </a:r>
            <a:endParaRPr>
              <a:latin typeface="Calibri"/>
              <a:ea typeface="Calibri"/>
              <a:cs typeface="Calibri"/>
              <a:sym typeface="Calibri"/>
            </a:endParaRPr>
          </a:p>
          <a:p>
            <a:pPr marL="0" lvl="0" indent="0" algn="r" rtl="0">
              <a:lnSpc>
                <a:spcPct val="90000"/>
              </a:lnSpc>
              <a:spcBef>
                <a:spcPts val="1000"/>
              </a:spcBef>
              <a:spcAft>
                <a:spcPts val="0"/>
              </a:spcAft>
              <a:buClr>
                <a:schemeClr val="lt1"/>
              </a:buClr>
              <a:buSzPts val="1000"/>
              <a:buNone/>
            </a:pPr>
            <a:endParaRPr/>
          </a:p>
        </p:txBody>
      </p:sp>
      <p:sp>
        <p:nvSpPr>
          <p:cNvPr id="149" name="Google Shape;149;p3"/>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a:latin typeface="Calibri"/>
                <a:ea typeface="Calibri"/>
                <a:cs typeface="Calibri"/>
                <a:sym typeface="Calibri"/>
              </a:rPr>
              <a:t>Wir ermutigen Gemeinden jeder Grösse, insbesondere kleinere mit unter 100 000 Einwohner*innen, die weniger von der </a:t>
            </a:r>
            <a:r>
              <a:rPr lang="en-GB" sz="4000" b="1"/>
              <a:t>Ö</a:t>
            </a:r>
            <a:r>
              <a:rPr lang="en-GB" sz="4000" b="1">
                <a:latin typeface="Calibri"/>
                <a:ea typeface="Calibri"/>
                <a:cs typeface="Calibri"/>
                <a:sym typeface="Calibri"/>
              </a:rPr>
              <a:t>ffentlic</a:t>
            </a:r>
            <a:r>
              <a:rPr lang="en-GB" sz="4000" b="1"/>
              <a:t>hkeitsarbeit der EU erreicht werden, sich zu bewerben und Mitglied zu werden</a:t>
            </a:r>
            <a:r>
              <a:rPr lang="en-GB" sz="4000" b="1">
                <a:latin typeface="Calibri"/>
                <a:ea typeface="Calibri"/>
                <a:cs typeface="Calibri"/>
                <a:sym typeface="Calibri"/>
              </a:rPr>
              <a:t>.</a:t>
            </a:r>
            <a:endParaRPr sz="4000"/>
          </a:p>
        </p:txBody>
      </p:sp>
      <p:sp>
        <p:nvSpPr>
          <p:cNvPr id="155" name="Google Shape;155;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a:t>Wer kann</a:t>
            </a:r>
            <a:br>
              <a:rPr lang="en-GB"/>
            </a:br>
            <a:r>
              <a:rPr lang="en-GB" b="1">
                <a:solidFill>
                  <a:srgbClr val="FFFF00"/>
                </a:solidFill>
              </a:rPr>
              <a:t>am Projekt teilnehmen</a:t>
            </a:r>
            <a:r>
              <a:rPr lang="en-GB" b="1">
                <a:latin typeface="Calibri"/>
                <a:ea typeface="Calibri"/>
                <a:cs typeface="Calibri"/>
                <a:sym typeface="Calibri"/>
              </a:rPr>
              <a:t>?</a:t>
            </a:r>
            <a:endParaRPr>
              <a:latin typeface="Calibri"/>
              <a:ea typeface="Calibri"/>
              <a:cs typeface="Calibri"/>
              <a:sym typeface="Calibri"/>
            </a:endParaRPr>
          </a:p>
        </p:txBody>
      </p:sp>
      <p:sp>
        <p:nvSpPr>
          <p:cNvPr id="156" name="Google Shape;156;p4"/>
          <p:cNvSpPr txBox="1"/>
          <p:nvPr/>
        </p:nvSpPr>
        <p:spPr>
          <a:xfrm>
            <a:off x="9540950" y="6020374"/>
            <a:ext cx="2550435"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GB" sz="1400" b="0" i="0" u="none" strike="noStrike" cap="none">
                <a:solidFill>
                  <a:schemeClr val="lt1"/>
                </a:solidFill>
                <a:latin typeface="Arial"/>
                <a:ea typeface="Arial"/>
                <a:cs typeface="Arial"/>
                <a:sym typeface="Arial"/>
              </a:rPr>
              <a:t>Europa fängt in der</a:t>
            </a:r>
            <a:br>
              <a:rPr lang="en-GB" sz="1400" b="0" i="0" u="none" strike="noStrike" cap="none">
                <a:solidFill>
                  <a:srgbClr val="000000"/>
                </a:solidFill>
                <a:latin typeface="Arial"/>
                <a:ea typeface="Arial"/>
                <a:cs typeface="Arial"/>
                <a:sym typeface="Arial"/>
              </a:rPr>
            </a:br>
            <a:r>
              <a:rPr lang="en-GB" sz="2400" b="1" i="0" u="none" strike="noStrike" cap="none">
                <a:solidFill>
                  <a:srgbClr val="FFFF00"/>
                </a:solidFill>
                <a:latin typeface="Arial"/>
                <a:ea typeface="Arial"/>
                <a:cs typeface="Arial"/>
                <a:sym typeface="Arial"/>
              </a:rPr>
              <a:t>Gemeinde 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b="1">
                <a:solidFill>
                  <a:srgbClr val="FFF200"/>
                </a:solidFill>
              </a:rPr>
              <a:t>Wie Sie dem</a:t>
            </a:r>
            <a:r>
              <a:rPr lang="en-GB" sz="4000" b="1">
                <a:solidFill>
                  <a:srgbClr val="FFF200"/>
                </a:solidFill>
                <a:latin typeface="Calibri"/>
                <a:ea typeface="Calibri"/>
                <a:cs typeface="Calibri"/>
                <a:sym typeface="Calibri"/>
              </a:rPr>
              <a:t> Netzwerk beitreten</a:t>
            </a:r>
            <a:r>
              <a:rPr lang="en-GB" sz="4000">
                <a:solidFill>
                  <a:srgbClr val="F2F2F2"/>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solidFill>
                  <a:srgbClr val="F2F2F2"/>
                </a:solidFill>
              </a:rPr>
              <a:t>Registrierung</a:t>
            </a:r>
            <a:endParaRPr/>
          </a:p>
        </p:txBody>
      </p:sp>
      <p:sp>
        <p:nvSpPr>
          <p:cNvPr id="162" name="Google Shape;162;p5"/>
          <p:cNvSpPr txBox="1"/>
          <p:nvPr/>
        </p:nvSpPr>
        <p:spPr>
          <a:xfrm>
            <a:off x="9738174" y="6011410"/>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rPr>
              <a:t>Um sich zu bewerben</a:t>
            </a:r>
            <a:r>
              <a:rPr lang="en-GB" sz="3200">
                <a:solidFill>
                  <a:srgbClr val="13165D"/>
                </a:solidFill>
                <a:latin typeface="Calibri"/>
                <a:ea typeface="Calibri"/>
                <a:cs typeface="Calibri"/>
                <a:sym typeface="Calibri"/>
              </a:rPr>
              <a:t>, füllt die lokale Behörde ein </a:t>
            </a:r>
            <a:r>
              <a:rPr lang="en-GB" sz="3200" b="1">
                <a:solidFill>
                  <a:srgbClr val="13165D"/>
                </a:solidFill>
              </a:rPr>
              <a:t>Bewerbungsformular</a:t>
            </a:r>
            <a:r>
              <a:rPr lang="en-GB" sz="3200">
                <a:solidFill>
                  <a:srgbClr val="13165D"/>
                </a:solidFill>
                <a:latin typeface="Calibri"/>
                <a:ea typeface="Calibri"/>
                <a:cs typeface="Calibri"/>
                <a:sym typeface="Calibri"/>
              </a:rPr>
              <a:t> aus, aus dem der Name des Gemeinderatsmitglieds hervorgeht, das dem Netzwerk beitreten soll.</a:t>
            </a:r>
            <a:endParaRPr/>
          </a:p>
        </p:txBody>
      </p:sp>
      <p:sp>
        <p:nvSpPr>
          <p:cNvPr id="168" name="Google Shape;168;p6"/>
          <p:cNvSpPr txBox="1">
            <a:spLocks noGrp="1"/>
          </p:cNvSpPr>
          <p:nvPr>
            <p:ph type="body" idx="2"/>
          </p:nvPr>
        </p:nvSpPr>
        <p:spPr>
          <a:xfrm>
            <a:off x="9834282" y="306759"/>
            <a:ext cx="1986242"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Wie Sie dem Netzwerk beitreten– Registrierung</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69" name="Google Shape;169;p6"/>
          <p:cNvPicPr preferRelativeResize="0"/>
          <p:nvPr/>
        </p:nvPicPr>
        <p:blipFill rotWithShape="1">
          <a:blip r:embed="rId3">
            <a:alphaModFix/>
          </a:blip>
          <a:srcRect t="9616" r="5846" b="8012"/>
          <a:stretch/>
        </p:blipFill>
        <p:spPr>
          <a:xfrm>
            <a:off x="5740524" y="2047875"/>
            <a:ext cx="5724526" cy="2817088"/>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170" name="Google Shape;170;p6"/>
          <p:cNvSpPr txBox="1"/>
          <p:nvPr/>
        </p:nvSpPr>
        <p:spPr>
          <a:xfrm>
            <a:off x="9738174" y="6011410"/>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195943"/>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7" descr="A screenshot of a computer&#10;&#10;Description automatically generated"/>
          <p:cNvPicPr preferRelativeResize="0"/>
          <p:nvPr/>
        </p:nvPicPr>
        <p:blipFill rotWithShape="1">
          <a:blip r:embed="rId3">
            <a:alphaModFix/>
          </a:blip>
          <a:srcRect t="4472" r="18569" b="7916"/>
          <a:stretch/>
        </p:blipFill>
        <p:spPr>
          <a:xfrm>
            <a:off x="257175" y="-223943"/>
            <a:ext cx="11559325" cy="688600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title"/>
          </p:nvPr>
        </p:nvSpPr>
        <p:spPr>
          <a:xfrm>
            <a:off x="186329" y="1449389"/>
            <a:ext cx="608000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rPr>
              <a:t>Dem Online-Bewerbungsformular liegt eine zu unterzeichnende Erklärung bei, mit der die Unterzeichnenden ausdrücken, daß sie EU-Inhalte vor Ort vermitteln möchten und sich dazu verpfichten. Diese Erklärung muß sowohl von der Rechtsvertretung der lokalen Behörde als auch vom ausgewählten Gemeinderatsmitglied unterzeichnet werden. </a:t>
            </a:r>
            <a:endParaRPr/>
          </a:p>
        </p:txBody>
      </p:sp>
      <p:sp>
        <p:nvSpPr>
          <p:cNvPr id="185" name="Google Shape;185;p8"/>
          <p:cNvSpPr txBox="1"/>
          <p:nvPr/>
        </p:nvSpPr>
        <p:spPr>
          <a:xfrm>
            <a:off x="9738174" y="6011410"/>
            <a:ext cx="2279574"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7F7F7F"/>
              </a:buClr>
              <a:buSzPts val="1400"/>
              <a:buFont typeface="Arial"/>
              <a:buNone/>
            </a:pPr>
            <a:r>
              <a:rPr lang="en-GB" sz="1400" b="0" i="0" u="none" strike="noStrike" cap="none">
                <a:solidFill>
                  <a:srgbClr val="7F7F7F"/>
                </a:solidFill>
                <a:latin typeface="Calibri"/>
                <a:ea typeface="Calibri"/>
                <a:cs typeface="Calibri"/>
                <a:sym typeface="Calibri"/>
              </a:rPr>
              <a:t>Europa fängt in der </a:t>
            </a:r>
            <a:br>
              <a:rPr lang="en-GB" sz="1400" b="0" i="0" u="none" strike="noStrike" cap="none">
                <a:solidFill>
                  <a:srgbClr val="7F7F7F"/>
                </a:solidFill>
                <a:latin typeface="Calibri"/>
                <a:ea typeface="Calibri"/>
                <a:cs typeface="Calibri"/>
                <a:sym typeface="Calibri"/>
              </a:rPr>
            </a:br>
            <a:r>
              <a:rPr lang="en-GB" sz="2400" b="1" i="0" u="none" strike="noStrike" cap="none">
                <a:solidFill>
                  <a:srgbClr val="13155D"/>
                </a:solidFill>
                <a:latin typeface="Calibri"/>
                <a:ea typeface="Calibri"/>
                <a:cs typeface="Calibri"/>
                <a:sym typeface="Calibri"/>
              </a:rPr>
              <a:t>Gemeinde an</a:t>
            </a:r>
            <a:endParaRPr sz="1400" b="0" i="0" u="none" strike="noStrike" cap="none">
              <a:solidFill>
                <a:srgbClr val="7F7F7F"/>
              </a:solidFill>
              <a:latin typeface="Calibri"/>
              <a:ea typeface="Calibri"/>
              <a:cs typeface="Calibri"/>
              <a:sym typeface="Calibri"/>
            </a:endParaRPr>
          </a:p>
        </p:txBody>
      </p:sp>
      <p:sp>
        <p:nvSpPr>
          <p:cNvPr id="186" name="Google Shape;186;p8"/>
          <p:cNvSpPr txBox="1"/>
          <p:nvPr/>
        </p:nvSpPr>
        <p:spPr>
          <a:xfrm>
            <a:off x="9834282" y="306759"/>
            <a:ext cx="1986242" cy="890216"/>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13165D"/>
              </a:buClr>
              <a:buSzPts val="1000"/>
              <a:buFont typeface="Arial"/>
              <a:buNone/>
            </a:pPr>
            <a:r>
              <a:rPr lang="en-GB" sz="1000" b="1" i="0" u="none" strike="noStrike" cap="none">
                <a:solidFill>
                  <a:srgbClr val="13165D"/>
                </a:solidFill>
                <a:latin typeface="Calibri"/>
                <a:ea typeface="Calibri"/>
                <a:cs typeface="Calibri"/>
                <a:sym typeface="Calibri"/>
              </a:rPr>
              <a:t>Wie Sie dem Netzwerk beitreten– Registrierung</a:t>
            </a:r>
            <a:endParaRPr sz="1000" b="0" i="0" u="none" strike="noStrike" cap="none">
              <a:solidFill>
                <a:srgbClr val="13165D"/>
              </a:solidFill>
              <a:latin typeface="Calibri"/>
              <a:ea typeface="Calibri"/>
              <a:cs typeface="Calibri"/>
              <a:sym typeface="Calibri"/>
            </a:endParaRPr>
          </a:p>
          <a:p>
            <a:pPr marL="0" marR="0" lvl="0" indent="0" algn="r" rtl="0">
              <a:lnSpc>
                <a:spcPct val="90000"/>
              </a:lnSpc>
              <a:spcBef>
                <a:spcPts val="1000"/>
              </a:spcBef>
              <a:spcAft>
                <a:spcPts val="0"/>
              </a:spcAft>
              <a:buClr>
                <a:srgbClr val="13155D"/>
              </a:buClr>
              <a:buSzPts val="1000"/>
              <a:buFont typeface="Arial"/>
              <a:buNone/>
            </a:pPr>
            <a:endParaRPr sz="1000" b="0" i="0" u="none" strike="noStrike" cap="none">
              <a:solidFill>
                <a:srgbClr val="13155D"/>
              </a:solidFill>
              <a:latin typeface="Calibri"/>
              <a:ea typeface="Calibri"/>
              <a:cs typeface="Calibri"/>
              <a:sym typeface="Calibri"/>
            </a:endParaRPr>
          </a:p>
        </p:txBody>
      </p:sp>
      <p:pic>
        <p:nvPicPr>
          <p:cNvPr id="187" name="Google Shape;187;p8"/>
          <p:cNvPicPr preferRelativeResize="0"/>
          <p:nvPr/>
        </p:nvPicPr>
        <p:blipFill rotWithShape="1">
          <a:blip r:embed="rId3">
            <a:alphaModFix/>
          </a:blip>
          <a:srcRect l="34271" t="17454" r="38645" b="18495"/>
          <a:stretch/>
        </p:blipFill>
        <p:spPr>
          <a:xfrm>
            <a:off x="7226300" y="1323181"/>
            <a:ext cx="3302000" cy="4392615"/>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01" name="Google Shape;201;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202" name="Google Shape;202;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203" name="Google Shape;203;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4" name="Google Shape;204;p9"/>
          <p:cNvPicPr preferRelativeResize="0"/>
          <p:nvPr/>
        </p:nvPicPr>
        <p:blipFill rotWithShape="1">
          <a:blip r:embed="rId3">
            <a:alphaModFix/>
          </a:blip>
          <a:srcRect l="34271" t="17454" r="38645" b="18495"/>
          <a:stretch/>
        </p:blipFill>
        <p:spPr>
          <a:xfrm>
            <a:off x="3454400" y="123975"/>
            <a:ext cx="4660900" cy="621724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1297</Words>
  <Application>Microsoft Office PowerPoint</Application>
  <PresentationFormat>Widescreen</PresentationFormat>
  <Paragraphs>100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Europa fängt in der </vt:lpstr>
      <vt:lpstr>Was ist </vt:lpstr>
      <vt:lpstr>Das EU Projekt “Europa fängt in der Gemeinde an” beruht auf dem Prinzip, daß EU-Einrichtungen und Behörden der Mitgliedstaaten gemeinsam dafür verantwortlich sind, EU-Thematiken zu kommunizien – angefangen auf lokaler Ebene.</vt:lpstr>
      <vt:lpstr>Wir ermutigen Gemeinden jeder Grösse, insbesondere kleinere mit unter 100 000 Einwohner*innen, die weniger von der Öffentlichkeitsarbeit der EU erreicht werden, sich zu bewerben und Mitglied zu werden.</vt:lpstr>
      <vt:lpstr>Wie Sie dem Netzwerk beitreten — Registrierung</vt:lpstr>
      <vt:lpstr>Um sich zu bewerben, füllt die lokale Behörde ein Bewerbungsformular aus, aus dem der Name des Gemeinderatsmitglieds hervorgeht, das dem Netzwerk beitreten soll.</vt:lpstr>
      <vt:lpstr>To apply, the local authority needs to fill in an application form indicating the name of the local councillor designated to become a network member.</vt:lpstr>
      <vt:lpstr>Dem Online-Bewerbungsformular liegt eine zu unterzeichnende Erklärung bei, mit der die Unterzeichnenden ausdrücken, daß sie EU-Inhalte vor Ort vermitteln möchten und sich dazu verpfichten. Diese Erklärung muß sowohl von der Rechtsvertretung der lokalen Behörde als auch vom ausgewählten Gemeinderatsmitglied unterzeichnet werden. </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Lokale Behörde  Partnerstelle der Kommission zur Vermittlung von EU-Inhalten vor Ort   Von der Behörde aufgestellte/r gewählte/r Lokalpolitiker*in Mitglied des Netzwerks “Europa fängt in der Gemeinde an”</vt:lpstr>
      <vt:lpstr>5 Hauptvorteile, an diesem Netzwerk teilzunehmen</vt:lpstr>
      <vt:lpstr>PowerPoint Presentation</vt:lpstr>
      <vt:lpstr>Sonderumfrage</vt:lpstr>
      <vt:lpstr>. Durch Ihre Teilnahme bei der Sonderumfrage werden Sie in die Lage versetzt, die Bürgerinnen und Bürger in Ihrem Wahlkreis mit relevante EU-Themen zu versorgen.   Aufgrund Ihrer Antworten in der Sonderumfrage werden Sie die Möglichkeit haben: - relevante EU-Informationen zu erhalten - an online Veranstaltungen teilzunehmen - an Besuchen zu EU Institutionen teilzunehmen, wenn möglich in Ihrer Landessprache  Weblink zur Sonderumfrage:   https://ec.europa.eu/eusurvey/runner/BELC-specific-survey</vt:lpstr>
      <vt:lpstr>Partnerschaft mit dem Ausschuss der Regionen</vt:lpstr>
      <vt:lpstr>PowerPoint Presentation</vt:lpstr>
      <vt:lpstr>Was wird von Mitgliedern des Netzwerkes erwartet?</vt:lpstr>
      <vt:lpstr>PowerPoint Presentation</vt:lpstr>
      <vt:lpstr>Dem Netzwerk beitreten Die nächsten Schritte?</vt:lpstr>
      <vt:lpstr>PowerPoint Presentation</vt:lpstr>
      <vt:lpstr>Die Online-Kommunikationsplattform für die Mitglieder von „Europa fängt in der Gemeinde an“ wird  auf der Plattform “Futurium”der Europäischen Kommission  platform gehostet (https://futurium.ec.europa.eu /en?language=de).  Mitglieder müssen sich bei EU login registrieren, um auf die Plattform zugreifen zu können. </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Europa fängt in der </dc:title>
  <dc:creator>DUMONT Patrick</dc:creator>
  <cp:lastModifiedBy>RUMPF Gudrun</cp:lastModifiedBy>
  <cp:revision>1</cp:revision>
  <dcterms:created xsi:type="dcterms:W3CDTF">2022-11-14T11:00:44Z</dcterms:created>
  <dcterms:modified xsi:type="dcterms:W3CDTF">2023-04-26T12:45:54Z</dcterms:modified>
</cp:coreProperties>
</file>