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hsry7BGYEnEhQ+NDZPe85+fFHC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11.pn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79"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84" name="Google Shape;84;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5" name="Google Shape;85;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6" name="Google Shape;86;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87"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92" name="Google Shape;92;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 name="Google Shape;93;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94" name="Google Shape;94;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95"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100" name="Google Shape;100;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103"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08" name="Google Shape;108;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9" name="Google Shape;109;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0"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4" name="Google Shape;114;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5" name="Google Shape;115;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6" name="Google Shape;116;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65"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70" name="Google Shape;70;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2"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75" name="Google Shape;75;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76" name="Google Shape;76;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77" name="Google Shape;77;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8" name="Google Shape;78;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371475" y="1449388"/>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b="1" lang="en-GB" sz="5400">
                <a:latin typeface="Calibri"/>
                <a:ea typeface="Calibri"/>
                <a:cs typeface="Calibri"/>
                <a:sym typeface="Calibri"/>
              </a:rPr>
              <a:t>Building Europe with</a:t>
            </a:r>
            <a:endParaRPr sz="5400"/>
          </a:p>
        </p:txBody>
      </p:sp>
      <p:sp>
        <p:nvSpPr>
          <p:cNvPr id="133" name="Google Shape;133;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Font typeface="Arial"/>
              <a:buNone/>
            </a:pPr>
            <a:r>
              <a:rPr b="1" lang="en-GB" sz="8800">
                <a:solidFill>
                  <a:srgbClr val="FFF200"/>
                </a:solidFill>
                <a:latin typeface="Calibri"/>
                <a:ea typeface="Calibri"/>
                <a:cs typeface="Calibri"/>
                <a:sym typeface="Calibri"/>
              </a:rPr>
              <a:t>Local Councillors</a:t>
            </a:r>
            <a:endParaRPr sz="8800">
              <a:solidFill>
                <a:srgbClr val="FFF200"/>
              </a:solidFill>
              <a:latin typeface="Calibri"/>
              <a:ea typeface="Calibri"/>
              <a:cs typeface="Calibri"/>
              <a:sym typeface="Calibri"/>
            </a:endParaRPr>
          </a:p>
        </p:txBody>
      </p:sp>
      <p:sp>
        <p:nvSpPr>
          <p:cNvPr id="134" name="Google Shape;134;p1"/>
          <p:cNvSpPr txBox="1"/>
          <p:nvPr>
            <p:ph idx="2" type="body"/>
          </p:nvPr>
        </p:nvSpPr>
        <p:spPr>
          <a:xfrm>
            <a:off x="371474" y="4497051"/>
            <a:ext cx="1144905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A network of EU local councillors, working</a:t>
            </a:r>
            <a:endParaRPr/>
          </a:p>
          <a:p>
            <a:pPr indent="0" lvl="0" marL="0" rtl="0" algn="l">
              <a:lnSpc>
                <a:spcPct val="100000"/>
              </a:lnSpc>
              <a:spcBef>
                <a:spcPts val="0"/>
              </a:spcBef>
              <a:spcAft>
                <a:spcPts val="0"/>
              </a:spcAft>
              <a:buClr>
                <a:schemeClr val="lt1"/>
              </a:buClr>
              <a:buSzPts val="2000"/>
              <a:buFont typeface="Arial"/>
              <a:buNone/>
            </a:pPr>
            <a:r>
              <a:rPr b="1" lang="en-GB" sz="2000">
                <a:latin typeface="Calibri"/>
                <a:ea typeface="Calibri"/>
                <a:cs typeface="Calibri"/>
                <a:sym typeface="Calibri"/>
              </a:rPr>
              <a:t>together to communicate on EU issues</a:t>
            </a:r>
            <a:endParaRPr sz="2000">
              <a:latin typeface="Calibri"/>
              <a:ea typeface="Calibri"/>
              <a:cs typeface="Calibri"/>
              <a:sym typeface="Calibri"/>
            </a:endParaRPr>
          </a:p>
        </p:txBody>
      </p:sp>
      <p:sp>
        <p:nvSpPr>
          <p:cNvPr id="135" name="Google Shape;135;p1"/>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Building Europe with</a:t>
            </a:r>
            <a:br>
              <a:rPr lang="en-GB"/>
            </a:br>
            <a:r>
              <a:rPr b="1" lang="en-GB" sz="2400">
                <a:solidFill>
                  <a:srgbClr val="FFFF00"/>
                </a:solidFill>
              </a:rPr>
              <a:t>Local Councillors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latin typeface="Calibri"/>
                <a:ea typeface="Calibri"/>
                <a:cs typeface="Calibri"/>
                <a:sym typeface="Calibri"/>
              </a:rPr>
              <a:t>Local authority </a:t>
            </a:r>
            <a:r>
              <a:rPr lang="en-GB">
                <a:solidFill>
                  <a:srgbClr val="13165D"/>
                </a:solidFill>
                <a:latin typeface="Calibri"/>
                <a:ea typeface="Calibri"/>
                <a:cs typeface="Calibri"/>
                <a:sym typeface="Calibri"/>
              </a:rPr>
              <a:t>partner of the Commission in communicating Europe on the ground</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Locally elected representative appointed by the local authority </a:t>
            </a:r>
            <a:r>
              <a:rPr lang="en-GB">
                <a:solidFill>
                  <a:srgbClr val="13165D"/>
                </a:solidFill>
                <a:latin typeface="Calibri"/>
                <a:ea typeface="Calibri"/>
                <a:cs typeface="Calibri"/>
                <a:sym typeface="Calibri"/>
              </a:rPr>
              <a:t>member of the “Building Europe with Local Councillors” network</a:t>
            </a:r>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the</a:t>
            </a:r>
            <a:br>
              <a:rPr lang="en-GB">
                <a:solidFill>
                  <a:srgbClr val="13165D"/>
                </a:solidFill>
              </a:rPr>
            </a:br>
            <a:r>
              <a:rPr b="1" lang="en-GB">
                <a:solidFill>
                  <a:srgbClr val="13165D"/>
                </a:solidFill>
                <a:latin typeface="Calibri"/>
                <a:ea typeface="Calibri"/>
                <a:cs typeface="Calibri"/>
                <a:sym typeface="Calibri"/>
              </a:rPr>
              <a:t>network will work</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key benefits</a:t>
            </a:r>
            <a:r>
              <a:rPr lang="en-GB" sz="4000">
                <a:solidFill>
                  <a:srgbClr val="FFF200"/>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sz="4000">
                <a:latin typeface="Calibri"/>
                <a:ea typeface="Calibri"/>
                <a:cs typeface="Calibri"/>
                <a:sym typeface="Calibri"/>
              </a:rPr>
              <a:t>of participating in this network</a:t>
            </a:r>
            <a:endParaRPr sz="4000"/>
          </a:p>
        </p:txBody>
      </p:sp>
      <p:sp>
        <p:nvSpPr>
          <p:cNvPr id="209" name="Google Shape;209;p11"/>
          <p:cNvSpPr txBox="1"/>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Building Europe with</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Local Councillors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5 key benefit</a:t>
            </a:r>
            <a:r>
              <a:rPr b="1" lang="en-GB">
                <a:solidFill>
                  <a:srgbClr val="13165D"/>
                </a:solidFill>
                <a:latin typeface="Calibri"/>
                <a:ea typeface="Calibri"/>
                <a:cs typeface="Calibri"/>
                <a:sym typeface="Calibri"/>
              </a:rPr>
              <a:t>s of participating in this network</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Privileged access </a:t>
            </a:r>
            <a:r>
              <a:rPr b="0" i="0" lang="en-GB" sz="1600" u="none" cap="none" strike="noStrike">
                <a:solidFill>
                  <a:schemeClr val="lt1"/>
                </a:solidFill>
                <a:latin typeface="Calibri"/>
                <a:ea typeface="Calibri"/>
                <a:cs typeface="Calibri"/>
                <a:sym typeface="Calibri"/>
              </a:rPr>
              <a:t>to official EU communication sources in national languages, communication material, online and offline seminars and other forms of information allowing members to engage with citizens on EU issues.</a:t>
            </a:r>
            <a:endParaRPr b="0" i="0" sz="1400" u="none" cap="none" strike="noStrike">
              <a:solidFill>
                <a:srgbClr val="000000"/>
              </a:solidFill>
              <a:latin typeface="Arial"/>
              <a:ea typeface="Arial"/>
              <a:cs typeface="Arial"/>
              <a:sym typeface="Arial"/>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Access to a lively peer network</a:t>
            </a:r>
            <a:r>
              <a:rPr b="0" i="0" lang="en-GB" sz="1600" u="none" cap="none" strike="noStrike">
                <a:solidFill>
                  <a:srgbClr val="FFFF00"/>
                </a:solidFill>
                <a:latin typeface="Calibri"/>
                <a:ea typeface="Calibri"/>
                <a:cs typeface="Calibri"/>
                <a:sym typeface="Calibri"/>
              </a:rPr>
              <a:t> </a:t>
            </a:r>
            <a:r>
              <a:rPr b="0" i="0" lang="en-GB" sz="1600" u="none" cap="none" strike="noStrike">
                <a:solidFill>
                  <a:schemeClr val="lt1"/>
                </a:solidFill>
                <a:latin typeface="Calibri"/>
                <a:ea typeface="Calibri"/>
                <a:cs typeface="Calibri"/>
                <a:sym typeface="Calibri"/>
              </a:rPr>
              <a:t>through a dedicated online platform with other network participants.</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Visibility at EU level</a:t>
            </a:r>
            <a:r>
              <a:rPr b="0" i="0" lang="en-GB" sz="1600" u="none" cap="none" strike="noStrike">
                <a:solidFill>
                  <a:srgbClr val="FFFF00"/>
                </a:solidFill>
                <a:latin typeface="Calibri"/>
                <a:ea typeface="Calibri"/>
                <a:cs typeface="Calibri"/>
                <a:sym typeface="Calibri"/>
              </a:rPr>
              <a:t> </a:t>
            </a:r>
            <a:r>
              <a:rPr b="0" i="0" lang="en-GB" sz="1600" u="none" cap="none" strike="noStrike">
                <a:solidFill>
                  <a:schemeClr val="lt1"/>
                </a:solidFill>
                <a:latin typeface="Calibri"/>
                <a:ea typeface="Calibri"/>
                <a:cs typeface="Calibri"/>
                <a:sym typeface="Calibri"/>
              </a:rPr>
              <a:t>of the member’s activities undertaken in the context of the network.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Access to priority visits</a:t>
            </a:r>
            <a:r>
              <a:rPr b="0" i="0" lang="en-GB" sz="1600" u="none" cap="none" strike="noStrike">
                <a:solidFill>
                  <a:srgbClr val="FFFF00"/>
                </a:solidFill>
                <a:latin typeface="Calibri"/>
                <a:ea typeface="Calibri"/>
                <a:cs typeface="Calibri"/>
                <a:sym typeface="Calibri"/>
              </a:rPr>
              <a:t> </a:t>
            </a:r>
            <a:r>
              <a:rPr b="0" i="0" lang="en-GB" sz="1600" u="none" cap="none" strike="noStrike">
                <a:solidFill>
                  <a:schemeClr val="lt1"/>
                </a:solidFill>
                <a:latin typeface="Calibri"/>
                <a:ea typeface="Calibri"/>
                <a:cs typeface="Calibri"/>
                <a:sym typeface="Calibri"/>
              </a:rPr>
              <a:t>to the European Commission Visitors’ Centre in Brussels, either physical or digital, organised, when possible, in their language.</a:t>
            </a:r>
            <a:endParaRPr b="0" i="0" sz="16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Privileged access to a multitude of EU outreach networks</a:t>
            </a:r>
            <a:r>
              <a:rPr b="0" i="0" lang="en-GB" sz="1600" u="none" cap="none" strike="noStrike">
                <a:solidFill>
                  <a:schemeClr val="lt1"/>
                </a:solidFill>
                <a:latin typeface="Calibri"/>
                <a:ea typeface="Calibri"/>
                <a:cs typeface="Calibri"/>
                <a:sym typeface="Calibri"/>
              </a:rPr>
              <a:t>, including over 420 EUROPE DIRECT centres present in almost all EU regions.</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2"/>
          <p:cNvSpPr txBox="1"/>
          <p:nvPr>
            <p:ph type="title"/>
          </p:nvPr>
        </p:nvSpPr>
        <p:spPr>
          <a:xfrm>
            <a:off x="316700"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Specific </a:t>
            </a:r>
            <a:r>
              <a:rPr b="1" lang="en-GB">
                <a:solidFill>
                  <a:srgbClr val="FFF100"/>
                </a:solidFill>
              </a:rPr>
              <a:t>Survey</a:t>
            </a:r>
            <a:endParaRPr b="1">
              <a:solidFill>
                <a:srgbClr val="FFF100"/>
              </a:solidFill>
            </a:endParaRPr>
          </a:p>
        </p:txBody>
      </p:sp>
      <p:sp>
        <p:nvSpPr>
          <p:cNvPr id="226" name="Google Shape;226;p22"/>
          <p:cNvSpPr txBox="1"/>
          <p:nvPr>
            <p:ph idx="1" type="body"/>
          </p:nvPr>
        </p:nvSpPr>
        <p:spPr>
          <a:xfrm>
            <a:off x="9540951" y="6020374"/>
            <a:ext cx="22797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GB" sz="2000" u="none" cap="none" strike="noStrike">
                <a:solidFill>
                  <a:srgbClr val="13165D"/>
                </a:solidFill>
                <a:latin typeface="Calibri"/>
                <a:ea typeface="Calibri"/>
                <a:cs typeface="Calibri"/>
                <a:sym typeface="Calibri"/>
              </a:rPr>
              <a:t>By responding to the specific survey you will have the chance to provide the topics which are most relevant for your communication needs in your constituency.</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Following your participations to the EU Specific survey, you will have the chance to</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receive relevant EU-related information</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participate in online seminars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participate in visits to the EU institutions in your language</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URL</a:t>
            </a:r>
            <a:r>
              <a:rPr b="0" i="0" lang="en-GB" sz="1800" u="none" cap="none" strike="noStrike">
                <a:solidFill>
                  <a:srgbClr val="000000"/>
                </a:solidFill>
                <a:latin typeface="Arial"/>
                <a:ea typeface="Arial"/>
                <a:cs typeface="Arial"/>
                <a:sym typeface="Arial"/>
              </a:rPr>
              <a:t> </a:t>
            </a:r>
            <a:r>
              <a:rPr b="1" i="0" lang="en-GB" sz="2000" u="none" cap="none" strike="noStrike">
                <a:solidFill>
                  <a:srgbClr val="13165D"/>
                </a:solidFill>
                <a:latin typeface="Calibri"/>
                <a:ea typeface="Calibri"/>
                <a:cs typeface="Calibri"/>
                <a:sym typeface="Calibri"/>
              </a:rPr>
              <a:t>to the specific survey: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2" name="Google Shape;232;p2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33" name="Google Shape;233;p2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Specific Survey</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Partnership with</a:t>
            </a:r>
            <a:r>
              <a:rPr b="1" lang="en-GB">
                <a:solidFill>
                  <a:srgbClr val="000000"/>
                </a:solidFill>
                <a:latin typeface="Calibri"/>
                <a:ea typeface="Calibri"/>
                <a:cs typeface="Calibri"/>
                <a:sym typeface="Calibri"/>
              </a:rPr>
              <a:t> </a:t>
            </a:r>
            <a:r>
              <a:rPr lang="en-GB">
                <a:latin typeface="Calibri"/>
                <a:ea typeface="Calibri"/>
                <a:cs typeface="Calibri"/>
                <a:sym typeface="Calibri"/>
              </a:rPr>
              <a:t>the</a:t>
            </a:r>
            <a:br>
              <a:rPr lang="en-GB">
                <a:latin typeface="Calibri"/>
                <a:ea typeface="Calibri"/>
                <a:cs typeface="Calibri"/>
                <a:sym typeface="Calibri"/>
              </a:rPr>
            </a:br>
            <a:r>
              <a:rPr lang="en-GB">
                <a:latin typeface="Calibri"/>
                <a:ea typeface="Calibri"/>
                <a:cs typeface="Calibri"/>
                <a:sym typeface="Calibri"/>
              </a:rPr>
              <a:t>Committee of the Regions</a:t>
            </a:r>
            <a:endParaRPr/>
          </a:p>
        </p:txBody>
      </p:sp>
      <p:sp>
        <p:nvSpPr>
          <p:cNvPr id="239" name="Google Shape;239;p13"/>
          <p:cNvSpPr txBox="1"/>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Building Europe with</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Local Councillors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45" name="Google Shape;245;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Partnership with the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Committee of the Regions</a:t>
            </a:r>
            <a:endParaRPr>
              <a:solidFill>
                <a:srgbClr val="13165D"/>
              </a:solidFill>
              <a:latin typeface="Calibri"/>
              <a:ea typeface="Calibri"/>
              <a:cs typeface="Calibri"/>
              <a:sym typeface="Calibri"/>
            </a:endParaRPr>
          </a:p>
        </p:txBody>
      </p:sp>
      <p:sp>
        <p:nvSpPr>
          <p:cNvPr id="246" name="Google Shape;246;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The </a:t>
            </a:r>
            <a:r>
              <a:rPr b="1" i="0" lang="en-GB" sz="2400" u="none" cap="none" strike="noStrike">
                <a:solidFill>
                  <a:srgbClr val="13155D"/>
                </a:solidFill>
                <a:latin typeface="Calibri"/>
                <a:ea typeface="Calibri"/>
                <a:cs typeface="Calibri"/>
                <a:sym typeface="Calibri"/>
              </a:rPr>
              <a:t>“Building Europe with Local Councillors”</a:t>
            </a:r>
            <a:r>
              <a:rPr b="0" i="0" lang="en-GB" sz="2400" u="none" cap="none" strike="noStrike">
                <a:solidFill>
                  <a:srgbClr val="13155D"/>
                </a:solidFill>
                <a:latin typeface="Calibri"/>
                <a:ea typeface="Calibri"/>
                <a:cs typeface="Calibri"/>
                <a:sym typeface="Calibri"/>
              </a:rPr>
              <a:t> network benefits from close </a:t>
            </a:r>
            <a:br>
              <a:rPr b="0" i="0" lang="en-GB" sz="2400" u="none" cap="none" strike="noStrike">
                <a:solidFill>
                  <a:srgbClr val="13155D"/>
                </a:solidFill>
                <a:latin typeface="Calibri"/>
                <a:ea typeface="Calibri"/>
                <a:cs typeface="Calibri"/>
                <a:sym typeface="Calibri"/>
              </a:rPr>
            </a:br>
            <a:r>
              <a:rPr b="0" i="0" lang="en-GB" sz="2400" u="none" cap="none" strike="noStrike">
                <a:solidFill>
                  <a:srgbClr val="13155D"/>
                </a:solidFill>
                <a:latin typeface="Calibri"/>
                <a:ea typeface="Calibri"/>
                <a:cs typeface="Calibri"/>
                <a:sym typeface="Calibri"/>
              </a:rPr>
              <a:t>coordination with the </a:t>
            </a:r>
            <a:r>
              <a:rPr b="1" i="0" lang="en-GB" sz="2400" u="none" cap="none" strike="noStrike">
                <a:solidFill>
                  <a:srgbClr val="13155D"/>
                </a:solidFill>
                <a:latin typeface="Calibri"/>
                <a:ea typeface="Calibri"/>
                <a:cs typeface="Calibri"/>
                <a:sym typeface="Calibri"/>
              </a:rPr>
              <a:t>EU Committee of the Region’s European Network of Regional and Local EU Councillors</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The European Network of Regional and Local EU Councillors, set up by the European Committee of the Regions (CoR) in 2021, shares some of the same objectives as our network, such as increasing knowledge of EU policies among local councillors and supporting them in their EU-related activities.</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While our network is focused mainly on communication with citizens, the network of </a:t>
            </a:r>
            <a:br>
              <a:rPr b="0" i="0" lang="en-GB" sz="2400" u="none" cap="none" strike="noStrike">
                <a:solidFill>
                  <a:srgbClr val="13155D"/>
                </a:solidFill>
                <a:latin typeface="Calibri"/>
                <a:ea typeface="Calibri"/>
                <a:cs typeface="Calibri"/>
                <a:sym typeface="Calibri"/>
              </a:rPr>
            </a:br>
            <a:r>
              <a:rPr b="0" i="0" lang="en-GB" sz="2400" u="none" cap="none" strike="noStrike">
                <a:solidFill>
                  <a:srgbClr val="13155D"/>
                </a:solidFill>
                <a:latin typeface="Calibri"/>
                <a:ea typeface="Calibri"/>
                <a:cs typeface="Calibri"/>
                <a:sym typeface="Calibri"/>
              </a:rPr>
              <a:t>the Committee of the Region aims to create links with the work of Committee of </a:t>
            </a:r>
            <a:br>
              <a:rPr b="0" i="0" lang="en-GB" sz="2400" u="none" cap="none" strike="noStrike">
                <a:solidFill>
                  <a:srgbClr val="13155D"/>
                </a:solidFill>
                <a:latin typeface="Calibri"/>
                <a:ea typeface="Calibri"/>
                <a:cs typeface="Calibri"/>
                <a:sym typeface="Calibri"/>
              </a:rPr>
            </a:br>
            <a:r>
              <a:rPr b="0" i="0" lang="en-GB" sz="2400" u="none" cap="none" strike="noStrike">
                <a:solidFill>
                  <a:srgbClr val="13155D"/>
                </a:solidFill>
                <a:latin typeface="Calibri"/>
                <a:ea typeface="Calibri"/>
                <a:cs typeface="Calibri"/>
                <a:sym typeface="Calibri"/>
              </a:rPr>
              <a:t>the Region members.</a:t>
            </a:r>
            <a:endParaRPr/>
          </a:p>
          <a:p>
            <a:pPr indent="0" lvl="0" marL="0" marR="0" rtl="0" algn="l">
              <a:lnSpc>
                <a:spcPct val="90000"/>
              </a:lnSpc>
              <a:spcBef>
                <a:spcPts val="1000"/>
              </a:spcBef>
              <a:spcAft>
                <a:spcPts val="0"/>
              </a:spcAft>
              <a:buClr>
                <a:srgbClr val="13155D"/>
              </a:buClr>
              <a:buSzPts val="2400"/>
              <a:buFont typeface="Arial"/>
              <a:buNone/>
            </a:pPr>
            <a:r>
              <a:rPr b="1" i="0" lang="en-GB" sz="2400" u="none" cap="none" strike="noStrike">
                <a:solidFill>
                  <a:srgbClr val="13155D"/>
                </a:solidFill>
                <a:latin typeface="Calibri"/>
                <a:ea typeface="Calibri"/>
                <a:cs typeface="Calibri"/>
                <a:sym typeface="Calibri"/>
              </a:rPr>
              <a:t>You can become a member of both networks!</a:t>
            </a:r>
            <a:endParaRPr b="1" i="0" sz="2400" u="none" cap="none" strike="noStrike">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latin typeface="Calibri"/>
                <a:ea typeface="Calibri"/>
                <a:cs typeface="Calibri"/>
                <a:sym typeface="Calibri"/>
              </a:rPr>
              <a:t>What are </a:t>
            </a:r>
            <a:r>
              <a:rPr b="1" lang="en-GB">
                <a:solidFill>
                  <a:srgbClr val="FFF100"/>
                </a:solidFill>
                <a:latin typeface="Calibri"/>
                <a:ea typeface="Calibri"/>
                <a:cs typeface="Calibri"/>
                <a:sym typeface="Calibri"/>
              </a:rPr>
              <a:t>network members</a:t>
            </a:r>
            <a:br>
              <a:rPr lang="en-GB">
                <a:solidFill>
                  <a:srgbClr val="FFF100"/>
                </a:solidFill>
                <a:latin typeface="Calibri"/>
                <a:ea typeface="Calibri"/>
                <a:cs typeface="Calibri"/>
                <a:sym typeface="Calibri"/>
              </a:rPr>
            </a:br>
            <a:r>
              <a:rPr b="1" lang="en-GB">
                <a:solidFill>
                  <a:srgbClr val="FFF100"/>
                </a:solidFill>
                <a:latin typeface="Calibri"/>
                <a:ea typeface="Calibri"/>
                <a:cs typeface="Calibri"/>
                <a:sym typeface="Calibri"/>
              </a:rPr>
              <a:t>expected to do?</a:t>
            </a:r>
            <a:endParaRPr>
              <a:solidFill>
                <a:srgbClr val="FFF100"/>
              </a:solidFill>
              <a:latin typeface="Calibri"/>
              <a:ea typeface="Calibri"/>
              <a:cs typeface="Calibri"/>
              <a:sym typeface="Calibri"/>
            </a:endParaRPr>
          </a:p>
        </p:txBody>
      </p:sp>
      <p:sp>
        <p:nvSpPr>
          <p:cNvPr id="252" name="Google Shape;252;p15"/>
          <p:cNvSpPr txBox="1"/>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Building Europe with</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Local Councillors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What are network members expected to do?</a:t>
            </a:r>
            <a:endParaRPr>
              <a:solidFill>
                <a:srgbClr val="13165D"/>
              </a:solidFill>
              <a:latin typeface="Calibri"/>
              <a:ea typeface="Calibri"/>
              <a:cs typeface="Calibri"/>
              <a:sym typeface="Calibri"/>
            </a:endParaRPr>
          </a:p>
        </p:txBody>
      </p:sp>
      <p:sp>
        <p:nvSpPr>
          <p:cNvPr id="259" name="Google Shape;259;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sz="1800">
                <a:solidFill>
                  <a:srgbClr val="FFF100"/>
                </a:solidFill>
                <a:latin typeface="Calibri"/>
                <a:ea typeface="Calibri"/>
                <a:cs typeface="Calibri"/>
                <a:sym typeface="Calibri"/>
              </a:rPr>
              <a:t>Engage in debate </a:t>
            </a:r>
            <a:r>
              <a:rPr lang="en-GB" sz="1800">
                <a:solidFill>
                  <a:srgbClr val="FFFFFF"/>
                </a:solidFill>
                <a:latin typeface="Calibri"/>
                <a:ea typeface="Calibri"/>
                <a:cs typeface="Calibri"/>
                <a:sym typeface="Calibri"/>
              </a:rPr>
              <a:t>with members of their constituency and local media about general political initiatives and measures carried out by the EU.</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Present EU policies, </a:t>
            </a:r>
            <a:r>
              <a:rPr lang="en-GB" sz="1800">
                <a:solidFill>
                  <a:srgbClr val="FFFFFF"/>
                </a:solidFill>
                <a:latin typeface="Calibri"/>
                <a:ea typeface="Calibri"/>
                <a:cs typeface="Calibri"/>
                <a:sym typeface="Calibri"/>
              </a:rPr>
              <a:t>actions and initiatives objectively, based on accurate and trustworthy information.</a:t>
            </a:r>
            <a:endParaRPr b="1" sz="1800">
              <a:solidFill>
                <a:srgbClr val="FFF100"/>
              </a:solidFill>
              <a:latin typeface="Calibri"/>
              <a:ea typeface="Calibri"/>
              <a:cs typeface="Calibri"/>
              <a:sym typeface="Calibri"/>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Take part in the life of the network, </a:t>
            </a:r>
            <a:r>
              <a:rPr lang="en-GB" sz="1800">
                <a:solidFill>
                  <a:srgbClr val="FFFFFF"/>
                </a:solidFill>
                <a:latin typeface="Calibri"/>
                <a:ea typeface="Calibri"/>
                <a:cs typeface="Calibri"/>
                <a:sym typeface="Calibri"/>
              </a:rPr>
              <a:t>including for example responding to surveys  approximately twice a year.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latin typeface="Calibri"/>
                <a:ea typeface="Calibri"/>
                <a:cs typeface="Calibri"/>
                <a:sym typeface="Calibri"/>
              </a:rPr>
              <a:t>Joining the network</a:t>
            </a:r>
            <a:br>
              <a:rPr b="1" lang="en-GB">
                <a:solidFill>
                  <a:srgbClr val="F2F2F2"/>
                </a:solidFill>
                <a:latin typeface="Calibri"/>
                <a:ea typeface="Calibri"/>
                <a:cs typeface="Calibri"/>
                <a:sym typeface="Calibri"/>
              </a:rPr>
            </a:br>
            <a:r>
              <a:rPr b="1" lang="en-GB">
                <a:solidFill>
                  <a:srgbClr val="FFF100"/>
                </a:solidFill>
                <a:latin typeface="Calibri"/>
                <a:ea typeface="Calibri"/>
                <a:cs typeface="Calibri"/>
                <a:sym typeface="Calibri"/>
              </a:rPr>
              <a:t>what happens next?</a:t>
            </a:r>
            <a:endParaRPr>
              <a:solidFill>
                <a:srgbClr val="F2F2F2"/>
              </a:solidFill>
              <a:latin typeface="Calibri"/>
              <a:ea typeface="Calibri"/>
              <a:cs typeface="Calibri"/>
              <a:sym typeface="Calibri"/>
            </a:endParaRPr>
          </a:p>
        </p:txBody>
      </p:sp>
      <p:sp>
        <p:nvSpPr>
          <p:cNvPr id="265" name="Google Shape;265;p1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latin typeface="Calibri"/>
                <a:ea typeface="Calibri"/>
                <a:cs typeface="Calibri"/>
                <a:sym typeface="Calibri"/>
              </a:rPr>
              <a:t>What is</a:t>
            </a:r>
            <a:r>
              <a:rPr b="1" lang="en-GB" sz="4000">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Font typeface="Arial"/>
              <a:buNone/>
            </a:pPr>
            <a:r>
              <a:rPr b="1" lang="en-GB" sz="5400">
                <a:solidFill>
                  <a:srgbClr val="FFF200"/>
                </a:solidFill>
                <a:latin typeface="Calibri"/>
                <a:ea typeface="Calibri"/>
                <a:cs typeface="Calibri"/>
                <a:sym typeface="Calibri"/>
              </a:rPr>
              <a:t>“Building Europe with </a:t>
            </a:r>
            <a:br>
              <a:rPr b="1" lang="en-GB" sz="5400">
                <a:solidFill>
                  <a:srgbClr val="FFF200"/>
                </a:solidFill>
                <a:latin typeface="Calibri"/>
                <a:ea typeface="Calibri"/>
                <a:cs typeface="Calibri"/>
                <a:sym typeface="Calibri"/>
              </a:rPr>
            </a:br>
            <a:r>
              <a:rPr b="1" lang="en-GB" sz="5400">
                <a:solidFill>
                  <a:srgbClr val="FFF200"/>
                </a:solidFill>
                <a:latin typeface="Calibri"/>
                <a:ea typeface="Calibri"/>
                <a:cs typeface="Calibri"/>
                <a:sym typeface="Calibri"/>
              </a:rPr>
              <a:t>	Local Councillors”?</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Building Europe with</a:t>
            </a:r>
            <a:br>
              <a:rPr lang="en-GB"/>
            </a:br>
            <a:r>
              <a:rPr b="1" lang="en-GB" sz="2400">
                <a:solidFill>
                  <a:srgbClr val="FFFF00"/>
                </a:solidFill>
              </a:rPr>
              <a:t>Local Councillors</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2" name="Google Shape;272;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sz="1800">
                <a:solidFill>
                  <a:srgbClr val="13165D"/>
                </a:solidFill>
                <a:latin typeface="Calibri"/>
                <a:ea typeface="Calibri"/>
                <a:cs typeface="Calibri"/>
                <a:sym typeface="Calibri"/>
              </a:rPr>
              <a:t>Once a local authority and its designated councillors are accepted as partner and member of the project, they will:</a:t>
            </a:r>
            <a:endParaRPr b="1"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receive visibility materials </a:t>
            </a:r>
            <a:r>
              <a:rPr lang="en-GB" sz="1800">
                <a:solidFill>
                  <a:srgbClr val="13165D"/>
                </a:solidFill>
                <a:latin typeface="Calibri"/>
                <a:ea typeface="Calibri"/>
                <a:cs typeface="Calibri"/>
                <a:sym typeface="Calibri"/>
              </a:rPr>
              <a:t>to publicise their participation in the project, including a printable certificate for the member, a metal plate and a roll-up for the local authority to be displayed in places open to the public</a:t>
            </a:r>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be listed</a:t>
            </a:r>
            <a:r>
              <a:rPr lang="en-GB" sz="1800">
                <a:solidFill>
                  <a:srgbClr val="13165D"/>
                </a:solidFill>
                <a:latin typeface="Calibri"/>
                <a:ea typeface="Calibri"/>
                <a:cs typeface="Calibri"/>
                <a:sym typeface="Calibri"/>
              </a:rPr>
              <a:t> on the public website as project members</a:t>
            </a:r>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gain access </a:t>
            </a:r>
            <a:r>
              <a:rPr lang="en-GB" sz="1800">
                <a:solidFill>
                  <a:srgbClr val="13165D"/>
                </a:solidFill>
                <a:latin typeface="Calibri"/>
                <a:ea typeface="Calibri"/>
                <a:cs typeface="Calibri"/>
                <a:sym typeface="Calibri"/>
              </a:rPr>
              <a:t>to an online information platform</a:t>
            </a:r>
            <a:endParaRPr/>
          </a:p>
          <a:p>
            <a:pPr indent="-228600" lvl="0" marL="228600" rtl="0" algn="l">
              <a:lnSpc>
                <a:spcPct val="90000"/>
              </a:lnSpc>
              <a:spcBef>
                <a:spcPts val="1000"/>
              </a:spcBef>
              <a:spcAft>
                <a:spcPts val="0"/>
              </a:spcAft>
              <a:buClr>
                <a:srgbClr val="13165D"/>
              </a:buClr>
              <a:buSzPts val="1800"/>
              <a:buChar char="•"/>
            </a:pPr>
            <a:r>
              <a:rPr lang="en-GB" sz="1800">
                <a:solidFill>
                  <a:srgbClr val="13165D"/>
                </a:solidFill>
                <a:latin typeface="Calibri"/>
                <a:ea typeface="Calibri"/>
                <a:cs typeface="Calibri"/>
                <a:sym typeface="Calibri"/>
              </a:rPr>
              <a:t>begin receiving </a:t>
            </a:r>
            <a:r>
              <a:rPr b="1" lang="en-GB" sz="1800">
                <a:solidFill>
                  <a:srgbClr val="13165D"/>
                </a:solidFill>
                <a:latin typeface="Calibri"/>
                <a:ea typeface="Calibri"/>
                <a:cs typeface="Calibri"/>
                <a:sym typeface="Calibri"/>
              </a:rPr>
              <a:t>material and updates</a:t>
            </a:r>
            <a:r>
              <a:rPr lang="en-GB" sz="1800">
                <a:solidFill>
                  <a:srgbClr val="13165D"/>
                </a:solidFill>
                <a:latin typeface="Calibri"/>
                <a:ea typeface="Calibri"/>
                <a:cs typeface="Calibri"/>
                <a:sym typeface="Calibri"/>
              </a:rPr>
              <a:t> about the project activities via email</a:t>
            </a:r>
            <a:endParaRPr/>
          </a:p>
        </p:txBody>
      </p:sp>
      <p:sp>
        <p:nvSpPr>
          <p:cNvPr id="273" name="Google Shape;273;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In addition, local councillors will receive an onboarding survey of their interests and information needs. They will also be invited to online and offline information meetings related to their topic of interest and information needs.</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79" name="Google Shape;279;p1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pic>
        <p:nvPicPr>
          <p:cNvPr id="281" name="Google Shape;281;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96" name="Google Shape;296;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pic>
        <p:nvPicPr>
          <p:cNvPr descr="Graphical user interface, application&#10;&#10;Description automatically generated" id="297" name="Google Shape;297;p21"/>
          <p:cNvPicPr preferRelativeResize="0"/>
          <p:nvPr/>
        </p:nvPicPr>
        <p:blipFill rotWithShape="1">
          <a:blip r:embed="rId3">
            <a:alphaModFix/>
          </a:blip>
          <a:srcRect b="0" l="0" r="0" t="0"/>
          <a:stretch/>
        </p:blipFill>
        <p:spPr>
          <a:xfrm>
            <a:off x="1048136" y="1094153"/>
            <a:ext cx="5419518" cy="4789979"/>
          </a:xfrm>
          <a:prstGeom prst="rect">
            <a:avLst/>
          </a:prstGeom>
          <a:noFill/>
          <a:ln>
            <a:noFill/>
          </a:ln>
        </p:spPr>
      </p:pic>
      <p:pic>
        <p:nvPicPr>
          <p:cNvPr descr="Graphical user interface, application&#10;&#10;Description automatically generated" id="298" name="Google Shape;298;p21"/>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299" name="Google Shape;299;p21"/>
          <p:cNvSpPr txBox="1"/>
          <p:nvPr/>
        </p:nvSpPr>
        <p:spPr>
          <a:xfrm>
            <a:off x="1257345" y="515457"/>
            <a:ext cx="7498335"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Building Europe with Local Councillors group</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4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sp>
        <p:nvSpPr>
          <p:cNvPr id="306" name="Google Shape;306;p44"/>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latin typeface="Calibri"/>
                <a:ea typeface="Calibri"/>
                <a:cs typeface="Calibri"/>
                <a:sym typeface="Calibri"/>
              </a:rPr>
              <a:t>Information</a:t>
            </a:r>
            <a:r>
              <a:rPr lang="en-GB" sz="2000">
                <a:solidFill>
                  <a:srgbClr val="13165D"/>
                </a:solidFill>
                <a:latin typeface="Calibri"/>
                <a:ea typeface="Calibri"/>
                <a:cs typeface="Calibri"/>
                <a:sym typeface="Calibri"/>
              </a:rPr>
              <a:t> corresponding to the topics of interest and information needs expressed by members in the onboarding survey</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A </a:t>
            </a:r>
            <a:r>
              <a:rPr b="1" lang="en-GB" sz="2000">
                <a:solidFill>
                  <a:srgbClr val="13165D"/>
                </a:solidFill>
                <a:latin typeface="Calibri"/>
                <a:ea typeface="Calibri"/>
                <a:cs typeface="Calibri"/>
                <a:sym typeface="Calibri"/>
              </a:rPr>
              <a:t>discussion forum</a:t>
            </a:r>
            <a:r>
              <a:rPr lang="en-GB" sz="2000">
                <a:solidFill>
                  <a:srgbClr val="13165D"/>
                </a:solidFill>
                <a:latin typeface="Calibri"/>
                <a:ea typeface="Calibri"/>
                <a:cs typeface="Calibri"/>
                <a:sym typeface="Calibri"/>
              </a:rPr>
              <a:t> for peer learning among members and sharing experiences</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Selected </a:t>
            </a:r>
            <a:r>
              <a:rPr b="1" lang="en-GB" sz="2000">
                <a:solidFill>
                  <a:srgbClr val="13165D"/>
                </a:solidFill>
                <a:latin typeface="Calibri"/>
                <a:ea typeface="Calibri"/>
                <a:cs typeface="Calibri"/>
                <a:sym typeface="Calibri"/>
              </a:rPr>
              <a:t>information material</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A </a:t>
            </a:r>
            <a:r>
              <a:rPr b="1" lang="en-GB" sz="2000">
                <a:solidFill>
                  <a:srgbClr val="13165D"/>
                </a:solidFill>
                <a:latin typeface="Calibri"/>
                <a:ea typeface="Calibri"/>
                <a:cs typeface="Calibri"/>
                <a:sym typeface="Calibri"/>
              </a:rPr>
              <a:t>calendar</a:t>
            </a:r>
            <a:r>
              <a:rPr lang="en-GB" sz="2000">
                <a:solidFill>
                  <a:srgbClr val="13165D"/>
                </a:solidFill>
                <a:latin typeface="Calibri"/>
                <a:ea typeface="Calibri"/>
                <a:cs typeface="Calibri"/>
                <a:sym typeface="Calibri"/>
              </a:rPr>
              <a:t> of offline and online events</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A </a:t>
            </a:r>
            <a:r>
              <a:rPr b="1" lang="en-GB" sz="2000">
                <a:solidFill>
                  <a:srgbClr val="13165D"/>
                </a:solidFill>
                <a:latin typeface="Calibri"/>
                <a:ea typeface="Calibri"/>
                <a:cs typeface="Calibri"/>
                <a:sym typeface="Calibri"/>
              </a:rPr>
              <a:t>joint group </a:t>
            </a:r>
            <a:r>
              <a:rPr lang="en-GB" sz="2000">
                <a:solidFill>
                  <a:srgbClr val="13165D"/>
                </a:solidFill>
                <a:latin typeface="Calibri"/>
                <a:ea typeface="Calibri"/>
                <a:cs typeface="Calibri"/>
                <a:sym typeface="Calibri"/>
              </a:rPr>
              <a:t>with members of the Committee of the Regions’ Local and Regional Councillors (see next slide)</a:t>
            </a:r>
            <a:endParaRPr sz="2000"/>
          </a:p>
        </p:txBody>
      </p:sp>
      <p:sp>
        <p:nvSpPr>
          <p:cNvPr id="307" name="Google Shape;307;p44"/>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What content is available on the platform?</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pic>
        <p:nvPicPr>
          <p:cNvPr id="314" name="Google Shape;314;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5" name="Google Shape;315;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
        <p:nvSpPr>
          <p:cNvPr id="316" name="Google Shape;316;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228600" lvl="0" marL="457200" marR="0" rtl="0" algn="r">
              <a:lnSpc>
                <a:spcPct val="90000"/>
              </a:lnSpc>
              <a:spcBef>
                <a:spcPts val="1000"/>
              </a:spcBef>
              <a:spcAft>
                <a:spcPts val="0"/>
              </a:spcAft>
              <a:buClr>
                <a:srgbClr val="13155D"/>
              </a:buClr>
              <a:buSzPts val="1000"/>
              <a:buFont typeface="Arial"/>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Thank You</a:t>
            </a:r>
            <a:endParaRPr/>
          </a:p>
        </p:txBody>
      </p:sp>
      <p:pic>
        <p:nvPicPr>
          <p:cNvPr id="322" name="Google Shape;322;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3" name="Google Shape;323;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4" name="Google Shape;324;p26"/>
          <p:cNvSpPr txBox="1"/>
          <p:nvPr/>
        </p:nvSpPr>
        <p:spPr>
          <a:xfrm>
            <a:off x="2212085" y="4152393"/>
            <a:ext cx="7767829" cy="37178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Building Europe with </a:t>
            </a:r>
            <a:r>
              <a:rPr b="1" i="0" lang="en-GB" sz="3000" u="none" cap="none" strike="noStrike">
                <a:solidFill>
                  <a:schemeClr val="lt1"/>
                </a:solidFill>
                <a:latin typeface="Calibri"/>
                <a:ea typeface="Calibri"/>
                <a:cs typeface="Calibri"/>
                <a:sym typeface="Calibri"/>
              </a:rPr>
              <a:t>Local Councillors</a:t>
            </a:r>
            <a:endParaRPr b="1" i="0" sz="3000" u="none" cap="none" strike="noStrike">
              <a:solidFill>
                <a:schemeClr val="lt1"/>
              </a:solidFill>
              <a:latin typeface="Calibri"/>
              <a:ea typeface="Calibri"/>
              <a:cs typeface="Calibri"/>
              <a:sym typeface="Calibri"/>
            </a:endParaRPr>
          </a:p>
        </p:txBody>
      </p:sp>
      <p:sp>
        <p:nvSpPr>
          <p:cNvPr id="325" name="Google Shape;325;p26"/>
          <p:cNvSpPr txBox="1"/>
          <p:nvPr/>
        </p:nvSpPr>
        <p:spPr>
          <a:xfrm>
            <a:off x="2212085" y="4524182"/>
            <a:ext cx="7767829" cy="25120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A network of EU local councillors, working together to communicate on EU issues</a:t>
            </a:r>
            <a:endParaRPr b="1" i="0" sz="1300" u="none" cap="none" strike="noStrike">
              <a:solidFill>
                <a:schemeClr val="lt1"/>
              </a:solidFill>
              <a:latin typeface="Calibri"/>
              <a:ea typeface="Calibri"/>
              <a:cs typeface="Calibri"/>
              <a:sym typeface="Calibri"/>
            </a:endParaRPr>
          </a:p>
        </p:txBody>
      </p:sp>
      <p:sp>
        <p:nvSpPr>
          <p:cNvPr id="326" name="Google Shape;326;p26"/>
          <p:cNvSpPr txBox="1"/>
          <p:nvPr/>
        </p:nvSpPr>
        <p:spPr>
          <a:xfrm>
            <a:off x="3913589" y="4724832"/>
            <a:ext cx="4377251" cy="342277"/>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0" i="0" lang="en-GB" sz="1200" u="none" cap="none" strike="noStrike">
                <a:solidFill>
                  <a:schemeClr val="lt1"/>
                </a:solidFill>
                <a:latin typeface="Calibri"/>
                <a:ea typeface="Calibri"/>
                <a:cs typeface="Calibri"/>
                <a:sym typeface="Calibri"/>
              </a:rPr>
              <a:t>Contact: </a:t>
            </a:r>
            <a:r>
              <a:rPr b="1" i="0" lang="en-GB" sz="1200" u="none" cap="none" strike="noStrike">
                <a:solidFill>
                  <a:schemeClr val="lt1"/>
                </a:solidFill>
                <a:latin typeface="Calibri"/>
                <a:ea typeface="Calibri"/>
                <a:cs typeface="Calibri"/>
                <a:sym typeface="Calibri"/>
              </a:rPr>
              <a:t>info@eu-councillors.eu</a:t>
            </a:r>
            <a:endParaRPr b="1" i="0" sz="12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The EU project </a:t>
            </a:r>
            <a:r>
              <a:rPr b="1" lang="en-GB" sz="4000">
                <a:latin typeface="Calibri"/>
                <a:ea typeface="Calibri"/>
                <a:cs typeface="Calibri"/>
                <a:sym typeface="Calibri"/>
              </a:rPr>
              <a:t>“Building Europe with Local Councillors” </a:t>
            </a:r>
            <a:r>
              <a:rPr b="1" lang="en-GB" sz="4000">
                <a:solidFill>
                  <a:srgbClr val="FFF200"/>
                </a:solidFill>
                <a:latin typeface="Calibri"/>
                <a:ea typeface="Calibri"/>
                <a:cs typeface="Calibri"/>
                <a:sym typeface="Calibri"/>
              </a:rPr>
              <a:t>is based on the principle that communicating about the EU is a shared responsibility of EU institutions and of Member States’ authorities, including and starting from the local level.</a:t>
            </a:r>
            <a:endParaRPr sz="4000"/>
          </a:p>
        </p:txBody>
      </p:sp>
      <p:sp>
        <p:nvSpPr>
          <p:cNvPr id="148" name="Google Shape;148;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What is "</a:t>
            </a:r>
            <a:r>
              <a:rPr b="1" lang="en-GB">
                <a:solidFill>
                  <a:srgbClr val="FFFF00"/>
                </a:solidFill>
                <a:latin typeface="Calibri"/>
                <a:ea typeface="Calibri"/>
                <a:cs typeface="Calibri"/>
                <a:sym typeface="Calibri"/>
              </a:rPr>
              <a:t>Building Europe with Local Councillors</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Building Europe with</a:t>
            </a:r>
            <a:br>
              <a:rPr lang="en-GB"/>
            </a:br>
            <a:r>
              <a:rPr b="1" lang="en-GB" sz="2400">
                <a:solidFill>
                  <a:srgbClr val="FFFF00"/>
                </a:solidFill>
              </a:rPr>
              <a:t>Local Councillors</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4000">
                <a:latin typeface="Calibri"/>
                <a:ea typeface="Calibri"/>
                <a:cs typeface="Calibri"/>
                <a:sym typeface="Calibri"/>
              </a:rPr>
              <a:t>We encourage local authorities of all sizes, especially smaller ones (population below 100 000) and less targeted by EU outreach activities, to apply and become members.</a:t>
            </a:r>
            <a:endParaRPr sz="4000"/>
          </a:p>
        </p:txBody>
      </p:sp>
      <p:sp>
        <p:nvSpPr>
          <p:cNvPr id="155" name="Google Shape;155;p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Building Europe with</a:t>
            </a:r>
            <a:br>
              <a:rPr lang="en-GB"/>
            </a:br>
            <a:r>
              <a:rPr b="1" lang="en-GB" sz="2400">
                <a:solidFill>
                  <a:srgbClr val="FFFF00"/>
                </a:solidFill>
              </a:rPr>
              <a:t>Local Councillors</a:t>
            </a:r>
            <a:endParaRPr/>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Who can </a:t>
            </a:r>
            <a:br>
              <a:rPr lang="en-GB"/>
            </a:br>
            <a:r>
              <a:rPr b="1" lang="en-GB">
                <a:solidFill>
                  <a:srgbClr val="FFFF00"/>
                </a:solidFill>
                <a:latin typeface="Calibri"/>
                <a:ea typeface="Calibri"/>
                <a:cs typeface="Calibri"/>
                <a:sym typeface="Calibri"/>
              </a:rPr>
              <a:t>join the project</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How to join the network</a:t>
            </a:r>
            <a:r>
              <a:rPr lang="en-GB" sz="4000">
                <a:solidFill>
                  <a:srgbClr val="F2F2F2"/>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sz="4000">
                <a:solidFill>
                  <a:srgbClr val="F2F2F2"/>
                </a:solidFill>
                <a:latin typeface="Calibri"/>
                <a:ea typeface="Calibri"/>
                <a:cs typeface="Calibri"/>
                <a:sym typeface="Calibri"/>
              </a:rPr>
              <a:t>the registration process</a:t>
            </a:r>
            <a:endParaRPr/>
          </a:p>
        </p:txBody>
      </p:sp>
      <p:sp>
        <p:nvSpPr>
          <p:cNvPr id="162" name="Google Shape;162;p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85" name="Google Shape;185;p8"/>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