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iDkLSL3yPfBDvZQr/zQohiURz0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398b1c3df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g2398b1c3df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398b1c3df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g2398b1c3df8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398b1c3df8_0_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g2398b1c3df8_0_1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a0a76a14b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g1a0a76a14b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1.png"/><Relationship Id="rId5"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4.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4.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8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86" name="Google Shape;86;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7" name="Google Shape;87;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8" name="Google Shape;88;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89"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94" name="Google Shape;94;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95" name="Google Shape;95;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96"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00" name="Google Shape;100;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01" name="Google Shape;101;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02" name="Google Shape;102;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3" name="Google Shape;103;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04"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07" name="Google Shape;107;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08" name="Google Shape;108;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09" name="Google Shape;109;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0" name="Google Shape;110;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111" name="Shape 111"/>
        <p:cNvGrpSpPr/>
        <p:nvPr/>
      </p:nvGrpSpPr>
      <p:grpSpPr>
        <a:xfrm>
          <a:off x="0" y="0"/>
          <a:ext cx="0" cy="0"/>
          <a:chOff x="0" y="0"/>
          <a:chExt cx="0" cy="0"/>
        </a:xfrm>
      </p:grpSpPr>
      <p:pic>
        <p:nvPicPr>
          <p:cNvPr id="112" name="Google Shape;112;p41"/>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13" name="Google Shape;113;p4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14" name="Google Shape;114;p4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15" name="Google Shape;115;p4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16" name="Google Shape;116;p4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7" name="Google Shape;117;p4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8" name="Shape 118"/>
        <p:cNvGrpSpPr/>
        <p:nvPr/>
      </p:nvGrpSpPr>
      <p:grpSpPr>
        <a:xfrm>
          <a:off x="0" y="0"/>
          <a:ext cx="0" cy="0"/>
          <a:chOff x="0" y="0"/>
          <a:chExt cx="0" cy="0"/>
        </a:xfrm>
      </p:grpSpPr>
      <p:pic>
        <p:nvPicPr>
          <p:cNvPr descr="Two people looking at a tablet&#10;&#10;Description automatically generated with medium confidence" id="119" name="Google Shape;119;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5" name="Google Shape;125;p4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6" name="Google Shape;126;p4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7" name="Google Shape;127;p4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65"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70" name="Google Shape;70;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1" name="Google Shape;71;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72" name="Google Shape;72;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73"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78" name="Google Shape;78;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9" name="Google Shape;79;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0" name="Google Shape;80;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 Id="rId4"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type="title"/>
          </p:nvPr>
        </p:nvSpPr>
        <p:spPr>
          <a:xfrm>
            <a:off x="371475" y="1449388"/>
            <a:ext cx="11382143"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b="1" lang="en-GB" sz="5400">
                <a:latin typeface="Calibri"/>
                <a:ea typeface="Calibri"/>
                <a:cs typeface="Calibri"/>
                <a:sym typeface="Calibri"/>
              </a:rPr>
              <a:t>Construir Europa con las</a:t>
            </a:r>
            <a:endParaRPr sz="5400"/>
          </a:p>
        </p:txBody>
      </p:sp>
      <p:sp>
        <p:nvSpPr>
          <p:cNvPr id="133" name="Google Shape;133;p1"/>
          <p:cNvSpPr txBox="1"/>
          <p:nvPr>
            <p:ph idx="1" type="body"/>
          </p:nvPr>
        </p:nvSpPr>
        <p:spPr>
          <a:xfrm>
            <a:off x="360324" y="3132946"/>
            <a:ext cx="11382143" cy="1319134"/>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b="1" lang="en-GB" sz="8800">
                <a:solidFill>
                  <a:srgbClr val="FFF200"/>
                </a:solidFill>
                <a:latin typeface="Calibri"/>
                <a:ea typeface="Calibri"/>
                <a:cs typeface="Calibri"/>
                <a:sym typeface="Calibri"/>
              </a:rPr>
              <a:t>Autoridades locales</a:t>
            </a:r>
            <a:endParaRPr sz="8800">
              <a:solidFill>
                <a:srgbClr val="FFF200"/>
              </a:solidFill>
              <a:latin typeface="Calibri"/>
              <a:ea typeface="Calibri"/>
              <a:cs typeface="Calibri"/>
              <a:sym typeface="Calibri"/>
            </a:endParaRPr>
          </a:p>
        </p:txBody>
      </p:sp>
      <p:sp>
        <p:nvSpPr>
          <p:cNvPr id="134" name="Google Shape;134;p1"/>
          <p:cNvSpPr txBox="1"/>
          <p:nvPr>
            <p:ph idx="2" type="body"/>
          </p:nvPr>
        </p:nvSpPr>
        <p:spPr>
          <a:xfrm>
            <a:off x="371474" y="4497051"/>
            <a:ext cx="11449051" cy="10925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2000"/>
              <a:buNone/>
            </a:pPr>
            <a:r>
              <a:rPr b="1" lang="en-GB" sz="2000">
                <a:latin typeface="Calibri"/>
                <a:ea typeface="Calibri"/>
                <a:cs typeface="Calibri"/>
                <a:sym typeface="Calibri"/>
              </a:rPr>
              <a:t>Una red integrada por autoridades locales de la UE</a:t>
            </a:r>
            <a:endParaRPr/>
          </a:p>
          <a:p>
            <a:pPr indent="0" lvl="0" marL="0" rtl="0" algn="l">
              <a:lnSpc>
                <a:spcPct val="100000"/>
              </a:lnSpc>
              <a:spcBef>
                <a:spcPts val="0"/>
              </a:spcBef>
              <a:spcAft>
                <a:spcPts val="0"/>
              </a:spcAft>
              <a:buClr>
                <a:schemeClr val="lt1"/>
              </a:buClr>
              <a:buSzPts val="2000"/>
              <a:buNone/>
            </a:pPr>
            <a:r>
              <a:rPr b="1" lang="en-GB" sz="2000">
                <a:latin typeface="Calibri"/>
                <a:ea typeface="Calibri"/>
                <a:cs typeface="Calibri"/>
                <a:sym typeface="Calibri"/>
              </a:rPr>
              <a:t>que trabajan junt</a:t>
            </a:r>
            <a:r>
              <a:rPr lang="en-GB" sz="2000"/>
              <a:t>a</a:t>
            </a:r>
            <a:r>
              <a:rPr b="1" lang="en-GB" sz="2000">
                <a:latin typeface="Calibri"/>
                <a:ea typeface="Calibri"/>
                <a:cs typeface="Calibri"/>
                <a:sym typeface="Calibri"/>
              </a:rPr>
              <a:t>s para comunicar sobre asuntos de la UE</a:t>
            </a:r>
            <a:endParaRPr/>
          </a:p>
        </p:txBody>
      </p:sp>
      <p:sp>
        <p:nvSpPr>
          <p:cNvPr id="135" name="Google Shape;135;p1"/>
          <p:cNvSpPr txBox="1"/>
          <p:nvPr>
            <p:ph idx="3" type="body"/>
          </p:nvPr>
        </p:nvSpPr>
        <p:spPr>
          <a:xfrm>
            <a:off x="9272337" y="6020374"/>
            <a:ext cx="2548188"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Construir Europa con las</a:t>
            </a:r>
            <a:br>
              <a:rPr lang="en-GB"/>
            </a:br>
            <a:r>
              <a:rPr b="1" lang="en-GB" sz="2400">
                <a:solidFill>
                  <a:srgbClr val="FFFF00"/>
                </a:solidFill>
              </a:rPr>
              <a:t>autoridades locales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idx="1" type="body"/>
          </p:nvPr>
        </p:nvSpPr>
        <p:spPr>
          <a:xfrm>
            <a:off x="9223899" y="6020374"/>
            <a:ext cx="259662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202" name="Google Shape;202;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rPr b="1" lang="en-GB">
                <a:solidFill>
                  <a:srgbClr val="13165D"/>
                </a:solidFill>
                <a:latin typeface="Calibri"/>
                <a:ea typeface="Calibri"/>
                <a:cs typeface="Calibri"/>
                <a:sym typeface="Calibri"/>
              </a:rPr>
              <a:t>Autoridad local </a:t>
            </a:r>
            <a:r>
              <a:rPr lang="en-GB">
                <a:solidFill>
                  <a:srgbClr val="13165D"/>
                </a:solidFill>
                <a:latin typeface="Calibri"/>
                <a:ea typeface="Calibri"/>
                <a:cs typeface="Calibri"/>
                <a:sym typeface="Calibri"/>
              </a:rPr>
              <a:t>socia de la Comisión en la comunicación acerca de Europa sobre el terreno</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a:solidFill>
                  <a:srgbClr val="13165D"/>
                </a:solidFill>
              </a:rPr>
              <a:t>Representante local electo designado por la autoridad local </a:t>
            </a:r>
            <a:r>
              <a:rPr lang="en-GB">
                <a:solidFill>
                  <a:srgbClr val="13165D"/>
                </a:solidFill>
                <a:latin typeface="Calibri"/>
                <a:ea typeface="Calibri"/>
                <a:cs typeface="Calibri"/>
                <a:sym typeface="Calibri"/>
              </a:rPr>
              <a:t>miembro de la red «Construir Europa con las autoridades locales»</a:t>
            </a:r>
            <a:endParaRPr/>
          </a:p>
        </p:txBody>
      </p:sp>
      <p:sp>
        <p:nvSpPr>
          <p:cNvPr id="203" name="Google Shape;203;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Funcionamiento de la red</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5 beneficios clave</a:t>
            </a:r>
            <a:br>
              <a:rPr lang="en-GB" sz="4000">
                <a:solidFill>
                  <a:srgbClr val="FFF200"/>
                </a:solidFill>
                <a:latin typeface="Calibri"/>
                <a:ea typeface="Calibri"/>
                <a:cs typeface="Calibri"/>
                <a:sym typeface="Calibri"/>
              </a:rPr>
            </a:br>
            <a:r>
              <a:rPr lang="en-GB" sz="4000">
                <a:latin typeface="Calibri"/>
                <a:ea typeface="Calibri"/>
                <a:cs typeface="Calibri"/>
                <a:sym typeface="Calibri"/>
              </a:rPr>
              <a:t>de participar en esta red</a:t>
            </a:r>
            <a:endParaRPr sz="4000"/>
          </a:p>
        </p:txBody>
      </p:sp>
      <p:sp>
        <p:nvSpPr>
          <p:cNvPr id="209" name="Google Shape;209;p11"/>
          <p:cNvSpPr txBox="1"/>
          <p:nvPr/>
        </p:nvSpPr>
        <p:spPr>
          <a:xfrm>
            <a:off x="9279924" y="6020374"/>
            <a:ext cx="2540601"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Construir Europa con las</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autoridades locales</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idx="1" type="body"/>
          </p:nvPr>
        </p:nvSpPr>
        <p:spPr>
          <a:xfrm>
            <a:off x="9316995" y="6020374"/>
            <a:ext cx="2503530"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215" name="Google Shape;215;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5 beneficios clave</a:t>
            </a:r>
            <a:br>
              <a:rPr b="1" lang="en-GB">
                <a:solidFill>
                  <a:srgbClr val="13165D"/>
                </a:solidFill>
              </a:rPr>
            </a:br>
            <a:r>
              <a:rPr b="1" lang="en-GB">
                <a:solidFill>
                  <a:srgbClr val="13165D"/>
                </a:solidFill>
              </a:rPr>
              <a:t>de participar en esta red</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Acceso privilegiado </a:t>
            </a:r>
            <a:r>
              <a:rPr b="0" i="0" lang="en-GB" sz="1600" u="none" cap="none" strike="noStrike">
                <a:solidFill>
                  <a:schemeClr val="lt1"/>
                </a:solidFill>
                <a:latin typeface="Calibri"/>
                <a:ea typeface="Calibri"/>
                <a:cs typeface="Calibri"/>
                <a:sym typeface="Calibri"/>
              </a:rPr>
              <a:t>a fuentes oficiales de comunicación de la UE en su idioma, material de comunicación, seminarios en línea y presenciales y otras formas de información que los miembros pueden emplear para implicar a los ciudadanos en asuntos de la UE.</a:t>
            </a:r>
            <a:endParaRPr b="0" i="0" sz="1400" u="none" cap="none" strike="noStrike">
              <a:solidFill>
                <a:srgbClr val="000000"/>
              </a:solidFill>
              <a:latin typeface="Arial"/>
              <a:ea typeface="Arial"/>
              <a:cs typeface="Arial"/>
              <a:sym typeface="Arial"/>
            </a:endParaRPr>
          </a:p>
        </p:txBody>
      </p:sp>
      <p:sp>
        <p:nvSpPr>
          <p:cNvPr id="217" name="Google Shape;217;p1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Acceso a una red dinámica integrada por homólogos </a:t>
            </a:r>
            <a:r>
              <a:rPr b="0" i="0" lang="en-GB" sz="1600" u="none" cap="none" strike="noStrike">
                <a:solidFill>
                  <a:schemeClr val="lt1"/>
                </a:solidFill>
                <a:latin typeface="Calibri"/>
                <a:ea typeface="Calibri"/>
                <a:cs typeface="Calibri"/>
                <a:sym typeface="Calibri"/>
              </a:rPr>
              <a:t>a través de una plataforma en línea destinada específicamente a los participantes de la red.</a:t>
            </a:r>
            <a:endParaRPr b="0" i="0" sz="1400" u="none" cap="none" strike="noStrike">
              <a:solidFill>
                <a:srgbClr val="000000"/>
              </a:solidFill>
              <a:latin typeface="Arial"/>
              <a:ea typeface="Arial"/>
              <a:cs typeface="Arial"/>
              <a:sym typeface="Arial"/>
            </a:endParaRPr>
          </a:p>
        </p:txBody>
      </p:sp>
      <p:sp>
        <p:nvSpPr>
          <p:cNvPr id="218" name="Google Shape;218;p12"/>
          <p:cNvSpPr/>
          <p:nvPr/>
        </p:nvSpPr>
        <p:spPr>
          <a:xfrm>
            <a:off x="371474"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Visibilidad a nivel de la UE </a:t>
            </a:r>
            <a:r>
              <a:rPr b="0" i="0" lang="en-GB" sz="1600" u="none" cap="none" strike="noStrike">
                <a:solidFill>
                  <a:schemeClr val="lt1"/>
                </a:solidFill>
                <a:latin typeface="Calibri"/>
                <a:ea typeface="Calibri"/>
                <a:cs typeface="Calibri"/>
                <a:sym typeface="Calibri"/>
              </a:rPr>
              <a:t>de las actividades llevadas a cabo por los miembros en el marco de la red.</a:t>
            </a:r>
            <a:endParaRPr b="0" i="0" sz="1400" u="none" cap="none" strike="noStrike">
              <a:solidFill>
                <a:srgbClr val="000000"/>
              </a:solidFill>
              <a:latin typeface="Arial"/>
              <a:ea typeface="Arial"/>
              <a:cs typeface="Arial"/>
              <a:sym typeface="Arial"/>
            </a:endParaRPr>
          </a:p>
        </p:txBody>
      </p:sp>
      <p:sp>
        <p:nvSpPr>
          <p:cNvPr id="219" name="Google Shape;219;p1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Acceso prioritario a visitas</a:t>
            </a:r>
            <a:r>
              <a:rPr b="0" i="0" lang="en-GB" sz="1600" u="none" cap="none" strike="noStrike">
                <a:solidFill>
                  <a:schemeClr val="lt1"/>
                </a:solidFill>
                <a:latin typeface="Calibri"/>
                <a:ea typeface="Calibri"/>
                <a:cs typeface="Calibri"/>
                <a:sym typeface="Calibri"/>
              </a:rPr>
              <a:t>, presenciales o virtuales, al Centro de visitantes de la Comisión Europea en Bruselas, cuando sea posible, en su idioma.</a:t>
            </a:r>
            <a:endParaRPr b="0" i="0" sz="1600" u="none" cap="none" strike="noStrike">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Calibri"/>
                <a:ea typeface="Calibri"/>
                <a:cs typeface="Calibri"/>
                <a:sym typeface="Calibri"/>
              </a:rPr>
              <a:t>Acceso privilegiado a multitud de redes de divulgación de la UE</a:t>
            </a:r>
            <a:r>
              <a:rPr b="0" i="0" lang="en-GB" sz="1600" u="none" cap="none" strike="noStrike">
                <a:solidFill>
                  <a:schemeClr val="lt1"/>
                </a:solidFill>
                <a:latin typeface="Calibri"/>
                <a:ea typeface="Calibri"/>
                <a:cs typeface="Calibri"/>
                <a:sym typeface="Calibri"/>
              </a:rPr>
              <a:t>, como los más de 420 centros EUROPE DIRECT distribuidos por prácticamente todas las regiones de la UE.</a:t>
            </a:r>
            <a:endParaRPr b="0" i="0" sz="16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2398b1c3df8_0_0"/>
          <p:cNvSpPr txBox="1"/>
          <p:nvPr>
            <p:ph type="title"/>
          </p:nvPr>
        </p:nvSpPr>
        <p:spPr>
          <a:xfrm>
            <a:off x="371475" y="1449388"/>
            <a:ext cx="77121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b="1" lang="en-GB">
                <a:solidFill>
                  <a:srgbClr val="FFF100"/>
                </a:solidFill>
              </a:rPr>
              <a:t>Encuesta </a:t>
            </a:r>
            <a:r>
              <a:rPr lang="en-GB">
                <a:solidFill>
                  <a:schemeClr val="lt1"/>
                </a:solidFill>
              </a:rPr>
              <a:t>específica</a:t>
            </a:r>
            <a:endParaRPr b="1">
              <a:solidFill>
                <a:srgbClr val="FFF100"/>
              </a:solidFill>
            </a:endParaRPr>
          </a:p>
        </p:txBody>
      </p:sp>
      <p:sp>
        <p:nvSpPr>
          <p:cNvPr id="226" name="Google Shape;226;g2398b1c3df8_0_0"/>
          <p:cNvSpPr txBox="1"/>
          <p:nvPr>
            <p:ph idx="1" type="body"/>
          </p:nvPr>
        </p:nvSpPr>
        <p:spPr>
          <a:xfrm>
            <a:off x="9316995" y="6020374"/>
            <a:ext cx="25035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398b1c3df8_0_5"/>
          <p:cNvSpPr txBox="1"/>
          <p:nvPr>
            <p:ph type="title"/>
          </p:nvPr>
        </p:nvSpPr>
        <p:spPr>
          <a:xfrm>
            <a:off x="1602902" y="982212"/>
            <a:ext cx="8069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GB" sz="2000">
                <a:solidFill>
                  <a:srgbClr val="13165D"/>
                </a:solidFill>
                <a:latin typeface="Calibri"/>
                <a:ea typeface="Calibri"/>
                <a:cs typeface="Calibri"/>
                <a:sym typeface="Calibri"/>
              </a:rPr>
              <a:t>Responder a la encuesta específica le permitirá seleccionar aquellos temas de mayor interés según las necesidades de comunicación que tenga su circunscripción.</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Tras </a:t>
            </a:r>
            <a:r>
              <a:rPr lang="en-GB" sz="2000">
                <a:solidFill>
                  <a:srgbClr val="13165D"/>
                </a:solidFill>
                <a:latin typeface="Calibri"/>
                <a:ea typeface="Calibri"/>
                <a:cs typeface="Calibri"/>
                <a:sym typeface="Calibri"/>
              </a:rPr>
              <a:t>completar</a:t>
            </a:r>
            <a:r>
              <a:rPr b="0" i="0" lang="en-GB" sz="2000" u="none" cap="none" strike="noStrike">
                <a:solidFill>
                  <a:srgbClr val="13165D"/>
                </a:solidFill>
                <a:latin typeface="Calibri"/>
                <a:ea typeface="Calibri"/>
                <a:cs typeface="Calibri"/>
                <a:sym typeface="Calibri"/>
              </a:rPr>
              <a:t> la encuesta específica </a:t>
            </a:r>
            <a:r>
              <a:rPr lang="en-GB" sz="2000">
                <a:solidFill>
                  <a:srgbClr val="13165D"/>
                </a:solidFill>
                <a:latin typeface="Calibri"/>
                <a:ea typeface="Calibri"/>
                <a:cs typeface="Calibri"/>
                <a:sym typeface="Calibri"/>
              </a:rPr>
              <a:t>sobr</a:t>
            </a:r>
            <a:r>
              <a:rPr b="0" i="0" lang="en-GB" sz="2000" u="none" cap="none" strike="noStrike">
                <a:solidFill>
                  <a:srgbClr val="13165D"/>
                </a:solidFill>
                <a:latin typeface="Calibri"/>
                <a:ea typeface="Calibri"/>
                <a:cs typeface="Calibri"/>
                <a:sym typeface="Calibri"/>
              </a:rPr>
              <a:t>e la UE, tendr</a:t>
            </a:r>
            <a:r>
              <a:rPr lang="en-GB" sz="2000">
                <a:solidFill>
                  <a:srgbClr val="13165D"/>
                </a:solidFill>
                <a:latin typeface="Calibri"/>
                <a:ea typeface="Calibri"/>
                <a:cs typeface="Calibri"/>
                <a:sym typeface="Calibri"/>
              </a:rPr>
              <a:t>á</a:t>
            </a:r>
            <a:r>
              <a:rPr b="0" i="0" lang="en-GB" sz="2000" u="none" cap="none" strike="noStrike">
                <a:solidFill>
                  <a:srgbClr val="13165D"/>
                </a:solidFill>
                <a:latin typeface="Calibri"/>
                <a:ea typeface="Calibri"/>
                <a:cs typeface="Calibri"/>
                <a:sym typeface="Calibri"/>
              </a:rPr>
              <a:t> la oportunidad de</a:t>
            </a:r>
            <a:br>
              <a:rPr b="1"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recibir información relevante relacionada con la UE</a:t>
            </a:r>
            <a:endParaRPr b="0" i="0" sz="2000" u="none" cap="none" strike="noStrike">
              <a:solidFill>
                <a:srgbClr val="13165D"/>
              </a:solidFill>
              <a:latin typeface="Calibri"/>
              <a:ea typeface="Calibri"/>
              <a:cs typeface="Calibri"/>
              <a:sym typeface="Calibri"/>
            </a:endParaRPr>
          </a:p>
          <a:p>
            <a:pPr indent="0" lvl="0" marL="0" marR="0" rtl="0" algn="l">
              <a:lnSpc>
                <a:spcPct val="90000"/>
              </a:lnSpc>
              <a:spcBef>
                <a:spcPts val="0"/>
              </a:spcBef>
              <a:spcAft>
                <a:spcPts val="0"/>
              </a:spcAft>
              <a:buNone/>
            </a:pPr>
            <a:r>
              <a:rPr b="0" i="0" lang="en-GB" sz="2000" u="none" cap="none" strike="noStrike">
                <a:solidFill>
                  <a:srgbClr val="13165D"/>
                </a:solidFill>
                <a:latin typeface="Calibri"/>
                <a:ea typeface="Calibri"/>
                <a:cs typeface="Calibri"/>
                <a:sym typeface="Calibri"/>
              </a:rPr>
              <a:t>- participar en seminarios en línea</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 participar en visitas a las instituciones de la UE en </a:t>
            </a:r>
            <a:r>
              <a:rPr lang="en-GB" sz="2000">
                <a:solidFill>
                  <a:srgbClr val="13165D"/>
                </a:solidFill>
                <a:latin typeface="Calibri"/>
                <a:ea typeface="Calibri"/>
                <a:cs typeface="Calibri"/>
                <a:sym typeface="Calibri"/>
              </a:rPr>
              <a:t>su</a:t>
            </a:r>
            <a:r>
              <a:rPr b="0" i="0" lang="en-GB" sz="2000" u="none" cap="none" strike="noStrike">
                <a:solidFill>
                  <a:srgbClr val="13165D"/>
                </a:solidFill>
                <a:latin typeface="Calibri"/>
                <a:ea typeface="Calibri"/>
                <a:cs typeface="Calibri"/>
                <a:sym typeface="Calibri"/>
              </a:rPr>
              <a:t> idioma</a:t>
            </a:r>
            <a:br>
              <a:rPr b="0" i="0" lang="en-GB" sz="2000" u="none" cap="none" strike="noStrike">
                <a:solidFill>
                  <a:srgbClr val="13165D"/>
                </a:solidFill>
                <a:latin typeface="Calibri"/>
                <a:ea typeface="Calibri"/>
                <a:cs typeface="Calibri"/>
                <a:sym typeface="Calibri"/>
              </a:rPr>
            </a:br>
            <a:br>
              <a:rPr b="0" i="0" lang="en-GB" sz="1800" u="none" cap="none" strike="noStrike">
                <a:solidFill>
                  <a:srgbClr val="000000"/>
                </a:solidFill>
                <a:latin typeface="Arial"/>
                <a:ea typeface="Arial"/>
                <a:cs typeface="Arial"/>
                <a:sym typeface="Arial"/>
              </a:rPr>
            </a:br>
            <a:r>
              <a:rPr b="1" lang="en-GB" sz="2000">
                <a:solidFill>
                  <a:srgbClr val="13165D"/>
                </a:solidFill>
                <a:latin typeface="Calibri"/>
                <a:ea typeface="Calibri"/>
                <a:cs typeface="Calibri"/>
                <a:sym typeface="Calibri"/>
              </a:rPr>
              <a:t>Enlace</a:t>
            </a:r>
            <a:r>
              <a:rPr lang="en-GB" sz="1800"/>
              <a:t> </a:t>
            </a:r>
            <a:r>
              <a:rPr b="1" lang="en-GB" sz="2000">
                <a:solidFill>
                  <a:srgbClr val="13165D"/>
                </a:solidFill>
                <a:latin typeface="Calibri"/>
                <a:ea typeface="Calibri"/>
                <a:cs typeface="Calibri"/>
                <a:sym typeface="Calibri"/>
              </a:rPr>
              <a:t>directo a la encuesta específica</a:t>
            </a:r>
            <a:r>
              <a:rPr b="1" i="0" lang="en-GB" sz="2000" u="none" cap="none" strike="noStrike">
                <a:solidFill>
                  <a:srgbClr val="13165D"/>
                </a:solidFill>
                <a:latin typeface="Calibri"/>
                <a:ea typeface="Calibri"/>
                <a:cs typeface="Calibri"/>
                <a:sym typeface="Calibri"/>
              </a:rPr>
              <a:t>: </a:t>
            </a:r>
            <a:br>
              <a:rPr b="0" i="0" lang="en-GB" sz="2000" u="none" cap="none" strike="noStrike">
                <a:solidFill>
                  <a:srgbClr val="13165D"/>
                </a:solidFill>
                <a:latin typeface="Calibri"/>
                <a:ea typeface="Calibri"/>
                <a:cs typeface="Calibri"/>
                <a:sym typeface="Calibri"/>
              </a:rPr>
            </a:br>
            <a:br>
              <a:rPr b="0" i="0" lang="en-GB" sz="2000" u="sng" cap="none" strike="noStrike">
                <a:solidFill>
                  <a:srgbClr val="13165D"/>
                </a:solidFill>
                <a:latin typeface="Calibri"/>
                <a:ea typeface="Calibri"/>
                <a:cs typeface="Calibri"/>
                <a:sym typeface="Calibri"/>
                <a:hlinkClick r:id="rId3">
                  <a:extLst>
                    <a:ext uri="{A12FA001-AC4F-418D-AE19-62706E023703}">
                      <ahyp:hlinkClr val="tx"/>
                    </a:ext>
                  </a:extLst>
                </a:hlinkClick>
              </a:rPr>
            </a:br>
            <a:r>
              <a:rPr b="0" i="0" lang="en-GB" sz="2000" u="sng" cap="none" strike="noStrike">
                <a:solidFill>
                  <a:srgbClr val="13165D"/>
                </a:solidFill>
                <a:latin typeface="Calibri"/>
                <a:ea typeface="Calibri"/>
                <a:cs typeface="Calibri"/>
                <a:sym typeface="Calibri"/>
                <a:hlinkClick r:id="rId4">
                  <a:extLst>
                    <a:ext uri="{A12FA001-AC4F-418D-AE19-62706E023703}">
                      <ahyp:hlinkClr val="tx"/>
                    </a:ext>
                  </a:extLst>
                </a:hlinkClick>
              </a:rPr>
              <a:t>https://ec.europa.eu/eusurvey/runner/BELC-specific-survey</a:t>
            </a:r>
            <a:endParaRPr b="0" i="0" sz="2000" u="none" cap="none" strike="noStrike">
              <a:solidFill>
                <a:srgbClr val="13165D"/>
              </a:solidFill>
              <a:latin typeface="Calibri"/>
              <a:ea typeface="Calibri"/>
              <a:cs typeface="Calibri"/>
              <a:sym typeface="Calibri"/>
            </a:endParaRPr>
          </a:p>
        </p:txBody>
      </p:sp>
      <p:sp>
        <p:nvSpPr>
          <p:cNvPr id="232" name="Google Shape;232;g2398b1c3df8_0_5"/>
          <p:cNvSpPr txBox="1"/>
          <p:nvPr>
            <p:ph idx="2" type="body"/>
          </p:nvPr>
        </p:nvSpPr>
        <p:spPr>
          <a:xfrm>
            <a:off x="10058399" y="306759"/>
            <a:ext cx="1762200" cy="8901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Encuesta específica</a:t>
            </a:r>
            <a:endParaRPr>
              <a:solidFill>
                <a:srgbClr val="13165D"/>
              </a:solidFill>
              <a:latin typeface="Calibri"/>
              <a:ea typeface="Calibri"/>
              <a:cs typeface="Calibri"/>
              <a:sym typeface="Calibri"/>
            </a:endParaRPr>
          </a:p>
        </p:txBody>
      </p:sp>
      <p:sp>
        <p:nvSpPr>
          <p:cNvPr id="233" name="Google Shape;233;g2398b1c3df8_0_5"/>
          <p:cNvSpPr txBox="1"/>
          <p:nvPr>
            <p:ph idx="1" type="body"/>
          </p:nvPr>
        </p:nvSpPr>
        <p:spPr>
          <a:xfrm>
            <a:off x="9316995" y="6020374"/>
            <a:ext cx="25035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latin typeface="Calibri"/>
                <a:ea typeface="Calibri"/>
                <a:cs typeface="Calibri"/>
                <a:sym typeface="Calibri"/>
              </a:rPr>
              <a:t>Colaboración con</a:t>
            </a:r>
            <a:r>
              <a:rPr b="1" lang="en-GB">
                <a:solidFill>
                  <a:srgbClr val="000000"/>
                </a:solidFill>
                <a:latin typeface="Calibri"/>
                <a:ea typeface="Calibri"/>
                <a:cs typeface="Calibri"/>
                <a:sym typeface="Calibri"/>
              </a:rPr>
              <a:t> </a:t>
            </a:r>
            <a:r>
              <a:rPr lang="en-GB"/>
              <a:t>el</a:t>
            </a:r>
            <a:br>
              <a:rPr lang="en-GB">
                <a:latin typeface="Calibri"/>
                <a:ea typeface="Calibri"/>
                <a:cs typeface="Calibri"/>
                <a:sym typeface="Calibri"/>
              </a:rPr>
            </a:br>
            <a:r>
              <a:rPr lang="en-GB">
                <a:latin typeface="Calibri"/>
                <a:ea typeface="Calibri"/>
                <a:cs typeface="Calibri"/>
                <a:sym typeface="Calibri"/>
              </a:rPr>
              <a:t>Comité de las Regiones</a:t>
            </a:r>
            <a:endParaRPr/>
          </a:p>
        </p:txBody>
      </p:sp>
      <p:sp>
        <p:nvSpPr>
          <p:cNvPr id="239" name="Google Shape;239;p13"/>
          <p:cNvSpPr txBox="1"/>
          <p:nvPr/>
        </p:nvSpPr>
        <p:spPr>
          <a:xfrm>
            <a:off x="9329351" y="6020374"/>
            <a:ext cx="2491174"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Construir Europa con las</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autoridades locales</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txBox="1"/>
          <p:nvPr>
            <p:ph idx="1" type="body"/>
          </p:nvPr>
        </p:nvSpPr>
        <p:spPr>
          <a:xfrm>
            <a:off x="9304638" y="6020374"/>
            <a:ext cx="2515887"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245" name="Google Shape;245;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Colaboración con el</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Comité de las Regiones</a:t>
            </a:r>
            <a:endParaRPr>
              <a:solidFill>
                <a:srgbClr val="13165D"/>
              </a:solidFill>
              <a:latin typeface="Calibri"/>
              <a:ea typeface="Calibri"/>
              <a:cs typeface="Calibri"/>
              <a:sym typeface="Calibri"/>
            </a:endParaRPr>
          </a:p>
        </p:txBody>
      </p:sp>
      <p:sp>
        <p:nvSpPr>
          <p:cNvPr id="246" name="Google Shape;246;p14"/>
          <p:cNvSpPr txBox="1"/>
          <p:nvPr>
            <p:ph idx="1" type="body"/>
          </p:nvPr>
        </p:nvSpPr>
        <p:spPr>
          <a:xfrm>
            <a:off x="371475" y="1449388"/>
            <a:ext cx="11449050"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La red «</a:t>
            </a:r>
            <a:r>
              <a:rPr b="1" i="0" lang="en-GB" sz="2400" u="none" cap="none" strike="noStrike">
                <a:solidFill>
                  <a:srgbClr val="13155D"/>
                </a:solidFill>
                <a:latin typeface="Calibri"/>
                <a:ea typeface="Calibri"/>
                <a:cs typeface="Calibri"/>
                <a:sym typeface="Calibri"/>
              </a:rPr>
              <a:t>Construir Europa con las autoridades locales</a:t>
            </a:r>
            <a:r>
              <a:rPr b="0" i="0" lang="en-GB" sz="2400" u="none" cap="none" strike="noStrike">
                <a:solidFill>
                  <a:srgbClr val="13155D"/>
                </a:solidFill>
                <a:latin typeface="Calibri"/>
                <a:ea typeface="Calibri"/>
                <a:cs typeface="Calibri"/>
                <a:sym typeface="Calibri"/>
              </a:rPr>
              <a:t>» se beneficia de una estrecha coordinación con </a:t>
            </a:r>
            <a:r>
              <a:rPr b="1" lang="en-GB" sz="2400">
                <a:solidFill>
                  <a:srgbClr val="13155D"/>
                </a:solidFill>
              </a:rPr>
              <a:t>l</a:t>
            </a:r>
            <a:r>
              <a:rPr b="1" i="0" lang="en-GB" sz="2400" u="none" cap="none" strike="noStrike">
                <a:solidFill>
                  <a:srgbClr val="13155D"/>
                </a:solidFill>
                <a:latin typeface="Calibri"/>
                <a:ea typeface="Calibri"/>
                <a:cs typeface="Calibri"/>
                <a:sym typeface="Calibri"/>
              </a:rPr>
              <a:t>a Red europea de corresponsales regionales y locales de la UE del Comité de las Regiones</a:t>
            </a:r>
            <a:r>
              <a:rPr b="0" i="0" lang="en-GB" sz="2400" u="none" cap="none" strike="noStrike">
                <a:solidFill>
                  <a:srgbClr val="13155D"/>
                </a:solidFill>
                <a:latin typeface="Calibri"/>
                <a:ea typeface="Calibri"/>
                <a:cs typeface="Calibri"/>
                <a:sym typeface="Calibri"/>
              </a:rPr>
              <a:t>.</a:t>
            </a:r>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La Red europea de corresponsales regionales y locales de la UE fue creada por el Comité Europeo de las Regiones (CdR) en 2021 y comparte algunos de los objetivos de nuestra red, como ampliar los conocimientos sobre políticas de la UE entre las autoridades locales y brindarles apoyo en las actividades relacionadas con la UE. </a:t>
            </a:r>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Nuestra red se centra fundamentalmente en la comunicación con los ciudadanos, mientras que el cometido de la red del Comité de las Regiones es establecer vínculos con la labor de los miembros del Comité de las Regiones. </a:t>
            </a:r>
            <a:endParaRPr/>
          </a:p>
          <a:p>
            <a:pPr indent="0" lvl="0" marL="0" marR="0" rtl="0" algn="l">
              <a:lnSpc>
                <a:spcPct val="90000"/>
              </a:lnSpc>
              <a:spcBef>
                <a:spcPts val="1000"/>
              </a:spcBef>
              <a:spcAft>
                <a:spcPts val="0"/>
              </a:spcAft>
              <a:buClr>
                <a:srgbClr val="13155D"/>
              </a:buClr>
              <a:buSzPts val="2400"/>
              <a:buFont typeface="Arial"/>
              <a:buNone/>
            </a:pPr>
            <a:r>
              <a:rPr b="1" i="0" lang="en-GB" sz="2400" u="none" cap="none" strike="noStrike">
                <a:solidFill>
                  <a:srgbClr val="13155D"/>
                </a:solidFill>
                <a:latin typeface="Calibri"/>
                <a:ea typeface="Calibri"/>
                <a:cs typeface="Calibri"/>
                <a:sym typeface="Calibri"/>
              </a:rPr>
              <a:t>¡Puede entrar a formar parte de ambas redes!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lang="en-GB">
                <a:solidFill>
                  <a:srgbClr val="FFFFFF"/>
                </a:solidFill>
                <a:latin typeface="Calibri"/>
                <a:ea typeface="Calibri"/>
                <a:cs typeface="Calibri"/>
                <a:sym typeface="Calibri"/>
              </a:rPr>
              <a:t>¿Qué </a:t>
            </a:r>
            <a:r>
              <a:rPr b="1" lang="en-GB">
                <a:solidFill>
                  <a:srgbClr val="FFF100"/>
                </a:solidFill>
              </a:rPr>
              <a:t>se espera</a:t>
            </a:r>
            <a:br>
              <a:rPr b="1" lang="en-GB">
                <a:solidFill>
                  <a:srgbClr val="FFF100"/>
                </a:solidFill>
              </a:rPr>
            </a:br>
            <a:r>
              <a:rPr b="1" lang="en-GB">
                <a:solidFill>
                  <a:srgbClr val="FFF100"/>
                </a:solidFill>
              </a:rPr>
              <a:t>de los miembros de la red?</a:t>
            </a:r>
            <a:endParaRPr>
              <a:solidFill>
                <a:srgbClr val="FFF100"/>
              </a:solidFill>
              <a:latin typeface="Calibri"/>
              <a:ea typeface="Calibri"/>
              <a:cs typeface="Calibri"/>
              <a:sym typeface="Calibri"/>
            </a:endParaRPr>
          </a:p>
        </p:txBody>
      </p:sp>
      <p:sp>
        <p:nvSpPr>
          <p:cNvPr id="252" name="Google Shape;252;p15"/>
          <p:cNvSpPr txBox="1"/>
          <p:nvPr/>
        </p:nvSpPr>
        <p:spPr>
          <a:xfrm>
            <a:off x="9230497" y="6020374"/>
            <a:ext cx="2590028" cy="641683"/>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Construir Europa con las</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autoridades locales</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6"/>
          <p:cNvSpPr txBox="1"/>
          <p:nvPr>
            <p:ph idx="1" type="body"/>
          </p:nvPr>
        </p:nvSpPr>
        <p:spPr>
          <a:xfrm>
            <a:off x="9144000" y="6020374"/>
            <a:ext cx="267652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258" name="Google Shape;258;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¿Qué se espera</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de los miembros de la red?</a:t>
            </a:r>
            <a:endParaRPr>
              <a:solidFill>
                <a:srgbClr val="13165D"/>
              </a:solidFill>
              <a:latin typeface="Calibri"/>
              <a:ea typeface="Calibri"/>
              <a:cs typeface="Calibri"/>
              <a:sym typeface="Calibri"/>
            </a:endParaRPr>
          </a:p>
        </p:txBody>
      </p:sp>
      <p:sp>
        <p:nvSpPr>
          <p:cNvPr id="259" name="Google Shape;259;p1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FFF100"/>
              </a:buClr>
              <a:buSzPts val="1800"/>
              <a:buChar char="•"/>
            </a:pPr>
            <a:r>
              <a:rPr b="1" lang="en-GB" sz="1800">
                <a:solidFill>
                  <a:srgbClr val="FFF100"/>
                </a:solidFill>
                <a:latin typeface="Calibri"/>
                <a:ea typeface="Calibri"/>
                <a:cs typeface="Calibri"/>
                <a:sym typeface="Calibri"/>
              </a:rPr>
              <a:t>Entablar un diálogo </a:t>
            </a:r>
            <a:r>
              <a:rPr lang="en-GB" sz="1800">
                <a:solidFill>
                  <a:srgbClr val="FFFFFF"/>
                </a:solidFill>
                <a:latin typeface="Calibri"/>
                <a:ea typeface="Calibri"/>
                <a:cs typeface="Calibri"/>
                <a:sym typeface="Calibri"/>
              </a:rPr>
              <a:t>con los miembros de su circunscripción y los medios de comunicación locales en torno a las iniciativas y medidas políticas generales llevadas a cabo por la UE.</a:t>
            </a:r>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Presentar las políticas, </a:t>
            </a:r>
            <a:r>
              <a:rPr lang="en-GB" sz="1800">
                <a:solidFill>
                  <a:srgbClr val="FFFFFF"/>
                </a:solidFill>
                <a:latin typeface="Calibri"/>
                <a:ea typeface="Calibri"/>
                <a:cs typeface="Calibri"/>
                <a:sym typeface="Calibri"/>
              </a:rPr>
              <a:t>acciones e iniciativas de la UE de forma objetiva, basándose en información precisa y fiable.</a:t>
            </a:r>
            <a:endParaRPr/>
          </a:p>
          <a:p>
            <a:pPr indent="-228600" lvl="0" marL="228600" rtl="0" algn="l">
              <a:lnSpc>
                <a:spcPct val="90000"/>
              </a:lnSpc>
              <a:spcBef>
                <a:spcPts val="1000"/>
              </a:spcBef>
              <a:spcAft>
                <a:spcPts val="0"/>
              </a:spcAft>
              <a:buClr>
                <a:srgbClr val="FFF100"/>
              </a:buClr>
              <a:buSzPts val="1800"/>
              <a:buChar char="•"/>
            </a:pPr>
            <a:r>
              <a:rPr b="1" lang="en-GB" sz="1800">
                <a:solidFill>
                  <a:srgbClr val="FFF100"/>
                </a:solidFill>
                <a:latin typeface="Calibri"/>
                <a:ea typeface="Calibri"/>
                <a:cs typeface="Calibri"/>
                <a:sym typeface="Calibri"/>
              </a:rPr>
              <a:t>Participar en las actividades de la red, </a:t>
            </a:r>
            <a:r>
              <a:rPr lang="en-GB" sz="1800">
                <a:solidFill>
                  <a:srgbClr val="FFFFFF"/>
                </a:solidFill>
                <a:latin typeface="Calibri"/>
                <a:ea typeface="Calibri"/>
                <a:cs typeface="Calibri"/>
                <a:sym typeface="Calibri"/>
              </a:rPr>
              <a:t>por ejemplo, respondiendo a aproximadamente dos encuestas al año.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lang="en-GB"/>
              <a:t>Únase a la red</a:t>
            </a:r>
            <a:br>
              <a:rPr b="1" lang="en-GB">
                <a:solidFill>
                  <a:srgbClr val="F2F2F2"/>
                </a:solidFill>
                <a:latin typeface="Calibri"/>
                <a:ea typeface="Calibri"/>
                <a:cs typeface="Calibri"/>
                <a:sym typeface="Calibri"/>
              </a:rPr>
            </a:br>
            <a:r>
              <a:rPr b="1" lang="en-GB">
                <a:solidFill>
                  <a:srgbClr val="FFF100"/>
                </a:solidFill>
                <a:latin typeface="Calibri"/>
                <a:ea typeface="Calibri"/>
                <a:cs typeface="Calibri"/>
                <a:sym typeface="Calibri"/>
              </a:rPr>
              <a:t>¿Qué pasa después?</a:t>
            </a:r>
            <a:endParaRPr>
              <a:solidFill>
                <a:srgbClr val="F2F2F2"/>
              </a:solidFill>
              <a:latin typeface="Calibri"/>
              <a:ea typeface="Calibri"/>
              <a:cs typeface="Calibri"/>
              <a:sym typeface="Calibri"/>
            </a:endParaRPr>
          </a:p>
        </p:txBody>
      </p:sp>
      <p:sp>
        <p:nvSpPr>
          <p:cNvPr id="265" name="Google Shape;265;p17"/>
          <p:cNvSpPr txBox="1"/>
          <p:nvPr>
            <p:ph idx="1" type="body"/>
          </p:nvPr>
        </p:nvSpPr>
        <p:spPr>
          <a:xfrm>
            <a:off x="8958649" y="6020374"/>
            <a:ext cx="286187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endParaRPr/>
          </a:p>
          <a:p>
            <a:pPr indent="0" lvl="0" marL="0" rtl="0" algn="r">
              <a:lnSpc>
                <a:spcPct val="90000"/>
              </a:lnSpc>
              <a:spcBef>
                <a:spcPts val="0"/>
              </a:spcBef>
              <a:spcAft>
                <a:spcPts val="0"/>
              </a:spcAft>
              <a:buClr>
                <a:srgbClr val="7F7F7F"/>
              </a:buClr>
              <a:buSzPts val="1400"/>
              <a:buNone/>
            </a:pP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latin typeface="Calibri"/>
                <a:ea typeface="Calibri"/>
                <a:cs typeface="Calibri"/>
                <a:sym typeface="Calibri"/>
              </a:rPr>
              <a:t>¿Qué es</a:t>
            </a:r>
            <a:endParaRPr sz="4000">
              <a:latin typeface="Calibri"/>
              <a:ea typeface="Calibri"/>
              <a:cs typeface="Calibri"/>
              <a:sym typeface="Calibri"/>
            </a:endParaRPr>
          </a:p>
        </p:txBody>
      </p:sp>
      <p:sp>
        <p:nvSpPr>
          <p:cNvPr id="141" name="Google Shape;141;p2"/>
          <p:cNvSpPr txBox="1"/>
          <p:nvPr>
            <p:ph idx="1" type="body"/>
          </p:nvPr>
        </p:nvSpPr>
        <p:spPr>
          <a:xfrm>
            <a:off x="304568" y="3132946"/>
            <a:ext cx="11437899"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5400"/>
              <a:buNone/>
            </a:pPr>
            <a:r>
              <a:rPr b="1" lang="en-GB" sz="5400">
                <a:solidFill>
                  <a:srgbClr val="FFF200"/>
                </a:solidFill>
                <a:latin typeface="Calibri"/>
                <a:ea typeface="Calibri"/>
                <a:cs typeface="Calibri"/>
                <a:sym typeface="Calibri"/>
              </a:rPr>
              <a:t>«Construir Europa con las</a:t>
            </a:r>
            <a:endParaRPr/>
          </a:p>
          <a:p>
            <a:pPr indent="0" lvl="0" marL="0" rtl="0" algn="l">
              <a:lnSpc>
                <a:spcPct val="90000"/>
              </a:lnSpc>
              <a:spcBef>
                <a:spcPts val="0"/>
              </a:spcBef>
              <a:spcAft>
                <a:spcPts val="0"/>
              </a:spcAft>
              <a:buClr>
                <a:srgbClr val="FFF200"/>
              </a:buClr>
              <a:buSzPts val="5400"/>
              <a:buNone/>
            </a:pPr>
            <a:r>
              <a:rPr b="1" lang="en-GB" sz="5400">
                <a:solidFill>
                  <a:srgbClr val="FFF200"/>
                </a:solidFill>
                <a:latin typeface="Calibri"/>
                <a:ea typeface="Calibri"/>
                <a:cs typeface="Calibri"/>
                <a:sym typeface="Calibri"/>
              </a:rPr>
              <a:t>autoridades locales»?</a:t>
            </a:r>
            <a:endParaRPr sz="5400">
              <a:solidFill>
                <a:srgbClr val="FFF200"/>
              </a:solidFill>
              <a:latin typeface="Calibri"/>
              <a:ea typeface="Calibri"/>
              <a:cs typeface="Calibri"/>
              <a:sym typeface="Calibri"/>
            </a:endParaRPr>
          </a:p>
        </p:txBody>
      </p:sp>
      <p:sp>
        <p:nvSpPr>
          <p:cNvPr id="142" name="Google Shape;142;p2"/>
          <p:cNvSpPr txBox="1"/>
          <p:nvPr>
            <p:ph idx="2" type="body"/>
          </p:nvPr>
        </p:nvSpPr>
        <p:spPr>
          <a:xfrm>
            <a:off x="9208168" y="6020374"/>
            <a:ext cx="2612357"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Construir Europa con las</a:t>
            </a:r>
            <a:endParaRPr b="1" sz="2400">
              <a:solidFill>
                <a:srgbClr val="FFFF00"/>
              </a:solidFill>
            </a:endParaRPr>
          </a:p>
          <a:p>
            <a:pPr indent="0" lvl="0" marL="0" rtl="0" algn="r">
              <a:lnSpc>
                <a:spcPct val="90000"/>
              </a:lnSpc>
              <a:spcBef>
                <a:spcPts val="0"/>
              </a:spcBef>
              <a:spcAft>
                <a:spcPts val="0"/>
              </a:spcAft>
              <a:buClr>
                <a:schemeClr val="lt1"/>
              </a:buClr>
              <a:buSzPts val="1400"/>
              <a:buNone/>
            </a:pPr>
            <a:r>
              <a:rPr b="1" lang="en-GB" sz="2400">
                <a:solidFill>
                  <a:srgbClr val="FFFF00"/>
                </a:solidFill>
              </a:rPr>
              <a:t>autoridades locales</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8"/>
          <p:cNvSpPr txBox="1"/>
          <p:nvPr>
            <p:ph idx="1" type="body"/>
          </p:nvPr>
        </p:nvSpPr>
        <p:spPr>
          <a:xfrm>
            <a:off x="9168714" y="6020374"/>
            <a:ext cx="2651811"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271" name="Google Shape;271;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Únase a la red</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¿Qué pasa después?</a:t>
            </a:r>
            <a:endParaRPr>
              <a:solidFill>
                <a:srgbClr val="13165D"/>
              </a:solidFill>
              <a:latin typeface="Calibri"/>
              <a:ea typeface="Calibri"/>
              <a:cs typeface="Calibri"/>
              <a:sym typeface="Calibri"/>
            </a:endParaRPr>
          </a:p>
        </p:txBody>
      </p:sp>
      <p:sp>
        <p:nvSpPr>
          <p:cNvPr id="272" name="Google Shape;272;p18"/>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1800"/>
              <a:buNone/>
            </a:pPr>
            <a:r>
              <a:rPr b="1" lang="en-GB" sz="1800">
                <a:solidFill>
                  <a:srgbClr val="13165D"/>
                </a:solidFill>
                <a:latin typeface="Calibri"/>
                <a:ea typeface="Calibri"/>
                <a:cs typeface="Calibri"/>
                <a:sym typeface="Calibri"/>
              </a:rPr>
              <a:t>Una vez se acepta a las autoridades locales y su</a:t>
            </a:r>
            <a:r>
              <a:rPr b="1" lang="en-GB">
                <a:solidFill>
                  <a:srgbClr val="13165D"/>
                </a:solidFill>
              </a:rPr>
              <a:t>s concejales designados/as como socios y miembros del proyecto:</a:t>
            </a:r>
            <a:endParaRPr/>
          </a:p>
          <a:p>
            <a:pPr indent="0" lvl="0" marL="0" rtl="0" algn="l">
              <a:lnSpc>
                <a:spcPct val="90000"/>
              </a:lnSpc>
              <a:spcBef>
                <a:spcPts val="0"/>
              </a:spcBef>
              <a:spcAft>
                <a:spcPts val="0"/>
              </a:spcAft>
              <a:buClr>
                <a:srgbClr val="13165D"/>
              </a:buClr>
              <a:buSzPts val="1800"/>
              <a:buNone/>
            </a:pPr>
            <a:r>
              <a:t/>
            </a:r>
            <a:endParaRPr b="1">
              <a:solidFill>
                <a:srgbClr val="13165D"/>
              </a:solidFill>
            </a:endParaRPr>
          </a:p>
          <a:p>
            <a:pPr indent="-285750" lvl="0" marL="285750" rtl="0" algn="l">
              <a:lnSpc>
                <a:spcPct val="90000"/>
              </a:lnSpc>
              <a:spcBef>
                <a:spcPts val="0"/>
              </a:spcBef>
              <a:spcAft>
                <a:spcPts val="0"/>
              </a:spcAft>
              <a:buClr>
                <a:srgbClr val="13165D"/>
              </a:buClr>
              <a:buSzPts val="1800"/>
              <a:buChar char="•"/>
            </a:pPr>
            <a:r>
              <a:rPr b="1" lang="en-GB">
                <a:solidFill>
                  <a:srgbClr val="13165D"/>
                </a:solidFill>
              </a:rPr>
              <a:t>reciben materiales de divulgación </a:t>
            </a:r>
            <a:r>
              <a:rPr lang="en-GB"/>
              <a:t>con los que pueden dar visibilidad a su participación en el proyecto, como un certificado imprimible para el miembro, una placa de metal y un expositor enrollable para que la autoridad local pueda colocarlo en lugares de acceso público.</a:t>
            </a:r>
            <a:endParaRPr b="1">
              <a:solidFill>
                <a:srgbClr val="13165D"/>
              </a:solidFill>
            </a:endParaRPr>
          </a:p>
          <a:p>
            <a:pPr indent="0" lvl="0" marL="0" rtl="0" algn="l">
              <a:lnSpc>
                <a:spcPct val="90000"/>
              </a:lnSpc>
              <a:spcBef>
                <a:spcPts val="0"/>
              </a:spcBef>
              <a:spcAft>
                <a:spcPts val="0"/>
              </a:spcAft>
              <a:buClr>
                <a:srgbClr val="13165D"/>
              </a:buClr>
              <a:buSzPts val="1800"/>
              <a:buNone/>
            </a:pPr>
            <a:r>
              <a:t/>
            </a:r>
            <a:endParaRPr b="1">
              <a:solidFill>
                <a:srgbClr val="13165D"/>
              </a:solidFill>
            </a:endParaRPr>
          </a:p>
          <a:p>
            <a:pPr indent="-228600" lvl="0" marL="228600" rtl="0" algn="l">
              <a:lnSpc>
                <a:spcPct val="90000"/>
              </a:lnSpc>
              <a:spcBef>
                <a:spcPts val="1000"/>
              </a:spcBef>
              <a:spcAft>
                <a:spcPts val="0"/>
              </a:spcAft>
              <a:buClr>
                <a:srgbClr val="13165D"/>
              </a:buClr>
              <a:buSzPts val="1800"/>
              <a:buChar char="•"/>
            </a:pPr>
            <a:r>
              <a:rPr b="1" lang="en-GB"/>
              <a:t>aparecen en el listado</a:t>
            </a:r>
            <a:r>
              <a:rPr lang="en-GB"/>
              <a:t> </a:t>
            </a:r>
            <a:r>
              <a:rPr lang="en-GB" sz="1800">
                <a:solidFill>
                  <a:srgbClr val="13165D"/>
                </a:solidFill>
                <a:latin typeface="Calibri"/>
                <a:ea typeface="Calibri"/>
                <a:cs typeface="Calibri"/>
                <a:sym typeface="Calibri"/>
              </a:rPr>
              <a:t>de miembros del proyecto de la página web de acceso público</a:t>
            </a:r>
            <a:endParaRPr/>
          </a:p>
          <a:p>
            <a:pPr indent="-228600" lvl="0" marL="228600" rtl="0" algn="l">
              <a:lnSpc>
                <a:spcPct val="90000"/>
              </a:lnSpc>
              <a:spcBef>
                <a:spcPts val="1000"/>
              </a:spcBef>
              <a:spcAft>
                <a:spcPts val="0"/>
              </a:spcAft>
              <a:buClr>
                <a:srgbClr val="13165D"/>
              </a:buClr>
              <a:buSzPts val="1800"/>
              <a:buChar char="•"/>
            </a:pPr>
            <a:r>
              <a:rPr b="1" lang="en-GB"/>
              <a:t>pueden acceder </a:t>
            </a:r>
            <a:r>
              <a:rPr lang="en-GB" sz="1800">
                <a:solidFill>
                  <a:srgbClr val="13165D"/>
                </a:solidFill>
                <a:latin typeface="Calibri"/>
                <a:ea typeface="Calibri"/>
                <a:cs typeface="Calibri"/>
                <a:sym typeface="Calibri"/>
              </a:rPr>
              <a:t>a una plataforma de información en línea </a:t>
            </a:r>
            <a:endParaRPr/>
          </a:p>
          <a:p>
            <a:pPr indent="-228600" lvl="0" marL="228600" rtl="0" algn="l">
              <a:lnSpc>
                <a:spcPct val="90000"/>
              </a:lnSpc>
              <a:spcBef>
                <a:spcPts val="1000"/>
              </a:spcBef>
              <a:spcAft>
                <a:spcPts val="0"/>
              </a:spcAft>
              <a:buClr>
                <a:srgbClr val="13165D"/>
              </a:buClr>
              <a:buSzPts val="1800"/>
              <a:buChar char="•"/>
            </a:pPr>
            <a:r>
              <a:rPr lang="en-GB"/>
              <a:t>comienzan a recibir </a:t>
            </a:r>
            <a:r>
              <a:rPr b="1" lang="en-GB"/>
              <a:t>material y actualizaciones</a:t>
            </a:r>
            <a:r>
              <a:rPr lang="en-GB"/>
              <a:t> </a:t>
            </a:r>
            <a:r>
              <a:rPr lang="en-GB" sz="1800">
                <a:solidFill>
                  <a:srgbClr val="13165D"/>
                </a:solidFill>
                <a:latin typeface="Calibri"/>
                <a:ea typeface="Calibri"/>
                <a:cs typeface="Calibri"/>
                <a:sym typeface="Calibri"/>
              </a:rPr>
              <a:t>sobre las actividades del proyecto a través del correo electrónico</a:t>
            </a:r>
            <a:endParaRPr/>
          </a:p>
        </p:txBody>
      </p:sp>
      <p:sp>
        <p:nvSpPr>
          <p:cNvPr id="273" name="Google Shape;273;p18"/>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55D"/>
              </a:buClr>
              <a:buSzPts val="1800"/>
              <a:buFont typeface="Calibri"/>
              <a:buNone/>
            </a:pPr>
            <a:r>
              <a:rPr b="1" i="0" lang="en-GB" sz="1800" u="none" cap="none" strike="noStrike">
                <a:solidFill>
                  <a:srgbClr val="13155D"/>
                </a:solidFill>
                <a:latin typeface="Calibri"/>
                <a:ea typeface="Calibri"/>
                <a:cs typeface="Calibri"/>
                <a:sym typeface="Calibri"/>
              </a:rPr>
              <a:t>Asimismo, las autoridades locales reciben una encuesta de bienvenida relativa a sus intereses y necesidades de información. También reciben invitaciones a reuniones informativas en línea y presenciales sobre sus temas de interés y necesidades de información.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9"/>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La plataforma de comunicación en línea para miembros de «Construir Europa con las autoridades locales» se encuentra alojada </a:t>
            </a: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en la </a:t>
            </a:r>
            <a:r>
              <a:rPr b="1" i="0" lang="en-GB" sz="2000" u="none" cap="none" strike="noStrike">
                <a:solidFill>
                  <a:srgbClr val="13165D"/>
                </a:solidFill>
                <a:latin typeface="Calibri"/>
                <a:ea typeface="Calibri"/>
                <a:cs typeface="Calibri"/>
                <a:sym typeface="Calibri"/>
              </a:rPr>
              <a:t>plataforma Futurium de la Comisión Europea </a:t>
            </a:r>
            <a:r>
              <a:rPr b="0" i="0" lang="en-GB" sz="2000" u="none" cap="none" strike="noStrike">
                <a:solidFill>
                  <a:srgbClr val="13165D"/>
                </a:solidFill>
                <a:latin typeface="Calibri"/>
                <a:ea typeface="Calibri"/>
                <a:cs typeface="Calibri"/>
                <a:sym typeface="Calibri"/>
              </a:rPr>
              <a:t>(https://futurium.ec.europa.eu).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Los miembros deben crear una cuenta </a:t>
            </a:r>
            <a:r>
              <a:rPr b="1" i="0" lang="en-GB" sz="2000" u="none" cap="none" strike="noStrike">
                <a:solidFill>
                  <a:srgbClr val="13165D"/>
                </a:solidFill>
                <a:latin typeface="Calibri"/>
                <a:ea typeface="Calibri"/>
                <a:cs typeface="Calibri"/>
                <a:sym typeface="Calibri"/>
              </a:rPr>
              <a:t>EU login</a:t>
            </a:r>
            <a:r>
              <a:rPr b="0" i="0" lang="en-GB" sz="2000" u="none" cap="none" strike="noStrike">
                <a:solidFill>
                  <a:srgbClr val="13165D"/>
                </a:solidFill>
                <a:latin typeface="Calibri"/>
                <a:ea typeface="Calibri"/>
                <a:cs typeface="Calibri"/>
                <a:sym typeface="Calibri"/>
              </a:rPr>
              <a:t> para poder acceder a la plataforma. </a:t>
            </a:r>
            <a:endParaRPr b="0" i="0" sz="2000" u="none" cap="none" strike="noStrike">
              <a:solidFill>
                <a:schemeClr val="dk1"/>
              </a:solidFill>
              <a:latin typeface="Calibri"/>
              <a:ea typeface="Calibri"/>
              <a:cs typeface="Calibri"/>
              <a:sym typeface="Calibri"/>
            </a:endParaRPr>
          </a:p>
        </p:txBody>
      </p:sp>
      <p:sp>
        <p:nvSpPr>
          <p:cNvPr id="279" name="Google Shape;279;p19"/>
          <p:cNvSpPr txBox="1"/>
          <p:nvPr>
            <p:ph idx="1" type="body"/>
          </p:nvPr>
        </p:nvSpPr>
        <p:spPr>
          <a:xfrm>
            <a:off x="8958649" y="6020374"/>
            <a:ext cx="2861876"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endParaRPr/>
          </a:p>
          <a:p>
            <a:pPr indent="0" lvl="0" marL="0" rtl="0" algn="r">
              <a:lnSpc>
                <a:spcPct val="90000"/>
              </a:lnSpc>
              <a:spcBef>
                <a:spcPts val="0"/>
              </a:spcBef>
              <a:spcAft>
                <a:spcPts val="0"/>
              </a:spcAft>
              <a:buClr>
                <a:srgbClr val="7F7F7F"/>
              </a:buClr>
              <a:buSzPts val="1400"/>
              <a:buNone/>
            </a:pP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280" name="Google Shape;280;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Únase a la red</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¿Qué pasa después?</a:t>
            </a:r>
            <a:endParaRPr>
              <a:solidFill>
                <a:srgbClr val="13165D"/>
              </a:solidFill>
              <a:latin typeface="Calibri"/>
              <a:ea typeface="Calibri"/>
              <a:cs typeface="Calibri"/>
              <a:sym typeface="Calibri"/>
            </a:endParaRPr>
          </a:p>
        </p:txBody>
      </p:sp>
      <p:pic>
        <p:nvPicPr>
          <p:cNvPr id="281" name="Google Shape;281;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287" name="Google Shape;287;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88" name="Google Shape;288;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89" name="Google Shape;289;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0" name="Google Shape;290;p20"/>
          <p:cNvPicPr preferRelativeResize="0"/>
          <p:nvPr/>
        </p:nvPicPr>
        <p:blipFill rotWithShape="1">
          <a:blip r:embed="rId3">
            <a:alphaModFix/>
          </a:blip>
          <a:srcRect b="0" l="0" r="0" t="0"/>
          <a:stretch/>
        </p:blipFill>
        <p:spPr>
          <a:xfrm>
            <a:off x="16000" y="184389"/>
            <a:ext cx="12159998" cy="6839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Graphical user interface, application&#10;&#10;Description automatically generated" id="295" name="Google Shape;295;g2398b1c3df8_0_136"/>
          <p:cNvPicPr preferRelativeResize="0"/>
          <p:nvPr/>
        </p:nvPicPr>
        <p:blipFill rotWithShape="1">
          <a:blip r:embed="rId3">
            <a:alphaModFix/>
          </a:blip>
          <a:srcRect b="0" l="0" r="0" t="0"/>
          <a:stretch/>
        </p:blipFill>
        <p:spPr>
          <a:xfrm>
            <a:off x="1048136" y="1094153"/>
            <a:ext cx="5419517" cy="4789979"/>
          </a:xfrm>
          <a:prstGeom prst="rect">
            <a:avLst/>
          </a:prstGeom>
          <a:noFill/>
          <a:ln>
            <a:noFill/>
          </a:ln>
        </p:spPr>
      </p:pic>
      <p:pic>
        <p:nvPicPr>
          <p:cNvPr descr="Graphical user interface, application&#10;&#10;Description automatically generated" id="296" name="Google Shape;296;g2398b1c3df8_0_136"/>
          <p:cNvPicPr preferRelativeResize="0"/>
          <p:nvPr/>
        </p:nvPicPr>
        <p:blipFill rotWithShape="1">
          <a:blip r:embed="rId4">
            <a:alphaModFix/>
          </a:blip>
          <a:srcRect b="0" l="0" r="0" t="0"/>
          <a:stretch/>
        </p:blipFill>
        <p:spPr>
          <a:xfrm>
            <a:off x="6653065" y="1094153"/>
            <a:ext cx="5393010" cy="4789980"/>
          </a:xfrm>
          <a:prstGeom prst="rect">
            <a:avLst/>
          </a:prstGeom>
          <a:noFill/>
          <a:ln>
            <a:noFill/>
          </a:ln>
        </p:spPr>
      </p:pic>
      <p:sp>
        <p:nvSpPr>
          <p:cNvPr id="297" name="Google Shape;297;g2398b1c3df8_0_136"/>
          <p:cNvSpPr txBox="1"/>
          <p:nvPr/>
        </p:nvSpPr>
        <p:spPr>
          <a:xfrm>
            <a:off x="1274370" y="306757"/>
            <a:ext cx="7498200" cy="396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lang="en-GB" sz="2000">
                <a:solidFill>
                  <a:srgbClr val="13165D"/>
                </a:solidFill>
                <a:latin typeface="Calibri"/>
                <a:ea typeface="Calibri"/>
                <a:cs typeface="Calibri"/>
                <a:sym typeface="Calibri"/>
              </a:rPr>
              <a:t>Grupo de Construir E</a:t>
            </a:r>
            <a:r>
              <a:rPr b="0" i="0" lang="en-GB" sz="2000" u="none" cap="none" strike="noStrike">
                <a:solidFill>
                  <a:srgbClr val="13165D"/>
                </a:solidFill>
                <a:latin typeface="Calibri"/>
                <a:ea typeface="Calibri"/>
                <a:cs typeface="Calibri"/>
                <a:sym typeface="Calibri"/>
              </a:rPr>
              <a:t>urop</a:t>
            </a:r>
            <a:r>
              <a:rPr lang="en-GB" sz="2000">
                <a:solidFill>
                  <a:srgbClr val="13165D"/>
                </a:solidFill>
                <a:latin typeface="Calibri"/>
                <a:ea typeface="Calibri"/>
                <a:cs typeface="Calibri"/>
                <a:sym typeface="Calibri"/>
              </a:rPr>
              <a:t>a con las autoridades locales (Building Europe with Local Councillors) </a:t>
            </a:r>
            <a:endParaRPr b="0" i="0" sz="2000" u="none" cap="none" strike="noStrike">
              <a:solidFill>
                <a:schemeClr val="dk1"/>
              </a:solidFill>
              <a:latin typeface="Calibri"/>
              <a:ea typeface="Calibri"/>
              <a:cs typeface="Calibri"/>
              <a:sym typeface="Calibri"/>
            </a:endParaRPr>
          </a:p>
        </p:txBody>
      </p:sp>
      <p:sp>
        <p:nvSpPr>
          <p:cNvPr id="298" name="Google Shape;298;g2398b1c3df8_0_136"/>
          <p:cNvSpPr txBox="1"/>
          <p:nvPr>
            <p:ph idx="1" type="body"/>
          </p:nvPr>
        </p:nvSpPr>
        <p:spPr>
          <a:xfrm>
            <a:off x="8958649" y="6020374"/>
            <a:ext cx="28620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endParaRPr/>
          </a:p>
          <a:p>
            <a:pPr indent="0" lvl="0" marL="0" rtl="0" algn="r">
              <a:lnSpc>
                <a:spcPct val="90000"/>
              </a:lnSpc>
              <a:spcBef>
                <a:spcPts val="0"/>
              </a:spcBef>
              <a:spcAft>
                <a:spcPts val="0"/>
              </a:spcAft>
              <a:buClr>
                <a:srgbClr val="7F7F7F"/>
              </a:buClr>
              <a:buSzPts val="1400"/>
              <a:buNone/>
            </a:pP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299" name="Google Shape;299;g2398b1c3df8_0_136"/>
          <p:cNvSpPr txBox="1"/>
          <p:nvPr>
            <p:ph idx="2" type="body"/>
          </p:nvPr>
        </p:nvSpPr>
        <p:spPr>
          <a:xfrm>
            <a:off x="10058399" y="306759"/>
            <a:ext cx="1762200" cy="8901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La plataforma de comunicación en línea para miembros</a:t>
            </a:r>
            <a:endParaRPr>
              <a:solidFill>
                <a:srgbClr val="13165D"/>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ph idx="1" type="body"/>
          </p:nvPr>
        </p:nvSpPr>
        <p:spPr>
          <a:xfrm>
            <a:off x="9131643" y="6020374"/>
            <a:ext cx="2688882"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endParaRPr/>
          </a:p>
          <a:p>
            <a:pPr indent="0" lvl="0" marL="0" rtl="0" algn="r">
              <a:lnSpc>
                <a:spcPct val="90000"/>
              </a:lnSpc>
              <a:spcBef>
                <a:spcPts val="0"/>
              </a:spcBef>
              <a:spcAft>
                <a:spcPts val="0"/>
              </a:spcAft>
              <a:buClr>
                <a:srgbClr val="7F7F7F"/>
              </a:buClr>
              <a:buSzPts val="1400"/>
              <a:buNone/>
            </a:pP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305" name="Google Shape;305;p2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La plataforma de comunicación en línea para miembros</a:t>
            </a:r>
            <a:endParaRPr>
              <a:solidFill>
                <a:srgbClr val="13165D"/>
              </a:solidFill>
              <a:latin typeface="Calibri"/>
              <a:ea typeface="Calibri"/>
              <a:cs typeface="Calibri"/>
              <a:sym typeface="Calibri"/>
            </a:endParaRPr>
          </a:p>
        </p:txBody>
      </p:sp>
      <p:sp>
        <p:nvSpPr>
          <p:cNvPr id="306" name="Google Shape;306;p21"/>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0"/>
              </a:spcBef>
              <a:spcAft>
                <a:spcPts val="0"/>
              </a:spcAft>
              <a:buClr>
                <a:srgbClr val="13165D"/>
              </a:buClr>
              <a:buSzPts val="2000"/>
              <a:buChar char="•"/>
            </a:pPr>
            <a:r>
              <a:rPr b="1" lang="en-GB" sz="2000">
                <a:solidFill>
                  <a:srgbClr val="13165D"/>
                </a:solidFill>
                <a:latin typeface="Calibri"/>
                <a:ea typeface="Calibri"/>
                <a:cs typeface="Calibri"/>
                <a:sym typeface="Calibri"/>
              </a:rPr>
              <a:t>Información</a:t>
            </a:r>
            <a:r>
              <a:rPr lang="en-GB" sz="2000">
                <a:solidFill>
                  <a:srgbClr val="13165D"/>
                </a:solidFill>
                <a:latin typeface="Calibri"/>
                <a:ea typeface="Calibri"/>
                <a:cs typeface="Calibri"/>
                <a:sym typeface="Calibri"/>
              </a:rPr>
              <a:t> sobre los temas de interés y las necesidades de información comunicadas por los miembros en la encuesta de bienvenida</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Un </a:t>
            </a:r>
            <a:r>
              <a:rPr b="1" lang="en-GB" sz="2000">
                <a:solidFill>
                  <a:srgbClr val="13165D"/>
                </a:solidFill>
                <a:latin typeface="Calibri"/>
                <a:ea typeface="Calibri"/>
                <a:cs typeface="Calibri"/>
                <a:sym typeface="Calibri"/>
              </a:rPr>
              <a:t>foro de debate </a:t>
            </a:r>
            <a:r>
              <a:rPr lang="en-GB" sz="2000">
                <a:solidFill>
                  <a:srgbClr val="13165D"/>
                </a:solidFill>
                <a:latin typeface="Calibri"/>
                <a:ea typeface="Calibri"/>
                <a:cs typeface="Calibri"/>
                <a:sym typeface="Calibri"/>
              </a:rPr>
              <a:t>para el aprendizaje mutuo de los miembros y el intercambio de experiencias</a:t>
            </a:r>
            <a:endParaRPr/>
          </a:p>
          <a:p>
            <a:pPr indent="-228600" lvl="0" marL="228600" rtl="0" algn="l">
              <a:lnSpc>
                <a:spcPct val="90000"/>
              </a:lnSpc>
              <a:spcBef>
                <a:spcPts val="1000"/>
              </a:spcBef>
              <a:spcAft>
                <a:spcPts val="0"/>
              </a:spcAft>
              <a:buClr>
                <a:srgbClr val="13165D"/>
              </a:buClr>
              <a:buSzPts val="2000"/>
              <a:buChar char="•"/>
            </a:pPr>
            <a:r>
              <a:rPr lang="en-GB" sz="2000">
                <a:solidFill>
                  <a:srgbClr val="13165D"/>
                </a:solidFill>
                <a:latin typeface="Calibri"/>
                <a:ea typeface="Calibri"/>
                <a:cs typeface="Calibri"/>
                <a:sym typeface="Calibri"/>
              </a:rPr>
              <a:t>Una selección de </a:t>
            </a:r>
            <a:r>
              <a:rPr b="1" lang="en-GB" sz="2000">
                <a:solidFill>
                  <a:srgbClr val="13165D"/>
                </a:solidFill>
                <a:latin typeface="Calibri"/>
                <a:ea typeface="Calibri"/>
                <a:cs typeface="Calibri"/>
                <a:sym typeface="Calibri"/>
              </a:rPr>
              <a:t>materiales informativos</a:t>
            </a:r>
            <a:endParaRPr sz="2000">
              <a:solidFill>
                <a:srgbClr val="13165D"/>
              </a:solidFill>
              <a:latin typeface="Calibri"/>
              <a:ea typeface="Calibri"/>
              <a:cs typeface="Calibri"/>
              <a:sym typeface="Calibri"/>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latin typeface="Calibri"/>
                <a:ea typeface="Calibri"/>
                <a:cs typeface="Calibri"/>
                <a:sym typeface="Calibri"/>
              </a:rPr>
              <a:t>Calendario</a:t>
            </a:r>
            <a:r>
              <a:rPr lang="en-GB" sz="2000">
                <a:solidFill>
                  <a:srgbClr val="13165D"/>
                </a:solidFill>
                <a:latin typeface="Calibri"/>
                <a:ea typeface="Calibri"/>
                <a:cs typeface="Calibri"/>
                <a:sym typeface="Calibri"/>
              </a:rPr>
              <a:t> de eventos en línea y presenciales</a:t>
            </a:r>
            <a:endParaRPr/>
          </a:p>
          <a:p>
            <a:pPr indent="-228600" lvl="0" marL="228600" rtl="0" algn="l">
              <a:lnSpc>
                <a:spcPct val="90000"/>
              </a:lnSpc>
              <a:spcBef>
                <a:spcPts val="1000"/>
              </a:spcBef>
              <a:spcAft>
                <a:spcPts val="0"/>
              </a:spcAft>
              <a:buClr>
                <a:srgbClr val="13165D"/>
              </a:buClr>
              <a:buSzPts val="2000"/>
              <a:buChar char="•"/>
            </a:pPr>
            <a:r>
              <a:rPr b="1" lang="en-GB" sz="2000">
                <a:solidFill>
                  <a:srgbClr val="13165D"/>
                </a:solidFill>
                <a:latin typeface="Calibri"/>
                <a:ea typeface="Calibri"/>
                <a:cs typeface="Calibri"/>
                <a:sym typeface="Calibri"/>
              </a:rPr>
              <a:t>Grupo conjunto </a:t>
            </a:r>
            <a:r>
              <a:rPr lang="en-GB" sz="2000">
                <a:solidFill>
                  <a:srgbClr val="13165D"/>
                </a:solidFill>
                <a:latin typeface="Calibri"/>
                <a:ea typeface="Calibri"/>
                <a:cs typeface="Calibri"/>
                <a:sym typeface="Calibri"/>
              </a:rPr>
              <a:t>con miembros de la Red europea de corresponsales regionales y locales de la UE del Comité de las Regiones</a:t>
            </a:r>
            <a:endParaRPr sz="2000"/>
          </a:p>
        </p:txBody>
      </p:sp>
      <p:sp>
        <p:nvSpPr>
          <p:cNvPr id="307" name="Google Shape;307;p21"/>
          <p:cNvSpPr txBox="1"/>
          <p:nvPr/>
        </p:nvSpPr>
        <p:spPr>
          <a:xfrm>
            <a:off x="360887" y="2088133"/>
            <a:ext cx="9697512" cy="42534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13165D"/>
              </a:buClr>
              <a:buSzPts val="2000"/>
              <a:buFont typeface="Arial"/>
              <a:buNone/>
            </a:pPr>
            <a:r>
              <a:rPr b="1" i="0" lang="en-GB" sz="2000" u="none" cap="none" strike="noStrike">
                <a:solidFill>
                  <a:srgbClr val="13165D"/>
                </a:solidFill>
                <a:latin typeface="Calibri"/>
                <a:ea typeface="Calibri"/>
                <a:cs typeface="Calibri"/>
                <a:sym typeface="Calibri"/>
              </a:rPr>
              <a:t>¿Qué contenidos ofrece la plataforma?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313" name="Google Shape;313;p24"/>
          <p:cNvSpPr txBox="1"/>
          <p:nvPr>
            <p:ph idx="1" type="body"/>
          </p:nvPr>
        </p:nvSpPr>
        <p:spPr>
          <a:xfrm>
            <a:off x="9106930" y="6020374"/>
            <a:ext cx="2713595"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314" name="Google Shape;314;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La función de</a:t>
            </a:r>
            <a:br>
              <a:rPr b="1"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Netcompany-Intrasoft</a:t>
            </a:r>
            <a:endParaRPr>
              <a:solidFill>
                <a:srgbClr val="13165D"/>
              </a:solidFill>
              <a:latin typeface="Calibri"/>
              <a:ea typeface="Calibri"/>
              <a:cs typeface="Calibri"/>
              <a:sym typeface="Calibri"/>
            </a:endParaRPr>
          </a:p>
        </p:txBody>
      </p:sp>
      <p:pic>
        <p:nvPicPr>
          <p:cNvPr id="315" name="Google Shape;315;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316" name="Google Shape;316;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1a0a76a14bc_0_0"/>
          <p:cNvSpPr txBox="1"/>
          <p:nvPr>
            <p:ph type="title"/>
          </p:nvPr>
        </p:nvSpPr>
        <p:spPr>
          <a:xfrm>
            <a:off x="2212085" y="2112579"/>
            <a:ext cx="7767900" cy="1715700"/>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12000"/>
              <a:t>Gracias</a:t>
            </a:r>
            <a:endParaRPr/>
          </a:p>
        </p:txBody>
      </p:sp>
      <p:pic>
        <p:nvPicPr>
          <p:cNvPr id="322" name="Google Shape;322;g1a0a76a14bc_0_0"/>
          <p:cNvPicPr preferRelativeResize="0"/>
          <p:nvPr/>
        </p:nvPicPr>
        <p:blipFill rotWithShape="1">
          <a:blip r:embed="rId3">
            <a:alphaModFix/>
          </a:blip>
          <a:srcRect b="0" l="0" r="0" t="0"/>
          <a:stretch/>
        </p:blipFill>
        <p:spPr>
          <a:xfrm>
            <a:off x="7194620" y="5471152"/>
            <a:ext cx="2192440" cy="634878"/>
          </a:xfrm>
          <a:prstGeom prst="rect">
            <a:avLst/>
          </a:prstGeom>
          <a:noFill/>
          <a:ln>
            <a:noFill/>
          </a:ln>
        </p:spPr>
      </p:pic>
      <p:pic>
        <p:nvPicPr>
          <p:cNvPr id="323" name="Google Shape;323;g1a0a76a14bc_0_0"/>
          <p:cNvPicPr preferRelativeResize="0"/>
          <p:nvPr/>
        </p:nvPicPr>
        <p:blipFill rotWithShape="1">
          <a:blip r:embed="rId4">
            <a:alphaModFix/>
          </a:blip>
          <a:srcRect b="0" l="0" r="0" t="0"/>
          <a:stretch/>
        </p:blipFill>
        <p:spPr>
          <a:xfrm>
            <a:off x="3039226" y="5471152"/>
            <a:ext cx="653542" cy="653543"/>
          </a:xfrm>
          <a:prstGeom prst="rect">
            <a:avLst/>
          </a:prstGeom>
          <a:noFill/>
          <a:ln>
            <a:noFill/>
          </a:ln>
        </p:spPr>
      </p:pic>
      <p:sp>
        <p:nvSpPr>
          <p:cNvPr id="324" name="Google Shape;324;g1a0a76a14bc_0_0"/>
          <p:cNvSpPr txBox="1"/>
          <p:nvPr/>
        </p:nvSpPr>
        <p:spPr>
          <a:xfrm>
            <a:off x="2212085" y="4152393"/>
            <a:ext cx="7767900" cy="3717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Construir Europa con las </a:t>
            </a:r>
            <a:r>
              <a:rPr b="1" i="0" lang="en-GB" sz="3000" u="none" cap="none" strike="noStrike">
                <a:solidFill>
                  <a:schemeClr val="lt1"/>
                </a:solidFill>
                <a:latin typeface="Calibri"/>
                <a:ea typeface="Calibri"/>
                <a:cs typeface="Calibri"/>
                <a:sym typeface="Calibri"/>
              </a:rPr>
              <a:t>autoridades locales</a:t>
            </a:r>
            <a:endParaRPr b="0" i="0" sz="3000" u="none" cap="none" strike="noStrike">
              <a:solidFill>
                <a:schemeClr val="lt1"/>
              </a:solidFill>
              <a:latin typeface="Calibri"/>
              <a:ea typeface="Calibri"/>
              <a:cs typeface="Calibri"/>
              <a:sym typeface="Calibri"/>
            </a:endParaRPr>
          </a:p>
        </p:txBody>
      </p:sp>
      <p:sp>
        <p:nvSpPr>
          <p:cNvPr id="325" name="Google Shape;325;g1a0a76a14bc_0_0"/>
          <p:cNvSpPr txBox="1"/>
          <p:nvPr/>
        </p:nvSpPr>
        <p:spPr>
          <a:xfrm>
            <a:off x="2212085" y="4524182"/>
            <a:ext cx="7767900" cy="2511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Una red integrada por autoridades locales de la UE que trabajan juntas para comunicar sobre asuntos de la UE</a:t>
            </a:r>
            <a:endParaRPr b="1" i="0" sz="1300" u="none" cap="none" strike="noStrike">
              <a:solidFill>
                <a:schemeClr val="lt1"/>
              </a:solidFill>
              <a:latin typeface="Calibri"/>
              <a:ea typeface="Calibri"/>
              <a:cs typeface="Calibri"/>
              <a:sym typeface="Calibri"/>
            </a:endParaRPr>
          </a:p>
        </p:txBody>
      </p:sp>
      <p:sp>
        <p:nvSpPr>
          <p:cNvPr id="326" name="Google Shape;326;g1a0a76a14bc_0_0"/>
          <p:cNvSpPr txBox="1"/>
          <p:nvPr/>
        </p:nvSpPr>
        <p:spPr>
          <a:xfrm>
            <a:off x="3913589" y="4724832"/>
            <a:ext cx="4377300" cy="342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0" i="0" lang="en-GB" sz="1200" u="none" cap="none" strike="noStrike">
                <a:solidFill>
                  <a:schemeClr val="lt1"/>
                </a:solidFill>
                <a:latin typeface="Calibri"/>
                <a:ea typeface="Calibri"/>
                <a:cs typeface="Calibri"/>
                <a:sym typeface="Calibri"/>
              </a:rPr>
              <a:t>Contacto: </a:t>
            </a:r>
            <a:r>
              <a:rPr b="1" i="0" lang="en-GB" sz="1200" u="none" cap="none" strike="noStrike">
                <a:solidFill>
                  <a:schemeClr val="lt1"/>
                </a:solidFill>
                <a:latin typeface="Calibri"/>
                <a:ea typeface="Calibri"/>
                <a:cs typeface="Calibri"/>
                <a:sym typeface="Calibri"/>
              </a:rPr>
              <a:t>info@eu-councillors.eu</a:t>
            </a:r>
            <a:endParaRPr b="1" i="0" sz="12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type="title"/>
          </p:nvPr>
        </p:nvSpPr>
        <p:spPr>
          <a:xfrm>
            <a:off x="371476" y="1449388"/>
            <a:ext cx="8179672"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El Proyecto de la UE </a:t>
            </a:r>
            <a:r>
              <a:rPr b="1" lang="en-GB" sz="4000">
                <a:latin typeface="Calibri"/>
                <a:ea typeface="Calibri"/>
                <a:cs typeface="Calibri"/>
                <a:sym typeface="Calibri"/>
              </a:rPr>
              <a:t>«</a:t>
            </a:r>
            <a:r>
              <a:rPr b="1" lang="en-GB" sz="4000"/>
              <a:t>Construir Europa con las autoridades locales»</a:t>
            </a:r>
            <a:r>
              <a:rPr b="1" lang="en-GB" sz="4000">
                <a:latin typeface="Calibri"/>
                <a:ea typeface="Calibri"/>
                <a:cs typeface="Calibri"/>
                <a:sym typeface="Calibri"/>
              </a:rPr>
              <a:t> </a:t>
            </a:r>
            <a:r>
              <a:rPr b="1" lang="en-GB" sz="4000">
                <a:solidFill>
                  <a:srgbClr val="FFF200"/>
                </a:solidFill>
              </a:rPr>
              <a:t>se asienta sobre la premisa de que la comunicación acerca de la UE es una responsabilidad compartida por todas las instituciones de la UE y las autoridades de los Estados miembros, empezando por el ámbito local.</a:t>
            </a:r>
            <a:endParaRPr sz="4000"/>
          </a:p>
        </p:txBody>
      </p:sp>
      <p:sp>
        <p:nvSpPr>
          <p:cNvPr id="148" name="Google Shape;148;p3"/>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¿Qué es  «</a:t>
            </a:r>
            <a:r>
              <a:rPr b="1" lang="en-GB">
                <a:solidFill>
                  <a:srgbClr val="FFFF00"/>
                </a:solidFill>
              </a:rPr>
              <a:t>C</a:t>
            </a:r>
            <a:r>
              <a:rPr b="1" lang="en-GB">
                <a:solidFill>
                  <a:srgbClr val="FFFF00"/>
                </a:solidFill>
                <a:latin typeface="Calibri"/>
                <a:ea typeface="Calibri"/>
                <a:cs typeface="Calibri"/>
                <a:sym typeface="Calibri"/>
              </a:rPr>
              <a:t>onstruir Europa con las autoridades locales</a:t>
            </a:r>
            <a:r>
              <a:rPr b="1" lang="en-GB">
                <a:latin typeface="Calibri"/>
                <a:ea typeface="Calibri"/>
                <a:cs typeface="Calibri"/>
                <a:sym typeface="Calibri"/>
              </a:rPr>
              <a:t>»?</a:t>
            </a:r>
            <a:endParaRPr>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149" name="Google Shape;149;p3"/>
          <p:cNvSpPr txBox="1"/>
          <p:nvPr>
            <p:ph idx="2" type="body"/>
          </p:nvPr>
        </p:nvSpPr>
        <p:spPr>
          <a:xfrm>
            <a:off x="8823158" y="6020374"/>
            <a:ext cx="2997367"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Construir Europa con las</a:t>
            </a:r>
            <a:br>
              <a:rPr lang="en-GB"/>
            </a:br>
            <a:r>
              <a:rPr b="1" lang="en-GB" sz="2400">
                <a:solidFill>
                  <a:srgbClr val="FFFF00"/>
                </a:solidFill>
              </a:rPr>
              <a:t>autoridades locales</a:t>
            </a:r>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title"/>
          </p:nvPr>
        </p:nvSpPr>
        <p:spPr>
          <a:xfrm>
            <a:off x="371476" y="1449388"/>
            <a:ext cx="90438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b="1" lang="en-GB" sz="4000">
                <a:latin typeface="Calibri"/>
                <a:ea typeface="Calibri"/>
                <a:cs typeface="Calibri"/>
                <a:sym typeface="Calibri"/>
              </a:rPr>
              <a:t>Invitamos a solicitar la participación y hacerse miembros a autoridades locales de todos los tamaños, en particular a las más pequeñas y que no suelen ser las </a:t>
            </a:r>
            <a:r>
              <a:rPr b="1" lang="en-GB" sz="4000"/>
              <a:t>principales</a:t>
            </a:r>
            <a:r>
              <a:rPr b="1" lang="en-GB" sz="4000">
                <a:latin typeface="Calibri"/>
                <a:ea typeface="Calibri"/>
                <a:cs typeface="Calibri"/>
                <a:sym typeface="Calibri"/>
              </a:rPr>
              <a:t> destinatarias de las actividades de divulgación de la UE. (de menos de 100 000 habitantes).</a:t>
            </a:r>
            <a:endParaRPr sz="4000"/>
          </a:p>
        </p:txBody>
      </p:sp>
      <p:sp>
        <p:nvSpPr>
          <p:cNvPr id="155" name="Google Shape;155;p4"/>
          <p:cNvSpPr txBox="1"/>
          <p:nvPr>
            <p:ph idx="1" type="body"/>
          </p:nvPr>
        </p:nvSpPr>
        <p:spPr>
          <a:xfrm>
            <a:off x="9168714" y="6020374"/>
            <a:ext cx="2651811"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400"/>
              <a:buNone/>
            </a:pPr>
            <a:r>
              <a:rPr lang="en-GB"/>
              <a:t>Construir Europa con las</a:t>
            </a:r>
            <a:br>
              <a:rPr lang="en-GB"/>
            </a:br>
            <a:r>
              <a:rPr b="1" lang="en-GB" sz="2400">
                <a:solidFill>
                  <a:srgbClr val="FFFF00"/>
                </a:solidFill>
              </a:rPr>
              <a:t>autoridades locales</a:t>
            </a:r>
            <a:endParaRPr/>
          </a:p>
          <a:p>
            <a:pPr indent="0" lvl="0" marL="0" rtl="0" algn="r">
              <a:lnSpc>
                <a:spcPct val="90000"/>
              </a:lnSpc>
              <a:spcBef>
                <a:spcPts val="1000"/>
              </a:spcBef>
              <a:spcAft>
                <a:spcPts val="0"/>
              </a:spcAft>
              <a:buClr>
                <a:schemeClr val="lt1"/>
              </a:buClr>
              <a:buSzPts val="1400"/>
              <a:buNone/>
            </a:pPr>
            <a:r>
              <a:t/>
            </a:r>
            <a:endParaRPr/>
          </a:p>
        </p:txBody>
      </p:sp>
      <p:sp>
        <p:nvSpPr>
          <p:cNvPr id="156" name="Google Shape;156;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¿Quién puede </a:t>
            </a:r>
            <a:br>
              <a:rPr lang="en-GB"/>
            </a:br>
            <a:r>
              <a:rPr b="1" lang="en-GB">
                <a:solidFill>
                  <a:srgbClr val="FFFF00"/>
                </a:solidFill>
                <a:latin typeface="Calibri"/>
                <a:ea typeface="Calibri"/>
                <a:cs typeface="Calibri"/>
                <a:sym typeface="Calibri"/>
              </a:rPr>
              <a:t>unirse al proyecto</a:t>
            </a:r>
            <a:r>
              <a:rPr b="1" lang="en-GB">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sz="4000">
                <a:solidFill>
                  <a:srgbClr val="FFF200"/>
                </a:solidFill>
                <a:latin typeface="Calibri"/>
                <a:ea typeface="Calibri"/>
                <a:cs typeface="Calibri"/>
                <a:sym typeface="Calibri"/>
              </a:rPr>
              <a:t>C</a:t>
            </a:r>
            <a:r>
              <a:rPr b="1" lang="en-GB">
                <a:solidFill>
                  <a:srgbClr val="FFF200"/>
                </a:solidFill>
              </a:rPr>
              <a:t>ómo unirse a la red:</a:t>
            </a:r>
            <a:br>
              <a:rPr lang="en-GB" sz="4000">
                <a:solidFill>
                  <a:srgbClr val="FFF200"/>
                </a:solidFill>
                <a:latin typeface="Calibri"/>
                <a:ea typeface="Calibri"/>
                <a:cs typeface="Calibri"/>
                <a:sym typeface="Calibri"/>
              </a:rPr>
            </a:br>
            <a:r>
              <a:rPr lang="en-GB" sz="4000">
                <a:solidFill>
                  <a:srgbClr val="F2F2F2"/>
                </a:solidFill>
                <a:latin typeface="Calibri"/>
                <a:ea typeface="Calibri"/>
                <a:cs typeface="Calibri"/>
                <a:sym typeface="Calibri"/>
              </a:rPr>
              <a:t>el proceso de registro</a:t>
            </a:r>
            <a:endParaRPr/>
          </a:p>
        </p:txBody>
      </p:sp>
      <p:sp>
        <p:nvSpPr>
          <p:cNvPr id="162" name="Google Shape;162;p5"/>
          <p:cNvSpPr txBox="1"/>
          <p:nvPr>
            <p:ph idx="1" type="body"/>
          </p:nvPr>
        </p:nvSpPr>
        <p:spPr>
          <a:xfrm>
            <a:off x="9205784" y="6020374"/>
            <a:ext cx="2614741"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9279924" y="6020374"/>
            <a:ext cx="2540601"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168" name="Google Shape;168;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Para </a:t>
            </a:r>
            <a:r>
              <a:rPr lang="en-GB" sz="3200">
                <a:solidFill>
                  <a:srgbClr val="13165D"/>
                </a:solidFill>
              </a:rPr>
              <a:t>solicitar</a:t>
            </a:r>
            <a:r>
              <a:rPr lang="en-GB" sz="3200">
                <a:solidFill>
                  <a:srgbClr val="13165D"/>
                </a:solidFill>
                <a:latin typeface="Calibri"/>
                <a:ea typeface="Calibri"/>
                <a:cs typeface="Calibri"/>
                <a:sym typeface="Calibri"/>
              </a:rPr>
              <a:t> el ingreso a la red, la autoridad local debe rellenar un </a:t>
            </a:r>
            <a:r>
              <a:rPr b="1" lang="en-GB" sz="3200">
                <a:solidFill>
                  <a:srgbClr val="13165D"/>
                </a:solidFill>
                <a:latin typeface="Calibri"/>
                <a:ea typeface="Calibri"/>
                <a:cs typeface="Calibri"/>
                <a:sym typeface="Calibri"/>
              </a:rPr>
              <a:t>formulario de solicitud</a:t>
            </a:r>
            <a:r>
              <a:rPr lang="en-GB" sz="3200">
                <a:solidFill>
                  <a:srgbClr val="13165D"/>
                </a:solidFill>
                <a:latin typeface="Calibri"/>
                <a:ea typeface="Calibri"/>
                <a:cs typeface="Calibri"/>
                <a:sym typeface="Calibri"/>
              </a:rPr>
              <a:t> con el nombre del/de la concejal designado/a como miembro de la red.</a:t>
            </a:r>
            <a:endParaRPr/>
          </a:p>
        </p:txBody>
      </p:sp>
      <p:sp>
        <p:nvSpPr>
          <p:cNvPr id="169" name="Google Shape;169;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Cómo unirse a la red:</a:t>
            </a:r>
            <a:endParaRPr/>
          </a:p>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el proceso de registro</a:t>
            </a:r>
            <a:endParaRPr/>
          </a:p>
        </p:txBody>
      </p:sp>
      <p:pic>
        <p:nvPicPr>
          <p:cNvPr descr="A picture containing text, screenshot, monitor, screen&#10;&#10;Description automatically generated" id="170" name="Google Shape;170;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76" name="Google Shape;176;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179" name="Google Shape;179;p7"/>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
        <p:nvSpPr>
          <p:cNvPr id="185" name="Google Shape;185;p8"/>
          <p:cNvSpPr txBox="1"/>
          <p:nvPr>
            <p:ph idx="1" type="body"/>
          </p:nvPr>
        </p:nvSpPr>
        <p:spPr>
          <a:xfrm>
            <a:off x="9255211" y="6020374"/>
            <a:ext cx="256531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Construir Europa con las</a:t>
            </a:r>
            <a:br>
              <a:rPr lang="en-GB"/>
            </a:br>
            <a:r>
              <a:rPr b="1" lang="en-GB" sz="2400">
                <a:solidFill>
                  <a:srgbClr val="13155D"/>
                </a:solidFill>
              </a:rPr>
              <a:t>autoridades locales</a:t>
            </a:r>
            <a:endParaRPr/>
          </a:p>
          <a:p>
            <a:pPr indent="0" lvl="0" marL="0" rtl="0" algn="r">
              <a:lnSpc>
                <a:spcPct val="90000"/>
              </a:lnSpc>
              <a:spcBef>
                <a:spcPts val="1000"/>
              </a:spcBef>
              <a:spcAft>
                <a:spcPts val="0"/>
              </a:spcAft>
              <a:buClr>
                <a:srgbClr val="7F7F7F"/>
              </a:buClr>
              <a:buSzPts val="1400"/>
              <a:buNone/>
            </a:pPr>
            <a:r>
              <a:t/>
            </a:r>
            <a:endParaRPr/>
          </a:p>
        </p:txBody>
      </p:sp>
      <p:sp>
        <p:nvSpPr>
          <p:cNvPr id="186" name="Google Shape;186;p8"/>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El formulario de solicitud en línea viene acompañado de una declaración firmada en la que los firmantes ratifican su interés y compromiso con la comunicación acerca de Europa sobre el terreno. Esta declaración deben firmarla tanto el/la representante legal de la autoridad local como el/la concejal local designado/a.</a:t>
            </a:r>
            <a:endParaRPr/>
          </a:p>
        </p:txBody>
      </p:sp>
      <p:sp>
        <p:nvSpPr>
          <p:cNvPr id="187" name="Google Shape;187;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Cómo unirse a la red:</a:t>
            </a:r>
            <a:endParaRPr/>
          </a:p>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el proceso de registro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93" name="Google Shape;193;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2022-11-14T11:00:44Z</dcterms:created>
  <dc:creator>DUMONT Patrick</dc:creator>
</cp:coreProperties>
</file>