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82" r:id="rId15"/>
    <p:sldId id="283" r:id="rId16"/>
    <p:sldId id="268" r:id="rId17"/>
    <p:sldId id="269" r:id="rId18"/>
    <p:sldId id="270" r:id="rId19"/>
    <p:sldId id="271" r:id="rId20"/>
    <p:sldId id="272" r:id="rId21"/>
    <p:sldId id="273" r:id="rId22"/>
    <p:sldId id="274" r:id="rId23"/>
    <p:sldId id="275" r:id="rId24"/>
    <p:sldId id="278" r:id="rId25"/>
    <p:sldId id="276" r:id="rId26"/>
    <p:sldId id="279" r:id="rId27"/>
    <p:sldId id="280" r:id="rId28"/>
    <p:sldId id="281"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DP7P1Qu6hs8eQPKn57ArK9mPo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F290D-2931-4758-A319-1CBA47B0DFC2}" v="4" dt="2023-04-25T09:02:34.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ti Koskela" userId="253dc560-e6bf-44fa-b0f0-8c0dc3bf4f8c" providerId="ADAL" clId="{421F290D-2931-4758-A319-1CBA47B0DFC2}"/>
    <pc:docChg chg="undo custSel modSld">
      <pc:chgData name="Outi Koskela" userId="253dc560-e6bf-44fa-b0f0-8c0dc3bf4f8c" providerId="ADAL" clId="{421F290D-2931-4758-A319-1CBA47B0DFC2}" dt="2023-04-25T09:04:30.278" v="575" actId="790"/>
      <pc:docMkLst>
        <pc:docMk/>
      </pc:docMkLst>
      <pc:sldChg chg="modSp mod">
        <pc:chgData name="Outi Koskela" userId="253dc560-e6bf-44fa-b0f0-8c0dc3bf4f8c" providerId="ADAL" clId="{421F290D-2931-4758-A319-1CBA47B0DFC2}" dt="2023-04-25T09:04:30.278" v="575" actId="790"/>
        <pc:sldMkLst>
          <pc:docMk/>
          <pc:sldMk cId="0" sldId="278"/>
        </pc:sldMkLst>
        <pc:spChg chg="mod">
          <ac:chgData name="Outi Koskela" userId="253dc560-e6bf-44fa-b0f0-8c0dc3bf4f8c" providerId="ADAL" clId="{421F290D-2931-4758-A319-1CBA47B0DFC2}" dt="2023-04-25T09:04:30.278" v="575" actId="790"/>
          <ac:spMkLst>
            <pc:docMk/>
            <pc:sldMk cId="0" sldId="278"/>
            <ac:spMk id="295" creationId="{00000000-0000-0000-0000-000000000000}"/>
          </ac:spMkLst>
        </pc:spChg>
        <pc:spChg chg="mod">
          <ac:chgData name="Outi Koskela" userId="253dc560-e6bf-44fa-b0f0-8c0dc3bf4f8c" providerId="ADAL" clId="{421F290D-2931-4758-A319-1CBA47B0DFC2}" dt="2023-04-25T09:04:19.373" v="574" actId="790"/>
          <ac:spMkLst>
            <pc:docMk/>
            <pc:sldMk cId="0" sldId="278"/>
            <ac:spMk id="296" creationId="{00000000-0000-0000-0000-000000000000}"/>
          </ac:spMkLst>
        </pc:spChg>
        <pc:spChg chg="mod">
          <ac:chgData name="Outi Koskela" userId="253dc560-e6bf-44fa-b0f0-8c0dc3bf4f8c" providerId="ADAL" clId="{421F290D-2931-4758-A319-1CBA47B0DFC2}" dt="2023-04-25T09:04:12.249" v="573" actId="790"/>
          <ac:spMkLst>
            <pc:docMk/>
            <pc:sldMk cId="0" sldId="278"/>
            <ac:spMk id="299" creationId="{00000000-0000-0000-0000-000000000000}"/>
          </ac:spMkLst>
        </pc:spChg>
      </pc:sldChg>
      <pc:sldChg chg="modSp mod">
        <pc:chgData name="Outi Koskela" userId="253dc560-e6bf-44fa-b0f0-8c0dc3bf4f8c" providerId="ADAL" clId="{421F290D-2931-4758-A319-1CBA47B0DFC2}" dt="2023-04-25T09:02:39.946" v="569" actId="790"/>
        <pc:sldMkLst>
          <pc:docMk/>
          <pc:sldMk cId="0" sldId="282"/>
        </pc:sldMkLst>
        <pc:spChg chg="mod">
          <ac:chgData name="Outi Koskela" userId="253dc560-e6bf-44fa-b0f0-8c0dc3bf4f8c" providerId="ADAL" clId="{421F290D-2931-4758-A319-1CBA47B0DFC2}" dt="2023-04-25T09:02:11.619" v="567" actId="790"/>
          <ac:spMkLst>
            <pc:docMk/>
            <pc:sldMk cId="0" sldId="282"/>
            <ac:spMk id="225" creationId="{00000000-0000-0000-0000-000000000000}"/>
          </ac:spMkLst>
        </pc:spChg>
        <pc:spChg chg="mod">
          <ac:chgData name="Outi Koskela" userId="253dc560-e6bf-44fa-b0f0-8c0dc3bf4f8c" providerId="ADAL" clId="{421F290D-2931-4758-A319-1CBA47B0DFC2}" dt="2023-04-25T09:02:39.946" v="569" actId="790"/>
          <ac:spMkLst>
            <pc:docMk/>
            <pc:sldMk cId="0" sldId="282"/>
            <ac:spMk id="226" creationId="{00000000-0000-0000-0000-000000000000}"/>
          </ac:spMkLst>
        </pc:spChg>
      </pc:sldChg>
      <pc:sldChg chg="modSp mod">
        <pc:chgData name="Outi Koskela" userId="253dc560-e6bf-44fa-b0f0-8c0dc3bf4f8c" providerId="ADAL" clId="{421F290D-2931-4758-A319-1CBA47B0DFC2}" dt="2023-04-25T09:03:45.235" v="572" actId="790"/>
        <pc:sldMkLst>
          <pc:docMk/>
          <pc:sldMk cId="0" sldId="283"/>
        </pc:sldMkLst>
        <pc:spChg chg="mod">
          <ac:chgData name="Outi Koskela" userId="253dc560-e6bf-44fa-b0f0-8c0dc3bf4f8c" providerId="ADAL" clId="{421F290D-2931-4758-A319-1CBA47B0DFC2}" dt="2023-04-25T09:03:16.321" v="570" actId="790"/>
          <ac:spMkLst>
            <pc:docMk/>
            <pc:sldMk cId="0" sldId="283"/>
            <ac:spMk id="231" creationId="{00000000-0000-0000-0000-000000000000}"/>
          </ac:spMkLst>
        </pc:spChg>
        <pc:spChg chg="mod">
          <ac:chgData name="Outi Koskela" userId="253dc560-e6bf-44fa-b0f0-8c0dc3bf4f8c" providerId="ADAL" clId="{421F290D-2931-4758-A319-1CBA47B0DFC2}" dt="2023-04-25T09:03:45.235" v="572" actId="790"/>
          <ac:spMkLst>
            <pc:docMk/>
            <pc:sldMk cId="0" sldId="283"/>
            <ac:spMk id="232" creationId="{00000000-0000-0000-0000-000000000000}"/>
          </ac:spMkLst>
        </pc:spChg>
        <pc:spChg chg="mod">
          <ac:chgData name="Outi Koskela" userId="253dc560-e6bf-44fa-b0f0-8c0dc3bf4f8c" providerId="ADAL" clId="{421F290D-2931-4758-A319-1CBA47B0DFC2}" dt="2023-04-25T09:03:37.537" v="571" actId="790"/>
          <ac:spMkLst>
            <pc:docMk/>
            <pc:sldMk cId="0" sldId="283"/>
            <ac:spMk id="2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0" name="Google Shape;31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1" name="Google Shape;3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8776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88329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09049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0061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98313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16230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979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70" name="Google Shape;70;p4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1" name="Google Shape;71;p41"/>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095867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75" name="Google Shape;75;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76" name="Google Shape;76;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77" name="Google Shape;77;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8" name="Google Shape;78;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07695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84" name="Google Shape;84;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5" name="Google Shape;85;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6" name="Google Shape;86;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53765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92" name="Google Shape;92;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3" name="Google Shape;93;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94" name="Google Shape;94;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58860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100" name="Google Shape;100;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1" name="Google Shape;101;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2" name="Google Shape;102;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5265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08" name="Google Shape;108;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9" name="Google Shape;109;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97986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14" name="Google Shape;114;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15" name="Google Shape;115;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16" name="Google Shape;116;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7" name="Google Shape;117;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9259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29989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0648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74343872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en-GB" sz="5400" b="1" i="0" u="none" strike="noStrike" dirty="0" err="1">
                <a:solidFill>
                  <a:srgbClr val="FFFFFF"/>
                </a:solidFill>
                <a:latin typeface="Calibri"/>
                <a:ea typeface="Calibri"/>
                <a:cs typeface="Calibri"/>
                <a:sym typeface="Calibri"/>
              </a:rPr>
              <a:t>Paikallispäättäjät</a:t>
            </a:r>
            <a:r>
              <a:rPr lang="en-GB" sz="5400" b="1" i="0" u="none" strike="noStrike">
                <a:solidFill>
                  <a:srgbClr val="FFFFFF"/>
                </a:solidFill>
                <a:latin typeface="Calibri"/>
                <a:ea typeface="Calibri"/>
                <a:cs typeface="Calibri"/>
                <a:sym typeface="Calibri"/>
              </a:rPr>
              <a:t> EU:ta</a:t>
            </a:r>
            <a:endParaRPr sz="5400"/>
          </a:p>
        </p:txBody>
      </p:sp>
      <p:sp>
        <p:nvSpPr>
          <p:cNvPr id="133" name="Google Shape;133;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en-GB" sz="8800">
                <a:solidFill>
                  <a:srgbClr val="FFF200"/>
                </a:solidFill>
              </a:rPr>
              <a:t>rakentamassa</a:t>
            </a:r>
            <a:endParaRPr sz="880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371474" y="4497051"/>
            <a:ext cx="11449051" cy="10925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GB" sz="2000" b="1">
                <a:latin typeface="Calibri"/>
                <a:ea typeface="Calibri"/>
                <a:cs typeface="Calibri"/>
                <a:sym typeface="Calibri"/>
              </a:rPr>
              <a:t>Paikallispäättäjien EU-verkosto, joka viestii yhteistyössä EU:hun liittyvistä asioista</a:t>
            </a:r>
            <a:endParaRPr sz="2000">
              <a:latin typeface="Calibri"/>
              <a:ea typeface="Calibri"/>
              <a:cs typeface="Calibri"/>
              <a:sym typeface="Calibri"/>
            </a:endParaRPr>
          </a:p>
        </p:txBody>
      </p:sp>
      <p:sp>
        <p:nvSpPr>
          <p:cNvPr id="135" name="Google Shape;135;p1"/>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Paikallispäättäjät EU:ta</a:t>
            </a:r>
            <a:br>
              <a:rPr lang="en-GB"/>
            </a:br>
            <a:r>
              <a:rPr lang="en-GB" sz="2400" b="1">
                <a:solidFill>
                  <a:srgbClr val="FFFF00"/>
                </a:solidFill>
              </a:rPr>
              <a:t>rakentamassa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202" name="Google Shape;202;p10"/>
          <p:cNvSpPr txBox="1">
            <a:spLocks noGrp="1"/>
          </p:cNvSpPr>
          <p:nvPr>
            <p:ph type="title"/>
          </p:nvPr>
        </p:nvSpPr>
        <p:spPr>
          <a:xfrm>
            <a:off x="1433407" y="1449389"/>
            <a:ext cx="9325185"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Font typeface="Calibri"/>
              <a:buNone/>
            </a:pPr>
            <a:r>
              <a:rPr lang="en-GB" b="1">
                <a:solidFill>
                  <a:srgbClr val="13165D"/>
                </a:solidFill>
                <a:latin typeface="Calibri"/>
                <a:ea typeface="Calibri"/>
                <a:cs typeface="Calibri"/>
                <a:sym typeface="Calibri"/>
              </a:rPr>
              <a:t>Paikallishallinto</a:t>
            </a:r>
            <a:br>
              <a:rPr lang="en-GB" b="1">
                <a:solidFill>
                  <a:srgbClr val="13165D"/>
                </a:solidFill>
                <a:latin typeface="Calibri"/>
                <a:ea typeface="Calibri"/>
                <a:cs typeface="Calibri"/>
                <a:sym typeface="Calibri"/>
              </a:rPr>
            </a:br>
            <a:r>
              <a:rPr lang="en-GB">
                <a:solidFill>
                  <a:srgbClr val="13165D"/>
                </a:solidFill>
                <a:latin typeface="Calibri"/>
                <a:ea typeface="Calibri"/>
                <a:cs typeface="Calibri"/>
                <a:sym typeface="Calibri"/>
              </a:rPr>
              <a:t>Komission kumppani Eurooppaa</a:t>
            </a:r>
            <a:br>
              <a:rPr lang="en-GB">
                <a:solidFill>
                  <a:srgbClr val="13165D"/>
                </a:solidFill>
                <a:latin typeface="Calibri"/>
                <a:ea typeface="Calibri"/>
                <a:cs typeface="Calibri"/>
                <a:sym typeface="Calibri"/>
              </a:rPr>
            </a:br>
            <a:r>
              <a:rPr lang="en-GB">
                <a:solidFill>
                  <a:srgbClr val="13165D"/>
                </a:solidFill>
                <a:latin typeface="Calibri"/>
                <a:ea typeface="Calibri"/>
                <a:cs typeface="Calibri"/>
                <a:sym typeface="Calibri"/>
              </a:rPr>
              <a:t>koskevassa paikallisessa viestinnässä</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Paikallisesti valittu, paikallishallinnon </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nimittämä edustaja </a:t>
            </a:r>
            <a:br>
              <a:rPr lang="en-GB" b="1">
                <a:solidFill>
                  <a:srgbClr val="13165D"/>
                </a:solidFill>
                <a:latin typeface="Calibri"/>
                <a:ea typeface="Calibri"/>
                <a:cs typeface="Calibri"/>
                <a:sym typeface="Calibri"/>
              </a:rPr>
            </a:br>
            <a:r>
              <a:rPr lang="en-GB">
                <a:solidFill>
                  <a:srgbClr val="13165D"/>
                </a:solidFill>
                <a:latin typeface="Calibri"/>
                <a:ea typeface="Calibri"/>
                <a:cs typeface="Calibri"/>
                <a:sym typeface="Calibri"/>
              </a:rPr>
              <a:t>”Paikallispäättäjät EU:ta rakentamassa” -verkoston jäsen</a:t>
            </a:r>
            <a:endParaRPr/>
          </a:p>
        </p:txBody>
      </p:sp>
      <p:sp>
        <p:nvSpPr>
          <p:cNvPr id="203" name="Google Shape;203;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Miten verkosto toimii</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rgbClr val="FFF200"/>
                </a:solidFill>
                <a:latin typeface="Calibri"/>
                <a:ea typeface="Calibri"/>
                <a:cs typeface="Calibri"/>
                <a:sym typeface="Calibri"/>
              </a:rPr>
              <a:t>Viisi etua</a:t>
            </a:r>
            <a:br>
              <a:rPr lang="en-GB" sz="4000">
                <a:solidFill>
                  <a:srgbClr val="FFF200"/>
                </a:solidFill>
                <a:latin typeface="Calibri"/>
                <a:ea typeface="Calibri"/>
                <a:cs typeface="Calibri"/>
                <a:sym typeface="Calibri"/>
              </a:rPr>
            </a:br>
            <a:r>
              <a:rPr lang="en-GB" sz="4000">
                <a:latin typeface="Calibri"/>
                <a:ea typeface="Calibri"/>
                <a:cs typeface="Calibri"/>
                <a:sym typeface="Calibri"/>
              </a:rPr>
              <a:t>verkostoon liittymisestä</a:t>
            </a:r>
            <a:endParaRPr sz="4000"/>
          </a:p>
        </p:txBody>
      </p:sp>
      <p:sp>
        <p:nvSpPr>
          <p:cNvPr id="209" name="Google Shape;209;p11"/>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Calibri"/>
                <a:ea typeface="Calibri"/>
                <a:cs typeface="Calibri"/>
                <a:sym typeface="Calibri"/>
              </a:rPr>
              <a:t>Paikallispäättäjät EU:ta</a:t>
            </a:r>
            <a:br>
              <a:rPr lang="en-GB" sz="14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rakentamassa</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215" name="Google Shape;215;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Viisi etua</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verkostoon liittymisestä</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Etuoikeutettu pääsy </a:t>
            </a:r>
            <a:r>
              <a:rPr lang="en-GB" sz="1600" b="1" i="0" u="none" strike="noStrike" cap="none">
                <a:solidFill>
                  <a:schemeClr val="lt1"/>
                </a:solidFill>
                <a:latin typeface="Calibri"/>
                <a:ea typeface="Calibri"/>
                <a:cs typeface="Calibri"/>
                <a:sym typeface="Calibri"/>
              </a:rPr>
              <a:t>EU:n virallisiin viestintälähteisiin paikallisella kielellä, viestintämateriaaleihin, seminaareihin verkossa ja verkon ulkopuolella sekä muihin tietomuotoihin, joiden avulla jäsenet voivat keskustella kansalaisten kanssa EU-aiheista.</a:t>
            </a:r>
            <a:endParaRPr sz="1400" b="0" i="0" u="none" strike="noStrike" cap="none">
              <a:solidFill>
                <a:schemeClr val="lt1"/>
              </a:solidFill>
              <a:latin typeface="Arial"/>
              <a:ea typeface="Arial"/>
              <a:cs typeface="Arial"/>
              <a:sym typeface="Arial"/>
            </a:endParaRPr>
          </a:p>
        </p:txBody>
      </p:sp>
      <p:sp>
        <p:nvSpPr>
          <p:cNvPr id="217" name="Google Shape;217;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Pääsy osaksi eläväistä, </a:t>
            </a:r>
            <a:r>
              <a:rPr lang="en-GB" sz="1600" b="1" i="0" u="none" strike="noStrike" cap="none">
                <a:solidFill>
                  <a:schemeClr val="lt1"/>
                </a:solidFill>
                <a:latin typeface="Calibri"/>
                <a:ea typeface="Calibri"/>
                <a:cs typeface="Calibri"/>
                <a:sym typeface="Calibri"/>
              </a:rPr>
              <a:t>muiden verkoston osallistujien muodostamaa </a:t>
            </a:r>
            <a:r>
              <a:rPr lang="en-GB" sz="1600" b="1" i="0" u="none" strike="noStrike" cap="none">
                <a:solidFill>
                  <a:srgbClr val="FFFF00"/>
                </a:solidFill>
                <a:latin typeface="Calibri"/>
                <a:ea typeface="Calibri"/>
                <a:cs typeface="Calibri"/>
                <a:sym typeface="Calibri"/>
              </a:rPr>
              <a:t>vertaisverkostoa </a:t>
            </a:r>
            <a:r>
              <a:rPr lang="en-GB" sz="1600" b="1" i="0" u="none" strike="noStrike" cap="none">
                <a:solidFill>
                  <a:schemeClr val="lt1"/>
                </a:solidFill>
                <a:latin typeface="Calibri"/>
                <a:ea typeface="Calibri"/>
                <a:cs typeface="Calibri"/>
                <a:sym typeface="Calibri"/>
              </a:rPr>
              <a:t>erityisen verkkoalustan kautta.</a:t>
            </a:r>
            <a:endParaRPr sz="1400" b="0" i="0" u="none" strike="noStrike" cap="none">
              <a:solidFill>
                <a:schemeClr val="lt1"/>
              </a:solidFill>
              <a:latin typeface="Arial"/>
              <a:ea typeface="Arial"/>
              <a:cs typeface="Arial"/>
              <a:sym typeface="Arial"/>
            </a:endParaRPr>
          </a:p>
        </p:txBody>
      </p:sp>
      <p:sp>
        <p:nvSpPr>
          <p:cNvPr id="218" name="Google Shape;218;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EU:n tasolla näkyvyys</a:t>
            </a:r>
            <a:r>
              <a:rPr lang="en-GB" sz="1600" b="1" i="0" u="none" strike="noStrike" cap="none">
                <a:solidFill>
                  <a:schemeClr val="lt1"/>
                </a:solidFill>
                <a:latin typeface="Calibri"/>
                <a:ea typeface="Calibri"/>
                <a:cs typeface="Calibri"/>
                <a:sym typeface="Calibri"/>
              </a:rPr>
              <a:t> jäsenten verkostoon liittyvän toiminnan osalta.</a:t>
            </a:r>
            <a:endParaRPr sz="1600" b="0" i="0" u="none" strike="noStrike" cap="none">
              <a:solidFill>
                <a:schemeClr val="lt1"/>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Etuoikeutettu oikeus vierailla </a:t>
            </a:r>
            <a:r>
              <a:rPr lang="en-GB" sz="1600" b="1" i="0" u="none" strike="noStrike" cap="none">
                <a:solidFill>
                  <a:schemeClr val="lt1"/>
                </a:solidFill>
                <a:latin typeface="Calibri"/>
                <a:ea typeface="Calibri"/>
                <a:cs typeface="Calibri"/>
                <a:sym typeface="Calibri"/>
              </a:rPr>
              <a:t>Euroopan komission vierailukeskuksessa Brysselissä joko fyysisesti tai digitaalisesti, mahdollisuuksien mukaan paikallispäättäjän omalla kielellä.</a:t>
            </a:r>
            <a:endParaRPr sz="1600" b="0" i="0" u="none" strike="noStrike" cap="non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err="1">
                <a:solidFill>
                  <a:srgbClr val="FFFF00"/>
                </a:solidFill>
                <a:latin typeface="Calibri"/>
                <a:ea typeface="Calibri"/>
                <a:cs typeface="Calibri"/>
                <a:sym typeface="Calibri"/>
              </a:rPr>
              <a:t>Etuoikeutettu</a:t>
            </a:r>
            <a:r>
              <a:rPr lang="en-GB" sz="1600" b="1" i="0" u="none" strike="noStrike" cap="none" dirty="0">
                <a:solidFill>
                  <a:srgbClr val="FFFF00"/>
                </a:solidFill>
                <a:latin typeface="Calibri"/>
                <a:ea typeface="Calibri"/>
                <a:cs typeface="Calibri"/>
                <a:sym typeface="Calibri"/>
              </a:rPr>
              <a:t> </a:t>
            </a:r>
            <a:r>
              <a:rPr lang="en-GB" sz="1600" b="1" i="0" u="none" strike="noStrike" cap="none" dirty="0" err="1">
                <a:solidFill>
                  <a:srgbClr val="FFFF00"/>
                </a:solidFill>
                <a:latin typeface="Calibri"/>
                <a:ea typeface="Calibri"/>
                <a:cs typeface="Calibri"/>
                <a:sym typeface="Calibri"/>
              </a:rPr>
              <a:t>mahdollisuus</a:t>
            </a:r>
            <a:r>
              <a:rPr lang="en-GB" sz="1600" b="1" i="0" u="none" strike="noStrike" cap="none" dirty="0">
                <a:solidFill>
                  <a:srgbClr val="FFFF00"/>
                </a:solidFill>
                <a:latin typeface="Calibri"/>
                <a:ea typeface="Calibri"/>
                <a:cs typeface="Calibri"/>
                <a:sym typeface="Calibri"/>
              </a:rPr>
              <a:t> </a:t>
            </a:r>
            <a:r>
              <a:rPr lang="en-GB" sz="1600" b="1" i="0" u="none" strike="noStrike" cap="none" dirty="0" err="1">
                <a:solidFill>
                  <a:srgbClr val="FFFF00"/>
                </a:solidFill>
                <a:latin typeface="Calibri"/>
                <a:ea typeface="Calibri"/>
                <a:cs typeface="Calibri"/>
                <a:sym typeface="Calibri"/>
              </a:rPr>
              <a:t>hyödyntää</a:t>
            </a:r>
            <a:r>
              <a:rPr lang="en-GB" sz="1600" b="1" i="0" u="none" strike="noStrike" cap="none" dirty="0">
                <a:solidFill>
                  <a:srgbClr val="FFFF00"/>
                </a:solidFill>
                <a:latin typeface="Calibri"/>
                <a:ea typeface="Calibri"/>
                <a:cs typeface="Calibri"/>
                <a:sym typeface="Calibri"/>
              </a:rPr>
              <a:t> </a:t>
            </a:r>
            <a:r>
              <a:rPr lang="en-GB" sz="1600" b="1" i="0" u="none" strike="noStrike" cap="none" dirty="0" err="1">
                <a:solidFill>
                  <a:srgbClr val="FFFF00"/>
                </a:solidFill>
                <a:latin typeface="Calibri"/>
                <a:ea typeface="Calibri"/>
                <a:cs typeface="Calibri"/>
                <a:sym typeface="Calibri"/>
              </a:rPr>
              <a:t>monia</a:t>
            </a:r>
            <a:r>
              <a:rPr lang="en-GB" sz="1600" b="1" i="0" u="none" strike="noStrike" cap="none" dirty="0">
                <a:solidFill>
                  <a:srgbClr val="FFFF00"/>
                </a:solidFill>
                <a:latin typeface="Calibri"/>
                <a:ea typeface="Calibri"/>
                <a:cs typeface="Calibri"/>
                <a:sym typeface="Calibri"/>
              </a:rPr>
              <a:t> </a:t>
            </a:r>
            <a:r>
              <a:rPr lang="en-GB" sz="1600" b="1" i="0" u="none" strike="noStrike" cap="none" dirty="0" err="1">
                <a:solidFill>
                  <a:srgbClr val="FFFF00"/>
                </a:solidFill>
                <a:latin typeface="Calibri"/>
                <a:ea typeface="Calibri"/>
                <a:cs typeface="Calibri"/>
                <a:sym typeface="Calibri"/>
              </a:rPr>
              <a:t>EU:n</a:t>
            </a:r>
            <a:r>
              <a:rPr lang="en-GB" sz="1600" b="1" i="0" u="none" strike="noStrike" cap="none" dirty="0">
                <a:solidFill>
                  <a:srgbClr val="FFFF00"/>
                </a:solidFill>
                <a:latin typeface="Calibri"/>
                <a:ea typeface="Calibri"/>
                <a:cs typeface="Calibri"/>
                <a:sym typeface="Calibri"/>
              </a:rPr>
              <a:t> </a:t>
            </a:r>
            <a:r>
              <a:rPr lang="en-GB" sz="1600" b="1" i="0" u="none" strike="noStrike" cap="none" dirty="0" err="1">
                <a:solidFill>
                  <a:srgbClr val="FFFF00"/>
                </a:solidFill>
                <a:latin typeface="Calibri"/>
                <a:ea typeface="Calibri"/>
                <a:cs typeface="Calibri"/>
                <a:sym typeface="Calibri"/>
              </a:rPr>
              <a:t>tiedotusverkostoja</a:t>
            </a:r>
            <a:r>
              <a:rPr lang="en-GB" sz="1600" b="1" i="0" u="none" strike="noStrike" cap="none" dirty="0">
                <a:solidFill>
                  <a:srgbClr val="FFFF00"/>
                </a:solidFill>
                <a:latin typeface="Calibri"/>
                <a:ea typeface="Calibri"/>
                <a:cs typeface="Calibri"/>
                <a:sym typeface="Calibri"/>
              </a:rPr>
              <a:t>, </a:t>
            </a:r>
            <a:r>
              <a:rPr lang="en-GB" sz="1600" b="1" i="0" u="none" strike="noStrike" cap="none" dirty="0" err="1">
                <a:solidFill>
                  <a:schemeClr val="lt1"/>
                </a:solidFill>
                <a:latin typeface="Calibri"/>
                <a:ea typeface="Calibri"/>
                <a:cs typeface="Calibri"/>
                <a:sym typeface="Calibri"/>
              </a:rPr>
              <a:t>mukaan</a:t>
            </a:r>
            <a:r>
              <a:rPr lang="en-GB" sz="1600" b="1" i="0" u="none" strike="noStrike" cap="none" dirty="0">
                <a:solidFill>
                  <a:schemeClr val="lt1"/>
                </a:solidFill>
                <a:latin typeface="Calibri"/>
                <a:ea typeface="Calibri"/>
                <a:cs typeface="Calibri"/>
                <a:sym typeface="Calibri"/>
              </a:rPr>
              <a:t> </a:t>
            </a:r>
            <a:r>
              <a:rPr lang="en-GB" sz="1600" b="1" i="0" u="none" strike="noStrike" cap="none" dirty="0" err="1">
                <a:solidFill>
                  <a:schemeClr val="lt1"/>
                </a:solidFill>
                <a:latin typeface="Calibri"/>
                <a:ea typeface="Calibri"/>
                <a:cs typeface="Calibri"/>
                <a:sym typeface="Calibri"/>
              </a:rPr>
              <a:t>lukien</a:t>
            </a:r>
            <a:r>
              <a:rPr lang="en-GB" sz="1600" b="1" i="0" u="none" strike="noStrike" cap="none" dirty="0">
                <a:solidFill>
                  <a:schemeClr val="lt1"/>
                </a:solidFill>
                <a:latin typeface="Calibri"/>
                <a:ea typeface="Calibri"/>
                <a:cs typeface="Calibri"/>
                <a:sym typeface="Calibri"/>
              </a:rPr>
              <a:t> 420 EUROPE DIRECT -</a:t>
            </a:r>
            <a:r>
              <a:rPr lang="en-GB" sz="1600" b="1" i="0" u="none" strike="noStrike" cap="none">
                <a:solidFill>
                  <a:schemeClr val="lt1"/>
                </a:solidFill>
                <a:latin typeface="Calibri"/>
                <a:ea typeface="Calibri"/>
                <a:cs typeface="Calibri"/>
                <a:sym typeface="Calibri"/>
              </a:rPr>
              <a:t>keskusta</a:t>
            </a:r>
            <a:r>
              <a:rPr lang="en-GB" sz="1600" b="1" i="0" u="none" strike="noStrike" cap="none" dirty="0">
                <a:solidFill>
                  <a:schemeClr val="lt1"/>
                </a:solidFill>
                <a:latin typeface="Calibri"/>
                <a:ea typeface="Calibri"/>
                <a:cs typeface="Calibri"/>
                <a:sym typeface="Calibri"/>
              </a:rPr>
              <a:t>, </a:t>
            </a:r>
            <a:r>
              <a:rPr lang="en-GB" sz="1600" b="1" i="0" u="none" strike="noStrike" cap="none" dirty="0" err="1">
                <a:solidFill>
                  <a:schemeClr val="lt1"/>
                </a:solidFill>
                <a:latin typeface="Calibri"/>
                <a:ea typeface="Calibri"/>
                <a:cs typeface="Calibri"/>
                <a:sym typeface="Calibri"/>
              </a:rPr>
              <a:t>joita</a:t>
            </a:r>
            <a:r>
              <a:rPr lang="en-GB" sz="1600" b="1" i="0" u="none" strike="noStrike" cap="none" dirty="0">
                <a:solidFill>
                  <a:schemeClr val="lt1"/>
                </a:solidFill>
                <a:latin typeface="Calibri"/>
                <a:ea typeface="Calibri"/>
                <a:cs typeface="Calibri"/>
                <a:sym typeface="Calibri"/>
              </a:rPr>
              <a:t> on </a:t>
            </a:r>
            <a:r>
              <a:rPr lang="en-GB" sz="1600" b="1" i="0" u="none" strike="noStrike" cap="none" dirty="0" err="1">
                <a:solidFill>
                  <a:schemeClr val="lt1"/>
                </a:solidFill>
                <a:latin typeface="Calibri"/>
                <a:ea typeface="Calibri"/>
                <a:cs typeface="Calibri"/>
                <a:sym typeface="Calibri"/>
              </a:rPr>
              <a:t>lähes</a:t>
            </a:r>
            <a:r>
              <a:rPr lang="en-GB" sz="1600" b="1" i="0" u="none" strike="noStrike" cap="none" dirty="0">
                <a:solidFill>
                  <a:schemeClr val="lt1"/>
                </a:solidFill>
                <a:latin typeface="Calibri"/>
                <a:ea typeface="Calibri"/>
                <a:cs typeface="Calibri"/>
                <a:sym typeface="Calibri"/>
              </a:rPr>
              <a:t> </a:t>
            </a:r>
            <a:r>
              <a:rPr lang="en-GB" sz="1600" b="1" i="0" u="none" strike="noStrike" cap="none" dirty="0" err="1">
                <a:solidFill>
                  <a:schemeClr val="lt1"/>
                </a:solidFill>
                <a:latin typeface="Calibri"/>
                <a:ea typeface="Calibri"/>
                <a:cs typeface="Calibri"/>
                <a:sym typeface="Calibri"/>
              </a:rPr>
              <a:t>kaikilla</a:t>
            </a:r>
            <a:r>
              <a:rPr lang="en-GB" sz="1600" b="1" i="0" u="none" strike="noStrike" cap="none" dirty="0">
                <a:solidFill>
                  <a:schemeClr val="lt1"/>
                </a:solidFill>
                <a:latin typeface="Calibri"/>
                <a:ea typeface="Calibri"/>
                <a:cs typeface="Calibri"/>
                <a:sym typeface="Calibri"/>
              </a:rPr>
              <a:t> </a:t>
            </a:r>
            <a:r>
              <a:rPr lang="en-GB" sz="1600" b="1" i="0" u="none" strike="noStrike" cap="none" dirty="0" err="1">
                <a:solidFill>
                  <a:schemeClr val="lt1"/>
                </a:solidFill>
                <a:latin typeface="Calibri"/>
                <a:ea typeface="Calibri"/>
                <a:cs typeface="Calibri"/>
                <a:sym typeface="Calibri"/>
              </a:rPr>
              <a:t>EU:n</a:t>
            </a:r>
            <a:r>
              <a:rPr lang="en-GB" sz="1600" b="1" i="0" u="none" strike="noStrike" cap="none" dirty="0">
                <a:solidFill>
                  <a:schemeClr val="lt1"/>
                </a:solidFill>
                <a:latin typeface="Calibri"/>
                <a:ea typeface="Calibri"/>
                <a:cs typeface="Calibri"/>
                <a:sym typeface="Calibri"/>
              </a:rPr>
              <a:t> </a:t>
            </a:r>
            <a:r>
              <a:rPr lang="en-GB" sz="1600" b="1" i="0" u="none" strike="noStrike" cap="none" dirty="0" err="1">
                <a:solidFill>
                  <a:schemeClr val="lt1"/>
                </a:solidFill>
                <a:latin typeface="Calibri"/>
                <a:ea typeface="Calibri"/>
                <a:cs typeface="Calibri"/>
                <a:sym typeface="Calibri"/>
              </a:rPr>
              <a:t>alueilla</a:t>
            </a:r>
            <a:r>
              <a:rPr lang="en-GB" sz="1600" b="1" i="0" u="none" strike="noStrike" cap="none" dirty="0">
                <a:solidFill>
                  <a:schemeClr val="lt1"/>
                </a:solidFill>
                <a:latin typeface="Calibri"/>
                <a:ea typeface="Calibri"/>
                <a:cs typeface="Calibri"/>
                <a:sym typeface="Calibri"/>
              </a:rPr>
              <a:t>.</a:t>
            </a:r>
            <a:endParaRPr sz="16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465221" y="1449388"/>
            <a:ext cx="7618328"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fi-FI" b="1" dirty="0">
                <a:solidFill>
                  <a:schemeClr val="bg1"/>
                </a:solidFill>
              </a:rPr>
              <a:t>Erikois</a:t>
            </a:r>
            <a:r>
              <a:rPr lang="fi-FI" b="1" dirty="0">
                <a:solidFill>
                  <a:srgbClr val="FFF100"/>
                </a:solidFill>
              </a:rPr>
              <a:t>kysely</a:t>
            </a:r>
          </a:p>
        </p:txBody>
      </p:sp>
      <p:sp>
        <p:nvSpPr>
          <p:cNvPr id="226" name="Google Shape;226;p22"/>
          <p:cNvSpPr txBox="1">
            <a:spLocks noGrp="1"/>
          </p:cNvSpPr>
          <p:nvPr>
            <p:ph type="body" idx="1"/>
          </p:nvPr>
        </p:nvSpPr>
        <p:spPr>
          <a:xfrm>
            <a:off x="9540951" y="6020374"/>
            <a:ext cx="2279700" cy="6417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fi-FI" dirty="0"/>
              <a:t>Paikallispäättäjät</a:t>
            </a:r>
            <a:r>
              <a:rPr lang="en-GB" dirty="0"/>
              <a:t> EU:ta</a:t>
            </a:r>
            <a:br>
              <a:rPr lang="en-GB" dirty="0"/>
            </a:br>
            <a:r>
              <a:rPr lang="fi-FI" sz="2400" b="1" dirty="0">
                <a:solidFill>
                  <a:srgbClr val="13155D"/>
                </a:solidFill>
              </a:rPr>
              <a:t>rakentamassa</a:t>
            </a:r>
            <a:endParaRPr lang="fi-FI"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a:spLocks noGrp="1"/>
          </p:cNvSpPr>
          <p:nvPr>
            <p:ph type="title"/>
          </p:nvPr>
        </p:nvSpPr>
        <p:spPr>
          <a:xfrm>
            <a:off x="1602902" y="982212"/>
            <a:ext cx="8069100" cy="383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fi-FI" sz="2000" b="0" i="0" u="none" strike="noStrike" cap="none" dirty="0">
                <a:solidFill>
                  <a:srgbClr val="13165D"/>
                </a:solidFill>
                <a:latin typeface="Calibri"/>
                <a:ea typeface="Calibri"/>
                <a:cs typeface="Calibri"/>
                <a:sym typeface="Calibri"/>
              </a:rPr>
              <a:t>Vastaamalla erikoiskyselyyn voit kertoa, mitkä aiheet ovat viestinnän kannalta tärkeimpiä vaalipiirissäsi.</a:t>
            </a:r>
            <a:br>
              <a:rPr lang="fi-FI" sz="2000" b="0" i="0" u="none" strike="noStrike" cap="none" dirty="0">
                <a:solidFill>
                  <a:srgbClr val="13165D"/>
                </a:solidFill>
                <a:latin typeface="Calibri"/>
                <a:ea typeface="Calibri"/>
                <a:cs typeface="Calibri"/>
                <a:sym typeface="Calibri"/>
              </a:rPr>
            </a:br>
            <a:br>
              <a:rPr lang="fi-FI" sz="2000" b="0" i="0" u="none" strike="noStrike" cap="none" dirty="0">
                <a:solidFill>
                  <a:srgbClr val="13165D"/>
                </a:solidFill>
                <a:latin typeface="Calibri"/>
                <a:ea typeface="Calibri"/>
                <a:cs typeface="Calibri"/>
                <a:sym typeface="Calibri"/>
              </a:rPr>
            </a:br>
            <a:r>
              <a:rPr lang="fi-FI" sz="2000" b="0" i="0" u="none" strike="noStrike" cap="none" dirty="0">
                <a:solidFill>
                  <a:srgbClr val="13165D"/>
                </a:solidFill>
                <a:latin typeface="Calibri"/>
                <a:ea typeface="Calibri"/>
                <a:cs typeface="Calibri"/>
                <a:sym typeface="Calibri"/>
              </a:rPr>
              <a:t>Kun olet vastannut EU-erikoiskyselyyn, voit</a:t>
            </a:r>
            <a:br>
              <a:rPr lang="fi-FI" sz="2000" b="1" i="0" u="none" strike="noStrike" cap="none" dirty="0">
                <a:solidFill>
                  <a:srgbClr val="13165D"/>
                </a:solidFill>
                <a:latin typeface="Calibri"/>
                <a:ea typeface="Calibri"/>
                <a:cs typeface="Calibri"/>
                <a:sym typeface="Calibri"/>
              </a:rPr>
            </a:br>
            <a:r>
              <a:rPr lang="fi-FI" sz="2000" b="0" i="0" u="none" strike="noStrike" cap="none" dirty="0">
                <a:solidFill>
                  <a:srgbClr val="13165D"/>
                </a:solidFill>
                <a:latin typeface="Calibri"/>
                <a:ea typeface="Calibri"/>
                <a:cs typeface="Calibri"/>
                <a:sym typeface="Calibri"/>
              </a:rPr>
              <a:t>- saada olennaista EU:hun liittyvää tietoa</a:t>
            </a:r>
            <a:br>
              <a:rPr lang="fi-FI" sz="2000" b="0" i="0" u="none" strike="noStrike" cap="none" dirty="0">
                <a:solidFill>
                  <a:srgbClr val="13165D"/>
                </a:solidFill>
                <a:latin typeface="Calibri"/>
                <a:ea typeface="Calibri"/>
                <a:cs typeface="Calibri"/>
                <a:sym typeface="Calibri"/>
              </a:rPr>
            </a:br>
            <a:r>
              <a:rPr lang="fi-FI" sz="2000" b="0" i="0" u="none" strike="noStrike" cap="none" dirty="0">
                <a:solidFill>
                  <a:srgbClr val="13165D"/>
                </a:solidFill>
                <a:latin typeface="Calibri"/>
                <a:ea typeface="Calibri"/>
                <a:cs typeface="Calibri"/>
                <a:sym typeface="Calibri"/>
              </a:rPr>
              <a:t>- osallistua verkkoseminaareihin</a:t>
            </a:r>
            <a:br>
              <a:rPr lang="fi-FI" sz="2000" b="0" i="0" u="none" strike="noStrike" cap="none" dirty="0">
                <a:solidFill>
                  <a:srgbClr val="13165D"/>
                </a:solidFill>
                <a:latin typeface="Calibri"/>
                <a:ea typeface="Calibri"/>
                <a:cs typeface="Calibri"/>
                <a:sym typeface="Calibri"/>
              </a:rPr>
            </a:br>
            <a:r>
              <a:rPr lang="fi-FI" sz="2000" b="0" i="0" u="none" strike="noStrike" cap="none" dirty="0">
                <a:solidFill>
                  <a:srgbClr val="13165D"/>
                </a:solidFill>
                <a:latin typeface="Calibri"/>
                <a:ea typeface="Calibri"/>
                <a:cs typeface="Calibri"/>
                <a:sym typeface="Calibri"/>
              </a:rPr>
              <a:t>- </a:t>
            </a:r>
            <a:r>
              <a:rPr lang="fi-FI" sz="2000" dirty="0">
                <a:solidFill>
                  <a:srgbClr val="13165D"/>
                </a:solidFill>
                <a:latin typeface="Calibri"/>
                <a:ea typeface="Calibri"/>
                <a:cs typeface="Calibri"/>
                <a:sym typeface="Calibri"/>
              </a:rPr>
              <a:t>osallistua EU:n toimielimissä järjestettäviin vierailuihin omalla kielelläsi.</a:t>
            </a:r>
            <a:br>
              <a:rPr lang="fi-FI" sz="2000" b="0" i="0" u="none" strike="noStrike" cap="none" dirty="0">
                <a:solidFill>
                  <a:srgbClr val="13165D"/>
                </a:solidFill>
                <a:latin typeface="Calibri"/>
                <a:ea typeface="Calibri"/>
                <a:cs typeface="Calibri"/>
                <a:sym typeface="Calibri"/>
              </a:rPr>
            </a:br>
            <a:br>
              <a:rPr lang="fi-FI" sz="1800" b="0" i="0" u="none" strike="noStrike" cap="none" dirty="0">
                <a:solidFill>
                  <a:srgbClr val="000000"/>
                </a:solidFill>
                <a:latin typeface="Arial"/>
                <a:ea typeface="Arial"/>
                <a:cs typeface="Arial"/>
                <a:sym typeface="Arial"/>
              </a:rPr>
            </a:br>
            <a:r>
              <a:rPr lang="fi-FI" sz="2000" b="1" i="0" u="none" strike="noStrike" cap="none" dirty="0">
                <a:solidFill>
                  <a:srgbClr val="13165D"/>
                </a:solidFill>
                <a:latin typeface="Calibri"/>
                <a:ea typeface="Calibri"/>
                <a:cs typeface="Calibri"/>
                <a:sym typeface="Calibri"/>
              </a:rPr>
              <a:t>Erikoiskyselyn URL-osoite: </a:t>
            </a:r>
            <a:br>
              <a:rPr lang="fi-FI" sz="2000" b="0" i="0" u="none" strike="noStrike" cap="none" dirty="0">
                <a:solidFill>
                  <a:srgbClr val="13165D"/>
                </a:solidFill>
                <a:latin typeface="Calibri"/>
                <a:ea typeface="Calibri"/>
                <a:cs typeface="Calibri"/>
                <a:sym typeface="Calibri"/>
              </a:rPr>
            </a:br>
            <a:br>
              <a:rPr lang="fi-FI"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fi-FI"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lang="fi-FI" sz="2000" b="0" i="0" u="none" strike="noStrike" cap="none" dirty="0">
              <a:solidFill>
                <a:srgbClr val="13165D"/>
              </a:solidFill>
              <a:latin typeface="Calibri"/>
              <a:ea typeface="Calibri"/>
              <a:cs typeface="Calibri"/>
              <a:sym typeface="Calibri"/>
            </a:endParaRPr>
          </a:p>
        </p:txBody>
      </p:sp>
      <p:sp>
        <p:nvSpPr>
          <p:cNvPr id="232" name="Google Shape;232;p2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fi-FI" dirty="0"/>
              <a:t>Paikallispäättäjät EU:ta</a:t>
            </a:r>
            <a:br>
              <a:rPr lang="fi-FI" dirty="0"/>
            </a:br>
            <a:r>
              <a:rPr lang="fi-FI" sz="2400" b="1" dirty="0">
                <a:solidFill>
                  <a:srgbClr val="13155D"/>
                </a:solidFill>
              </a:rPr>
              <a:t>rakentamassa</a:t>
            </a:r>
            <a:endParaRPr lang="fi-FI" dirty="0"/>
          </a:p>
          <a:p>
            <a:pPr marL="0" lvl="0" indent="0" algn="r" rtl="0">
              <a:lnSpc>
                <a:spcPct val="90000"/>
              </a:lnSpc>
              <a:spcBef>
                <a:spcPts val="1000"/>
              </a:spcBef>
              <a:spcAft>
                <a:spcPts val="0"/>
              </a:spcAft>
              <a:buClr>
                <a:srgbClr val="7F7F7F"/>
              </a:buClr>
              <a:buSzPts val="1400"/>
              <a:buNone/>
            </a:pPr>
            <a:endParaRPr dirty="0"/>
          </a:p>
        </p:txBody>
      </p:sp>
      <p:sp>
        <p:nvSpPr>
          <p:cNvPr id="233" name="Google Shape;233;p2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fi-FI" b="1" dirty="0">
                <a:solidFill>
                  <a:srgbClr val="13165D"/>
                </a:solidFill>
                <a:latin typeface="Calibri"/>
                <a:ea typeface="Calibri"/>
                <a:cs typeface="Calibri"/>
                <a:sym typeface="Calibri"/>
              </a:rPr>
              <a:t>Erikoiskysely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398107"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en-GB" b="1" dirty="0" err="1">
                <a:solidFill>
                  <a:srgbClr val="FFFF00"/>
                </a:solidFill>
                <a:latin typeface="Calibri"/>
                <a:ea typeface="Calibri"/>
                <a:cs typeface="Calibri"/>
                <a:sym typeface="Calibri"/>
              </a:rPr>
              <a:t>Kumppanuus</a:t>
            </a:r>
            <a:r>
              <a:rPr lang="en-GB" b="1" dirty="0">
                <a:solidFill>
                  <a:srgbClr val="FFFF00"/>
                </a:solidFill>
                <a:latin typeface="Calibri"/>
                <a:ea typeface="Calibri"/>
                <a:cs typeface="Calibri"/>
                <a:sym typeface="Calibri"/>
              </a:rPr>
              <a:t> </a:t>
            </a:r>
            <a:r>
              <a:rPr lang="en-GB" b="1" dirty="0" err="1">
                <a:solidFill>
                  <a:schemeClr val="lt1"/>
                </a:solidFill>
                <a:latin typeface="Calibri"/>
                <a:ea typeface="Calibri"/>
                <a:cs typeface="Calibri"/>
                <a:sym typeface="Calibri"/>
              </a:rPr>
              <a:t>Euroopan</a:t>
            </a:r>
            <a:r>
              <a:rPr lang="en-GB" b="1" dirty="0">
                <a:solidFill>
                  <a:schemeClr val="lt1"/>
                </a:solidFill>
                <a:latin typeface="Calibri"/>
                <a:ea typeface="Calibri"/>
                <a:cs typeface="Calibri"/>
                <a:sym typeface="Calibri"/>
              </a:rPr>
              <a:t> </a:t>
            </a:r>
            <a:br>
              <a:rPr lang="en-GB" b="1" dirty="0">
                <a:solidFill>
                  <a:schemeClr val="lt1"/>
                </a:solidFill>
                <a:latin typeface="Calibri"/>
                <a:ea typeface="Calibri"/>
                <a:cs typeface="Calibri"/>
                <a:sym typeface="Calibri"/>
              </a:rPr>
            </a:br>
            <a:r>
              <a:rPr lang="en-GB" b="1" dirty="0" err="1">
                <a:solidFill>
                  <a:schemeClr val="lt1"/>
                </a:solidFill>
                <a:latin typeface="Calibri"/>
                <a:ea typeface="Calibri"/>
                <a:cs typeface="Calibri"/>
                <a:sym typeface="Calibri"/>
              </a:rPr>
              <a:t>alueiden</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komitean</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kanssa</a:t>
            </a:r>
            <a:endParaRPr dirty="0">
              <a:solidFill>
                <a:schemeClr val="lt1"/>
              </a:solidFill>
            </a:endParaRPr>
          </a:p>
        </p:txBody>
      </p:sp>
      <p:sp>
        <p:nvSpPr>
          <p:cNvPr id="226" name="Google Shape;226;p13"/>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Calibri"/>
                <a:ea typeface="Calibri"/>
                <a:cs typeface="Calibri"/>
                <a:sym typeface="Calibri"/>
              </a:rPr>
              <a:t>Paikallispäättäjät EU:ta</a:t>
            </a:r>
            <a:br>
              <a:rPr lang="en-GB" sz="14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rakentamassa</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232" name="Google Shape;232;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Kumppanuus Euroopan </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alueiden komitean kanssa</a:t>
            </a:r>
            <a:endParaRPr>
              <a:solidFill>
                <a:srgbClr val="13165D"/>
              </a:solidFill>
              <a:latin typeface="Calibri"/>
              <a:ea typeface="Calibri"/>
              <a:cs typeface="Calibri"/>
              <a:sym typeface="Calibri"/>
            </a:endParaRPr>
          </a:p>
        </p:txBody>
      </p:sp>
      <p:sp>
        <p:nvSpPr>
          <p:cNvPr id="233" name="Google Shape;233;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55D"/>
              </a:buClr>
              <a:buSzPts val="2400"/>
              <a:buFont typeface="Arial"/>
              <a:buNone/>
            </a:pPr>
            <a:r>
              <a:rPr lang="en-GB" sz="2000" b="1" i="0" u="none" strike="noStrike" cap="none">
                <a:solidFill>
                  <a:srgbClr val="13155D"/>
                </a:solidFill>
                <a:latin typeface="Calibri"/>
                <a:ea typeface="Calibri"/>
                <a:cs typeface="Calibri"/>
                <a:sym typeface="Calibri"/>
              </a:rPr>
              <a:t>”Paikallispäättäjät EU:ta rakentamassa” </a:t>
            </a:r>
            <a:r>
              <a:rPr lang="en-GB" sz="2000" b="0" i="0" u="none" strike="noStrike" cap="none">
                <a:solidFill>
                  <a:srgbClr val="13155D"/>
                </a:solidFill>
                <a:latin typeface="Calibri"/>
                <a:ea typeface="Calibri"/>
                <a:cs typeface="Calibri"/>
                <a:sym typeface="Calibri"/>
              </a:rPr>
              <a:t>-verkosto </a:t>
            </a:r>
            <a:endParaRPr/>
          </a:p>
          <a:p>
            <a:pPr marL="0" marR="0" lvl="0" indent="0" algn="l" rtl="0">
              <a:lnSpc>
                <a:spcPct val="90000"/>
              </a:lnSpc>
              <a:spcBef>
                <a:spcPts val="0"/>
              </a:spcBef>
              <a:spcAft>
                <a:spcPts val="0"/>
              </a:spcAft>
              <a:buClr>
                <a:srgbClr val="13155D"/>
              </a:buClr>
              <a:buSzPts val="2400"/>
              <a:buFont typeface="Arial"/>
              <a:buNone/>
            </a:pPr>
            <a:r>
              <a:rPr lang="en-GB" sz="2000" b="0" i="0" u="none" strike="noStrike" cap="none">
                <a:solidFill>
                  <a:srgbClr val="13155D"/>
                </a:solidFill>
                <a:latin typeface="Calibri"/>
                <a:ea typeface="Calibri"/>
                <a:cs typeface="Calibri"/>
                <a:sym typeface="Calibri"/>
              </a:rPr>
              <a:t>hyötyy läheisestä yhteistoiminnasta </a:t>
            </a:r>
            <a:endParaRPr/>
          </a:p>
          <a:p>
            <a:pPr marL="0" marR="0" lvl="0" indent="0" algn="l" rtl="0">
              <a:lnSpc>
                <a:spcPct val="90000"/>
              </a:lnSpc>
              <a:spcBef>
                <a:spcPts val="0"/>
              </a:spcBef>
              <a:spcAft>
                <a:spcPts val="0"/>
              </a:spcAft>
              <a:buClr>
                <a:srgbClr val="13155D"/>
              </a:buClr>
              <a:buSzPts val="2400"/>
              <a:buFont typeface="Arial"/>
              <a:buNone/>
            </a:pPr>
            <a:r>
              <a:rPr lang="en-GB" sz="2000" b="1" i="0" u="none" strike="noStrike" cap="none">
                <a:solidFill>
                  <a:srgbClr val="13155D"/>
                </a:solidFill>
                <a:latin typeface="Calibri"/>
                <a:ea typeface="Calibri"/>
                <a:cs typeface="Calibri"/>
                <a:sym typeface="Calibri"/>
              </a:rPr>
              <a:t>Euroopan alue- ja paikallistason EU-valtuutettujen eurooppalaisen verkoston</a:t>
            </a:r>
            <a:r>
              <a:rPr lang="en-GB" sz="2000" b="0" i="0" u="none" strike="noStrike" cap="none">
                <a:solidFill>
                  <a:srgbClr val="13155D"/>
                </a:solidFill>
                <a:latin typeface="Calibri"/>
                <a:ea typeface="Calibri"/>
                <a:cs typeface="Calibri"/>
                <a:sym typeface="Calibri"/>
              </a:rPr>
              <a:t> kanssa.</a:t>
            </a:r>
            <a:endParaRPr/>
          </a:p>
          <a:p>
            <a:pPr marL="0" marR="0" lvl="0" indent="0" algn="l" rtl="0">
              <a:lnSpc>
                <a:spcPct val="90000"/>
              </a:lnSpc>
              <a:spcBef>
                <a:spcPts val="0"/>
              </a:spcBef>
              <a:spcAft>
                <a:spcPts val="0"/>
              </a:spcAft>
              <a:buClr>
                <a:srgbClr val="13155D"/>
              </a:buClr>
              <a:buSzPts val="2400"/>
              <a:buFont typeface="Arial"/>
              <a:buNone/>
            </a:pPr>
            <a:endParaRPr sz="2000">
              <a:solidFill>
                <a:srgbClr val="13155D"/>
              </a:solidFill>
            </a:endParaRPr>
          </a:p>
          <a:p>
            <a:pPr marL="0" marR="0" lvl="0" indent="0" algn="l" rtl="0">
              <a:lnSpc>
                <a:spcPct val="90000"/>
              </a:lnSpc>
              <a:spcBef>
                <a:spcPts val="0"/>
              </a:spcBef>
              <a:spcAft>
                <a:spcPts val="0"/>
              </a:spcAft>
              <a:buClr>
                <a:srgbClr val="13155D"/>
              </a:buClr>
              <a:buSzPts val="2400"/>
              <a:buFont typeface="Arial"/>
              <a:buNone/>
            </a:pPr>
            <a:r>
              <a:rPr lang="en-GB" sz="2000" b="0" i="0" u="none" strike="noStrike" cap="none">
                <a:solidFill>
                  <a:srgbClr val="13155D"/>
                </a:solidFill>
                <a:latin typeface="Calibri"/>
                <a:ea typeface="Calibri"/>
                <a:cs typeface="Calibri"/>
                <a:sym typeface="Calibri"/>
              </a:rPr>
              <a:t>Euroopan alue- ja paikallistason EU-valtuutettujen eurooppalaisella verkostolla, joka on Euroopan alueiden komitean (CoR) vuonna 2021 muodostanut verkosto, on yhtäläiset tavoitteet kuin verkostollamme. Näitä ovat mm. EU:n käytäntöjä koskevan tietoisuuden parantaminen paikallispäättäjien keskuudessa ja heidän tukemisensa EU:hun liittyvässä toiminnassa.</a:t>
            </a:r>
            <a:endParaRPr/>
          </a:p>
          <a:p>
            <a:pPr marL="0" marR="0" lvl="0" indent="0" algn="l" rtl="0">
              <a:lnSpc>
                <a:spcPct val="90000"/>
              </a:lnSpc>
              <a:spcBef>
                <a:spcPts val="0"/>
              </a:spcBef>
              <a:spcAft>
                <a:spcPts val="0"/>
              </a:spcAft>
              <a:buClr>
                <a:srgbClr val="13155D"/>
              </a:buClr>
              <a:buSzPts val="2400"/>
              <a:buFont typeface="Arial"/>
              <a:buNone/>
            </a:pPr>
            <a:endParaRPr sz="2000">
              <a:solidFill>
                <a:srgbClr val="13155D"/>
              </a:solidFill>
            </a:endParaRPr>
          </a:p>
          <a:p>
            <a:pPr marL="0" marR="0" lvl="0" indent="0" algn="l" rtl="0">
              <a:lnSpc>
                <a:spcPct val="90000"/>
              </a:lnSpc>
              <a:spcBef>
                <a:spcPts val="0"/>
              </a:spcBef>
              <a:spcAft>
                <a:spcPts val="0"/>
              </a:spcAft>
              <a:buClr>
                <a:srgbClr val="13155D"/>
              </a:buClr>
              <a:buSzPts val="2400"/>
              <a:buFont typeface="Arial"/>
              <a:buNone/>
            </a:pPr>
            <a:r>
              <a:rPr lang="en-GB" sz="2000" b="0" i="0" u="none" strike="noStrike" cap="none">
                <a:solidFill>
                  <a:srgbClr val="13155D"/>
                </a:solidFill>
                <a:latin typeface="Calibri"/>
                <a:ea typeface="Calibri"/>
                <a:cs typeface="Calibri"/>
                <a:sym typeface="Calibri"/>
              </a:rPr>
              <a:t>Vaikka verkostomme keskittyy pääasiassa viestintään kansalaisten kanssa, alueiden komitean verkosto pyrkii luomaan liittymäkohtia alueiden komitean jäsenten työn kanssa.</a:t>
            </a:r>
            <a:endParaRPr/>
          </a:p>
          <a:p>
            <a:pPr marL="0" marR="0" lvl="0" indent="0" algn="l" rtl="0">
              <a:lnSpc>
                <a:spcPct val="90000"/>
              </a:lnSpc>
              <a:spcBef>
                <a:spcPts val="0"/>
              </a:spcBef>
              <a:spcAft>
                <a:spcPts val="0"/>
              </a:spcAft>
              <a:buClr>
                <a:srgbClr val="13155D"/>
              </a:buClr>
              <a:buSzPts val="2400"/>
              <a:buFont typeface="Arial"/>
              <a:buNone/>
            </a:pPr>
            <a:endParaRPr sz="2000">
              <a:solidFill>
                <a:srgbClr val="13155D"/>
              </a:solidFill>
            </a:endParaRPr>
          </a:p>
          <a:p>
            <a:pPr marL="0" marR="0" lvl="0" indent="0" algn="l" rtl="0">
              <a:lnSpc>
                <a:spcPct val="90000"/>
              </a:lnSpc>
              <a:spcBef>
                <a:spcPts val="0"/>
              </a:spcBef>
              <a:spcAft>
                <a:spcPts val="0"/>
              </a:spcAft>
              <a:buClr>
                <a:srgbClr val="13155D"/>
              </a:buClr>
              <a:buSzPts val="2400"/>
              <a:buFont typeface="Arial"/>
              <a:buNone/>
            </a:pPr>
            <a:r>
              <a:rPr lang="en-GB" sz="2000" b="1" i="0" u="none" strike="noStrike" cap="none">
                <a:solidFill>
                  <a:srgbClr val="13155D"/>
                </a:solidFill>
                <a:latin typeface="Calibri"/>
                <a:ea typeface="Calibri"/>
                <a:cs typeface="Calibri"/>
                <a:sym typeface="Calibri"/>
              </a:rPr>
              <a:t>Sinusta voi tulla kummankin verkoston jäsen!</a:t>
            </a:r>
            <a:endParaRPr sz="2000" b="1" i="0" u="none" strike="noStrike" cap="none">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a:solidFill>
                  <a:srgbClr val="FFFFFF"/>
                </a:solidFill>
                <a:latin typeface="Calibri"/>
                <a:ea typeface="Calibri"/>
                <a:cs typeface="Calibri"/>
                <a:sym typeface="Calibri"/>
              </a:rPr>
              <a:t>Mitä </a:t>
            </a:r>
            <a:r>
              <a:rPr lang="en-GB">
                <a:solidFill>
                  <a:srgbClr val="FFFF00"/>
                </a:solidFill>
                <a:latin typeface="Calibri"/>
                <a:ea typeface="Calibri"/>
                <a:cs typeface="Calibri"/>
                <a:sym typeface="Calibri"/>
              </a:rPr>
              <a:t>jäsenten odotetaan tekevän?</a:t>
            </a:r>
            <a:endParaRPr/>
          </a:p>
        </p:txBody>
      </p:sp>
      <p:sp>
        <p:nvSpPr>
          <p:cNvPr id="239" name="Google Shape;239;p15"/>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Calibri"/>
                <a:ea typeface="Calibri"/>
                <a:cs typeface="Calibri"/>
                <a:sym typeface="Calibri"/>
              </a:rPr>
              <a:t>Paikallispäättäjät EU:ta</a:t>
            </a:r>
            <a:br>
              <a:rPr lang="en-GB" sz="14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rakentamassa</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245" name="Google Shape;245;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Mitä jäsenten odotetaan tekevän?</a:t>
            </a:r>
            <a:endParaRPr>
              <a:solidFill>
                <a:srgbClr val="13165D"/>
              </a:solidFill>
              <a:latin typeface="Calibri"/>
              <a:ea typeface="Calibri"/>
              <a:cs typeface="Calibri"/>
              <a:sym typeface="Calibri"/>
            </a:endParaRPr>
          </a:p>
        </p:txBody>
      </p:sp>
      <p:sp>
        <p:nvSpPr>
          <p:cNvPr id="246" name="Google Shape;246;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Char char="•"/>
            </a:pPr>
            <a:r>
              <a:rPr lang="en-GB" sz="1800" b="1">
                <a:solidFill>
                  <a:schemeClr val="lt1"/>
                </a:solidFill>
                <a:latin typeface="Calibri"/>
                <a:ea typeface="Calibri"/>
                <a:cs typeface="Calibri"/>
                <a:sym typeface="Calibri"/>
              </a:rPr>
              <a:t>Jäsenten odotetaan </a:t>
            </a:r>
            <a:r>
              <a:rPr lang="en-GB" sz="1800" b="1">
                <a:solidFill>
                  <a:srgbClr val="FFFF00"/>
                </a:solidFill>
                <a:latin typeface="Calibri"/>
                <a:ea typeface="Calibri"/>
                <a:cs typeface="Calibri"/>
                <a:sym typeface="Calibri"/>
              </a:rPr>
              <a:t>osallistuvan</a:t>
            </a:r>
            <a:r>
              <a:rPr lang="en-GB" sz="1800" b="1">
                <a:solidFill>
                  <a:schemeClr val="lt1"/>
                </a:solidFill>
                <a:latin typeface="Calibri"/>
                <a:ea typeface="Calibri"/>
                <a:cs typeface="Calibri"/>
                <a:sym typeface="Calibri"/>
              </a:rPr>
              <a:t> vaalipiirinsä jäsenten ja paikallisen median kanssa </a:t>
            </a:r>
            <a:r>
              <a:rPr lang="en-GB" sz="1800" b="1">
                <a:solidFill>
                  <a:srgbClr val="FFFF00"/>
                </a:solidFill>
                <a:latin typeface="Calibri"/>
                <a:ea typeface="Calibri"/>
                <a:cs typeface="Calibri"/>
                <a:sym typeface="Calibri"/>
              </a:rPr>
              <a:t>keskusteluihin</a:t>
            </a:r>
            <a:r>
              <a:rPr lang="en-GB" sz="1800" b="1">
                <a:solidFill>
                  <a:schemeClr val="lt1"/>
                </a:solidFill>
                <a:latin typeface="Calibri"/>
                <a:ea typeface="Calibri"/>
                <a:cs typeface="Calibri"/>
                <a:sym typeface="Calibri"/>
              </a:rPr>
              <a:t> EU:n toteuttamista yleisistä poliittisista aloitteista ja toimenpiteistä.</a:t>
            </a:r>
            <a:endParaRPr/>
          </a:p>
          <a:p>
            <a:pPr marL="228600" lvl="0" indent="-114300" algn="l" rtl="0">
              <a:lnSpc>
                <a:spcPct val="90000"/>
              </a:lnSpc>
              <a:spcBef>
                <a:spcPts val="0"/>
              </a:spcBef>
              <a:spcAft>
                <a:spcPts val="0"/>
              </a:spcAft>
              <a:buClr>
                <a:srgbClr val="FFF100"/>
              </a:buClr>
              <a:buSzPts val="1800"/>
              <a:buNone/>
            </a:pPr>
            <a:endParaRPr b="1">
              <a:solidFill>
                <a:srgbClr val="FFF100"/>
              </a:solidFill>
            </a:endParaRPr>
          </a:p>
          <a:p>
            <a:pPr marL="228600" lvl="0" indent="-228600" algn="l" rtl="0">
              <a:lnSpc>
                <a:spcPct val="90000"/>
              </a:lnSpc>
              <a:spcBef>
                <a:spcPts val="0"/>
              </a:spcBef>
              <a:spcAft>
                <a:spcPts val="0"/>
              </a:spcAft>
              <a:buClr>
                <a:srgbClr val="FFF100"/>
              </a:buClr>
              <a:buSzPts val="1800"/>
              <a:buChar char="•"/>
            </a:pPr>
            <a:r>
              <a:rPr lang="en-GB" sz="1800" b="1">
                <a:solidFill>
                  <a:schemeClr val="lt1"/>
                </a:solidFill>
                <a:latin typeface="Calibri"/>
                <a:ea typeface="Calibri"/>
                <a:cs typeface="Calibri"/>
                <a:sym typeface="Calibri"/>
              </a:rPr>
              <a:t>Jäsenten odotetaan </a:t>
            </a:r>
            <a:r>
              <a:rPr lang="en-GB" sz="1800" b="1">
                <a:solidFill>
                  <a:srgbClr val="FFFF00"/>
                </a:solidFill>
                <a:latin typeface="Calibri"/>
                <a:ea typeface="Calibri"/>
                <a:cs typeface="Calibri"/>
                <a:sym typeface="Calibri"/>
              </a:rPr>
              <a:t>edustavan EU:n toimintalinjoja</a:t>
            </a:r>
            <a:r>
              <a:rPr lang="en-GB" sz="1800" b="1">
                <a:solidFill>
                  <a:schemeClr val="lt1"/>
                </a:solidFill>
                <a:latin typeface="Calibri"/>
                <a:ea typeface="Calibri"/>
                <a:cs typeface="Calibri"/>
                <a:sym typeface="Calibri"/>
              </a:rPr>
              <a:t>, toimia ja aloitteita objektiivisesti tarkkojen ja luotettavien tietojen perusteella.</a:t>
            </a:r>
            <a:endParaRPr/>
          </a:p>
          <a:p>
            <a:pPr marL="228600" lvl="0" indent="-114300" algn="l" rtl="0">
              <a:lnSpc>
                <a:spcPct val="90000"/>
              </a:lnSpc>
              <a:spcBef>
                <a:spcPts val="0"/>
              </a:spcBef>
              <a:spcAft>
                <a:spcPts val="0"/>
              </a:spcAft>
              <a:buClr>
                <a:srgbClr val="FFF100"/>
              </a:buClr>
              <a:buSzPts val="1800"/>
              <a:buNone/>
            </a:pPr>
            <a:endParaRPr b="1">
              <a:solidFill>
                <a:srgbClr val="FFF100"/>
              </a:solidFill>
            </a:endParaRPr>
          </a:p>
          <a:p>
            <a:pPr marL="228600" lvl="0" indent="-228600" algn="l" rtl="0">
              <a:lnSpc>
                <a:spcPct val="90000"/>
              </a:lnSpc>
              <a:spcBef>
                <a:spcPts val="0"/>
              </a:spcBef>
              <a:spcAft>
                <a:spcPts val="0"/>
              </a:spcAft>
              <a:buClr>
                <a:srgbClr val="FFF100"/>
              </a:buClr>
              <a:buSzPts val="1800"/>
              <a:buChar char="•"/>
            </a:pPr>
            <a:r>
              <a:rPr lang="en-GB" sz="1800" b="1">
                <a:solidFill>
                  <a:schemeClr val="lt1"/>
                </a:solidFill>
                <a:latin typeface="Calibri"/>
                <a:ea typeface="Calibri"/>
                <a:cs typeface="Calibri"/>
                <a:sym typeface="Calibri"/>
              </a:rPr>
              <a:t>Lisäksi jäsenten odotetaan </a:t>
            </a:r>
            <a:r>
              <a:rPr lang="en-GB" sz="1800" b="1">
                <a:solidFill>
                  <a:srgbClr val="FFFF00"/>
                </a:solidFill>
                <a:latin typeface="Calibri"/>
                <a:ea typeface="Calibri"/>
                <a:cs typeface="Calibri"/>
                <a:sym typeface="Calibri"/>
              </a:rPr>
              <a:t>osallistuvan verkoston toimintaan</a:t>
            </a:r>
            <a:r>
              <a:rPr lang="en-GB" sz="1800" b="1">
                <a:solidFill>
                  <a:schemeClr val="lt1"/>
                </a:solidFill>
                <a:latin typeface="Calibri"/>
                <a:ea typeface="Calibri"/>
                <a:cs typeface="Calibri"/>
                <a:sym typeface="Calibri"/>
              </a:rPr>
              <a:t>, mm. vastaamalla kyselyihin noin kaksi kertaa vuodessa.</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en-GB">
                <a:solidFill>
                  <a:srgbClr val="F2F2F2"/>
                </a:solidFill>
                <a:latin typeface="Calibri"/>
                <a:ea typeface="Calibri"/>
                <a:cs typeface="Calibri"/>
                <a:sym typeface="Calibri"/>
              </a:rPr>
              <a:t>Verkostoon liittyminen</a:t>
            </a:r>
            <a:br>
              <a:rPr lang="en-GB">
                <a:solidFill>
                  <a:srgbClr val="F2F2F2"/>
                </a:solidFill>
                <a:latin typeface="Calibri"/>
                <a:ea typeface="Calibri"/>
                <a:cs typeface="Calibri"/>
                <a:sym typeface="Calibri"/>
              </a:rPr>
            </a:br>
            <a:r>
              <a:rPr lang="en-GB">
                <a:solidFill>
                  <a:srgbClr val="FFFF00"/>
                </a:solidFill>
                <a:latin typeface="Calibri"/>
                <a:ea typeface="Calibri"/>
                <a:cs typeface="Calibri"/>
                <a:sym typeface="Calibri"/>
              </a:rPr>
              <a:t>Mikä on seuraava vaihe?</a:t>
            </a:r>
            <a:endParaRPr>
              <a:solidFill>
                <a:srgbClr val="FFFF00"/>
              </a:solidFill>
              <a:latin typeface="Calibri"/>
              <a:ea typeface="Calibri"/>
              <a:cs typeface="Calibri"/>
              <a:sym typeface="Calibri"/>
            </a:endParaRPr>
          </a:p>
        </p:txBody>
      </p:sp>
      <p:sp>
        <p:nvSpPr>
          <p:cNvPr id="252" name="Google Shape;252;p1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a:latin typeface="Calibri"/>
                <a:ea typeface="Calibri"/>
                <a:cs typeface="Calibri"/>
                <a:sym typeface="Calibri"/>
              </a:rPr>
              <a:t>Mikä on</a:t>
            </a:r>
            <a:endParaRPr sz="400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en-GB" sz="5400" b="1">
                <a:solidFill>
                  <a:srgbClr val="FFF200"/>
                </a:solidFill>
                <a:latin typeface="Calibri"/>
                <a:ea typeface="Calibri"/>
                <a:cs typeface="Calibri"/>
                <a:sym typeface="Calibri"/>
              </a:rPr>
              <a:t>“Paikallispäättäjät EU:ta rakentamassa”?</a:t>
            </a:r>
            <a:endParaRPr sz="5400">
              <a:solidFill>
                <a:srgbClr val="FFF200"/>
              </a:solidFill>
              <a:latin typeface="Calibri"/>
              <a:ea typeface="Calibri"/>
              <a:cs typeface="Calibri"/>
              <a:sym typeface="Calibri"/>
            </a:endParaRPr>
          </a:p>
        </p:txBody>
      </p:sp>
      <p:sp>
        <p:nvSpPr>
          <p:cNvPr id="142" name="Google Shape;142;p2"/>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Paikallispäättäjät EU:ta</a:t>
            </a:r>
            <a:br>
              <a:rPr lang="en-GB"/>
            </a:br>
            <a:r>
              <a:rPr lang="en-GB" sz="2400" b="1">
                <a:solidFill>
                  <a:srgbClr val="FFFF00"/>
                </a:solidFill>
              </a:rPr>
              <a:t>rakentamassa</a:t>
            </a:r>
            <a:endParaRPr/>
          </a:p>
          <a:p>
            <a:pPr marL="0" lvl="0" indent="0" algn="r" rtl="0">
              <a:lnSpc>
                <a:spcPct val="90000"/>
              </a:lnSpc>
              <a:spcBef>
                <a:spcPts val="1000"/>
              </a:spcBef>
              <a:spcAft>
                <a:spcPts val="0"/>
              </a:spcAft>
              <a:buClr>
                <a:schemeClr val="lt1"/>
              </a:buClr>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258" name="Google Shape;258;p1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Verkostoon liittyminen</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Mikä on seuraava vaihe?</a:t>
            </a:r>
            <a:endParaRPr>
              <a:solidFill>
                <a:srgbClr val="13165D"/>
              </a:solidFill>
              <a:latin typeface="Calibri"/>
              <a:ea typeface="Calibri"/>
              <a:cs typeface="Calibri"/>
              <a:sym typeface="Calibri"/>
            </a:endParaRPr>
          </a:p>
        </p:txBody>
      </p:sp>
      <p:sp>
        <p:nvSpPr>
          <p:cNvPr id="259" name="Google Shape;259;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1800"/>
              <a:buNone/>
            </a:pPr>
            <a:r>
              <a:rPr lang="en-GB" sz="1800" b="1">
                <a:solidFill>
                  <a:srgbClr val="13165D"/>
                </a:solidFill>
                <a:latin typeface="Calibri"/>
                <a:ea typeface="Calibri"/>
                <a:cs typeface="Calibri"/>
                <a:sym typeface="Calibri"/>
              </a:rPr>
              <a:t>Kun paikallishallinto ja sen nimittämät päättäjät on hyväksytty hankkeen kumppaneiksi ja jäseniksi, he</a:t>
            </a:r>
            <a:endParaRPr/>
          </a:p>
          <a:p>
            <a:pPr marL="0" lvl="0" indent="0" algn="l" rtl="0">
              <a:lnSpc>
                <a:spcPct val="90000"/>
              </a:lnSpc>
              <a:spcBef>
                <a:spcPts val="0"/>
              </a:spcBef>
              <a:spcAft>
                <a:spcPts val="0"/>
              </a:spcAft>
              <a:buClr>
                <a:srgbClr val="13165D"/>
              </a:buClr>
              <a:buSzPts val="1800"/>
              <a:buNone/>
            </a:pPr>
            <a:endParaRPr b="1">
              <a:solidFill>
                <a:srgbClr val="13165D"/>
              </a:solidFill>
            </a:endParaRPr>
          </a:p>
          <a:p>
            <a:pPr marL="285750" lvl="0" indent="-285750" algn="l" rtl="0">
              <a:lnSpc>
                <a:spcPct val="90000"/>
              </a:lnSpc>
              <a:spcBef>
                <a:spcPts val="0"/>
              </a:spcBef>
              <a:spcAft>
                <a:spcPts val="0"/>
              </a:spcAft>
              <a:buClr>
                <a:srgbClr val="13165D"/>
              </a:buClr>
              <a:buSzPts val="1800"/>
              <a:buChar char="•"/>
            </a:pPr>
            <a:r>
              <a:rPr lang="en-GB" sz="1800" b="1">
                <a:solidFill>
                  <a:srgbClr val="13165D"/>
                </a:solidFill>
                <a:latin typeface="Calibri"/>
                <a:ea typeface="Calibri"/>
                <a:cs typeface="Calibri"/>
                <a:sym typeface="Calibri"/>
              </a:rPr>
              <a:t>saavat esittelymateriaaleja</a:t>
            </a:r>
            <a:r>
              <a:rPr lang="en-GB" sz="1800">
                <a:solidFill>
                  <a:srgbClr val="13165D"/>
                </a:solidFill>
                <a:latin typeface="Calibri"/>
                <a:ea typeface="Calibri"/>
                <a:cs typeface="Calibri"/>
                <a:sym typeface="Calibri"/>
              </a:rPr>
              <a:t>, joilla he voivat julkistaa osallistumisensa hankkeeseen, mm. jäsenen oman painetun jäsentodistuksen, metallikilven ja paikallishallinnon oman julisteen, jota voi esitellä yleisölle avoimissa tiloissa</a:t>
            </a:r>
            <a:endParaRPr/>
          </a:p>
          <a:p>
            <a:pPr marL="285750" lvl="0" indent="-171450" algn="l" rtl="0">
              <a:lnSpc>
                <a:spcPct val="90000"/>
              </a:lnSpc>
              <a:spcBef>
                <a:spcPts val="0"/>
              </a:spcBef>
              <a:spcAft>
                <a:spcPts val="0"/>
              </a:spcAft>
              <a:buClr>
                <a:srgbClr val="13165D"/>
              </a:buClr>
              <a:buSzPts val="1800"/>
              <a:buNone/>
            </a:pPr>
            <a:endParaRPr b="1">
              <a:solidFill>
                <a:srgbClr val="13165D"/>
              </a:solidFill>
            </a:endParaRPr>
          </a:p>
          <a:p>
            <a:pPr marL="285750" lvl="0" indent="-285750" algn="l" rtl="0">
              <a:lnSpc>
                <a:spcPct val="90000"/>
              </a:lnSpc>
              <a:spcBef>
                <a:spcPts val="0"/>
              </a:spcBef>
              <a:spcAft>
                <a:spcPts val="0"/>
              </a:spcAft>
              <a:buClr>
                <a:srgbClr val="13165D"/>
              </a:buClr>
              <a:buSzPts val="1800"/>
              <a:buChar char="•"/>
            </a:pPr>
            <a:r>
              <a:rPr lang="en-GB" sz="1800" b="1">
                <a:solidFill>
                  <a:srgbClr val="13165D"/>
                </a:solidFill>
                <a:latin typeface="Calibri"/>
                <a:ea typeface="Calibri"/>
                <a:cs typeface="Calibri"/>
                <a:sym typeface="Calibri"/>
              </a:rPr>
              <a:t>saavat nimensä </a:t>
            </a:r>
            <a:r>
              <a:rPr lang="en-GB" sz="1800">
                <a:solidFill>
                  <a:srgbClr val="13165D"/>
                </a:solidFill>
                <a:latin typeface="Calibri"/>
                <a:ea typeface="Calibri"/>
                <a:cs typeface="Calibri"/>
                <a:sym typeface="Calibri"/>
              </a:rPr>
              <a:t>julkisessa sivustossa olevaan hankkeen jäsenluetteloon</a:t>
            </a:r>
            <a:endParaRPr/>
          </a:p>
          <a:p>
            <a:pPr marL="285750" lvl="0" indent="-171450" algn="l" rtl="0">
              <a:lnSpc>
                <a:spcPct val="90000"/>
              </a:lnSpc>
              <a:spcBef>
                <a:spcPts val="0"/>
              </a:spcBef>
              <a:spcAft>
                <a:spcPts val="0"/>
              </a:spcAft>
              <a:buClr>
                <a:srgbClr val="13165D"/>
              </a:buClr>
              <a:buSzPts val="1800"/>
              <a:buNone/>
            </a:pPr>
            <a:endParaRPr sz="1800" b="1">
              <a:solidFill>
                <a:srgbClr val="13165D"/>
              </a:solidFill>
              <a:latin typeface="Calibri"/>
              <a:ea typeface="Calibri"/>
              <a:cs typeface="Calibri"/>
              <a:sym typeface="Calibri"/>
            </a:endParaRPr>
          </a:p>
          <a:p>
            <a:pPr marL="285750" lvl="0" indent="-285750" algn="l" rtl="0">
              <a:lnSpc>
                <a:spcPct val="90000"/>
              </a:lnSpc>
              <a:spcBef>
                <a:spcPts val="0"/>
              </a:spcBef>
              <a:spcAft>
                <a:spcPts val="0"/>
              </a:spcAft>
              <a:buClr>
                <a:srgbClr val="13165D"/>
              </a:buClr>
              <a:buSzPts val="1800"/>
              <a:buChar char="•"/>
            </a:pPr>
            <a:r>
              <a:rPr lang="en-GB" sz="1800" b="1">
                <a:solidFill>
                  <a:srgbClr val="13165D"/>
                </a:solidFill>
                <a:latin typeface="Calibri"/>
                <a:ea typeface="Calibri"/>
                <a:cs typeface="Calibri"/>
                <a:sym typeface="Calibri"/>
              </a:rPr>
              <a:t>saavat pääsyn </a:t>
            </a:r>
            <a:r>
              <a:rPr lang="en-GB" sz="1800">
                <a:solidFill>
                  <a:srgbClr val="13165D"/>
                </a:solidFill>
                <a:latin typeface="Calibri"/>
                <a:ea typeface="Calibri"/>
                <a:cs typeface="Calibri"/>
                <a:sym typeface="Calibri"/>
              </a:rPr>
              <a:t>verkkotietoalustaan</a:t>
            </a:r>
            <a:endParaRPr sz="1800">
              <a:solidFill>
                <a:srgbClr val="13165D"/>
              </a:solidFill>
              <a:latin typeface="Calibri"/>
              <a:ea typeface="Calibri"/>
              <a:cs typeface="Calibri"/>
              <a:sym typeface="Calibri"/>
            </a:endParaRPr>
          </a:p>
          <a:p>
            <a:pPr marL="285750" lvl="0" indent="-171450" algn="l" rtl="0">
              <a:lnSpc>
                <a:spcPct val="90000"/>
              </a:lnSpc>
              <a:spcBef>
                <a:spcPts val="0"/>
              </a:spcBef>
              <a:spcAft>
                <a:spcPts val="0"/>
              </a:spcAft>
              <a:buClr>
                <a:srgbClr val="13165D"/>
              </a:buClr>
              <a:buSzPts val="1800"/>
              <a:buNone/>
            </a:pPr>
            <a:endParaRPr b="1">
              <a:solidFill>
                <a:srgbClr val="13165D"/>
              </a:solidFill>
            </a:endParaRPr>
          </a:p>
          <a:p>
            <a:pPr marL="285750" lvl="0" indent="-285750" algn="l" rtl="0">
              <a:lnSpc>
                <a:spcPct val="90000"/>
              </a:lnSpc>
              <a:spcBef>
                <a:spcPts val="0"/>
              </a:spcBef>
              <a:spcAft>
                <a:spcPts val="0"/>
              </a:spcAft>
              <a:buClr>
                <a:srgbClr val="13165D"/>
              </a:buClr>
              <a:buSzPts val="1800"/>
              <a:buChar char="•"/>
            </a:pPr>
            <a:r>
              <a:rPr lang="en-GB" sz="1800">
                <a:solidFill>
                  <a:srgbClr val="13165D"/>
                </a:solidFill>
                <a:latin typeface="Calibri"/>
                <a:ea typeface="Calibri"/>
                <a:cs typeface="Calibri"/>
                <a:sym typeface="Calibri"/>
              </a:rPr>
              <a:t>alkavat saada </a:t>
            </a:r>
            <a:r>
              <a:rPr lang="en-GB" sz="1800" b="1">
                <a:solidFill>
                  <a:srgbClr val="13165D"/>
                </a:solidFill>
                <a:latin typeface="Calibri"/>
                <a:ea typeface="Calibri"/>
                <a:cs typeface="Calibri"/>
                <a:sym typeface="Calibri"/>
              </a:rPr>
              <a:t>materiaaleja ja päivityksiä </a:t>
            </a:r>
            <a:r>
              <a:rPr lang="en-GB" sz="1800">
                <a:solidFill>
                  <a:srgbClr val="13165D"/>
                </a:solidFill>
                <a:latin typeface="Calibri"/>
                <a:ea typeface="Calibri"/>
                <a:cs typeface="Calibri"/>
                <a:sym typeface="Calibri"/>
              </a:rPr>
              <a:t>hankkeeseen liittyvästä toiminnasta sähköpostitse.</a:t>
            </a:r>
            <a:endParaRPr/>
          </a:p>
        </p:txBody>
      </p:sp>
      <p:sp>
        <p:nvSpPr>
          <p:cNvPr id="260" name="Google Shape;260;p18"/>
          <p:cNvSpPr txBox="1"/>
          <p:nvPr/>
        </p:nvSpPr>
        <p:spPr>
          <a:xfrm>
            <a:off x="6102972" y="1794603"/>
            <a:ext cx="5058364" cy="4042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55D"/>
              </a:buClr>
              <a:buSzPts val="1800"/>
              <a:buFont typeface="Calibri"/>
              <a:buNone/>
            </a:pPr>
            <a:r>
              <a:rPr lang="en-GB" sz="1800" b="1" i="0" u="none" strike="noStrike" cap="none">
                <a:solidFill>
                  <a:srgbClr val="13155D"/>
                </a:solidFill>
                <a:latin typeface="Calibri"/>
                <a:ea typeface="Calibri"/>
                <a:cs typeface="Calibri"/>
                <a:sym typeface="Calibri"/>
              </a:rPr>
              <a:t>Lisäksi paikallispäättäjät saavat tutustumiskyselyn, jossa kysytään heidän mielenkiinnon kohteistaan ja tiedonsaantitarpeistaan. Heidät kutsutaan myös verkkotapaamisiin ja fyysisiin tapaamisiin, jotka liittyvät heidän mielenkiinnon kohteisiinsa ja tiedonsaantitarpeisiinsa.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Paikallispäättäjät EU:ta rakentamassa -hankkeen jäsenten verkkoviestintäalustaa isännöidään </a:t>
            </a:r>
            <a:br>
              <a:rPr lang="en-GB" sz="2000" b="0" i="0" u="none" strike="noStrike" cap="none">
                <a:solidFill>
                  <a:srgbClr val="13165D"/>
                </a:solidFill>
                <a:latin typeface="Calibri"/>
                <a:ea typeface="Calibri"/>
                <a:cs typeface="Calibri"/>
                <a:sym typeface="Calibri"/>
              </a:rPr>
            </a:br>
            <a:r>
              <a:rPr lang="en-GB" sz="2000" b="1" i="0" u="none" strike="noStrike" cap="none">
                <a:solidFill>
                  <a:srgbClr val="13165D"/>
                </a:solidFill>
                <a:latin typeface="Calibri"/>
                <a:ea typeface="Calibri"/>
                <a:cs typeface="Calibri"/>
                <a:sym typeface="Calibri"/>
              </a:rPr>
              <a:t>Euroopan komission Futurium-alustalla </a:t>
            </a:r>
            <a:r>
              <a:rPr lang="en-GB" sz="2000" b="0" i="0" u="none" strike="noStrike" cap="none">
                <a:solidFill>
                  <a:srgbClr val="13165D"/>
                </a:solidFill>
                <a:latin typeface="Calibri"/>
                <a:ea typeface="Calibri"/>
                <a:cs typeface="Calibri"/>
                <a:sym typeface="Calibri"/>
              </a:rPr>
              <a:t>(https://futurium.ec.europa.eu).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Jäsenten pitää rekisteröityä </a:t>
            </a:r>
            <a:r>
              <a:rPr lang="en-GB" sz="2000" b="1" i="0" u="none" strike="noStrike" cap="none">
                <a:solidFill>
                  <a:srgbClr val="13165D"/>
                </a:solidFill>
                <a:latin typeface="Calibri"/>
                <a:ea typeface="Calibri"/>
                <a:cs typeface="Calibri"/>
                <a:sym typeface="Calibri"/>
              </a:rPr>
              <a:t>EU-kirjautumisen kautta</a:t>
            </a:r>
            <a:r>
              <a:rPr lang="en-GB" sz="2000" b="0" i="0" u="none" strike="noStrike" cap="none">
                <a:solidFill>
                  <a:srgbClr val="13165D"/>
                </a:solidFill>
                <a:latin typeface="Calibri"/>
                <a:ea typeface="Calibri"/>
                <a:cs typeface="Calibri"/>
                <a:sym typeface="Calibri"/>
              </a:rPr>
              <a:t> </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saadakseen pääsyn alustalle.</a:t>
            </a:r>
            <a:endParaRPr sz="2000" b="0" i="0" u="none" strike="noStrike" cap="none">
              <a:solidFill>
                <a:schemeClr val="dk1"/>
              </a:solidFill>
              <a:latin typeface="Calibri"/>
              <a:ea typeface="Calibri"/>
              <a:cs typeface="Calibri"/>
              <a:sym typeface="Calibri"/>
            </a:endParaRPr>
          </a:p>
        </p:txBody>
      </p:sp>
      <p:sp>
        <p:nvSpPr>
          <p:cNvPr id="266" name="Google Shape;266;p1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err="1"/>
              <a:t>Paikallispäättäjät</a:t>
            </a:r>
            <a:r>
              <a:rPr lang="en-GB" dirty="0"/>
              <a:t> </a:t>
            </a:r>
            <a:r>
              <a:rPr lang="en-GB" dirty="0" err="1"/>
              <a:t>EU:ta</a:t>
            </a:r>
            <a:br>
              <a:rPr lang="en-GB" dirty="0"/>
            </a:br>
            <a:r>
              <a:rPr lang="en-GB" sz="2400" b="1" dirty="0" err="1">
                <a:solidFill>
                  <a:srgbClr val="13155D"/>
                </a:solidFill>
              </a:rPr>
              <a:t>rakentamassa</a:t>
            </a:r>
            <a:endParaRPr dirty="0"/>
          </a:p>
          <a:p>
            <a:pPr marL="0" lvl="0" indent="0" algn="r" rtl="0">
              <a:lnSpc>
                <a:spcPct val="90000"/>
              </a:lnSpc>
              <a:spcBef>
                <a:spcPts val="1000"/>
              </a:spcBef>
              <a:spcAft>
                <a:spcPts val="0"/>
              </a:spcAft>
              <a:buClr>
                <a:srgbClr val="7F7F7F"/>
              </a:buClr>
              <a:buSzPts val="1400"/>
              <a:buNone/>
            </a:pPr>
            <a:endParaRPr dirty="0"/>
          </a:p>
        </p:txBody>
      </p:sp>
      <p:sp>
        <p:nvSpPr>
          <p:cNvPr id="267" name="Google Shape;267;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Verkostoon liittyminen</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Mikä on seuraava vaihe?</a:t>
            </a:r>
            <a:endParaRPr>
              <a:solidFill>
                <a:srgbClr val="13165D"/>
              </a:solidFill>
              <a:latin typeface="Calibri"/>
              <a:ea typeface="Calibri"/>
              <a:cs typeface="Calibri"/>
              <a:sym typeface="Calibri"/>
            </a:endParaRPr>
          </a:p>
        </p:txBody>
      </p:sp>
      <p:pic>
        <p:nvPicPr>
          <p:cNvPr id="268" name="Google Shape;268;p19"/>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The online communication platform for the members of Building Europe with Local Councillors is hosted on the </a:t>
            </a:r>
            <a:r>
              <a:rPr lang="en-GB" sz="2000" b="1" i="0" u="none" strike="noStrike" cap="none">
                <a:solidFill>
                  <a:srgbClr val="13165D"/>
                </a:solidFill>
                <a:latin typeface="Calibri"/>
                <a:ea typeface="Calibri"/>
                <a:cs typeface="Calibri"/>
                <a:sym typeface="Calibri"/>
              </a:rPr>
              <a:t>European Commission Futurium platform</a:t>
            </a:r>
            <a:r>
              <a:rPr lang="en-GB" sz="2000" b="0" i="0" u="none" strike="noStrike" cap="none">
                <a:solidFill>
                  <a:srgbClr val="13165D"/>
                </a:solidFill>
                <a:latin typeface="Calibri"/>
                <a:ea typeface="Calibri"/>
                <a:cs typeface="Calibri"/>
                <a:sym typeface="Calibri"/>
              </a:rPr>
              <a:t> (https://futurium.ec.europa.eu).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Members will need to register to</a:t>
            </a:r>
            <a:r>
              <a:rPr lang="en-GB" sz="2000" b="1" i="0" u="none" strike="noStrike" cap="none">
                <a:solidFill>
                  <a:srgbClr val="13165D"/>
                </a:solidFill>
                <a:latin typeface="Calibri"/>
                <a:ea typeface="Calibri"/>
                <a:cs typeface="Calibri"/>
                <a:sym typeface="Calibri"/>
              </a:rPr>
              <a:t> EU login </a:t>
            </a:r>
            <a:r>
              <a:rPr lang="en-GB" sz="2000" b="0" i="0" u="none" strike="noStrike" cap="none">
                <a:solidFill>
                  <a:srgbClr val="13165D"/>
                </a:solidFill>
                <a:latin typeface="Calibri"/>
                <a:ea typeface="Calibri"/>
                <a:cs typeface="Calibri"/>
                <a:sym typeface="Calibri"/>
              </a:rPr>
              <a:t>to receive access to the platform. </a:t>
            </a:r>
            <a:endParaRPr sz="2000" b="0" i="0" u="none" strike="noStrike" cap="none">
              <a:solidFill>
                <a:schemeClr val="dk1"/>
              </a:solidFill>
              <a:latin typeface="Calibri"/>
              <a:ea typeface="Calibri"/>
              <a:cs typeface="Calibri"/>
              <a:sym typeface="Calibri"/>
            </a:endParaRPr>
          </a:p>
        </p:txBody>
      </p:sp>
      <p:sp>
        <p:nvSpPr>
          <p:cNvPr id="274" name="Google Shape;274;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75" name="Google Shape;275;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76" name="Google Shape;276;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7" name="Google Shape;277;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fi-FI" dirty="0"/>
              <a:t>Paikallispäättäjät EU:ta</a:t>
            </a:r>
            <a:br>
              <a:rPr lang="fi-FI" dirty="0"/>
            </a:br>
            <a:r>
              <a:rPr lang="fi-FI" sz="2400" b="1" dirty="0">
                <a:solidFill>
                  <a:srgbClr val="13155D"/>
                </a:solidFill>
              </a:rPr>
              <a:t>rakentamassa</a:t>
            </a:r>
            <a:endParaRPr lang="fi-FI" dirty="0"/>
          </a:p>
          <a:p>
            <a:pPr marL="0" lvl="0" indent="0" algn="r" rtl="0">
              <a:lnSpc>
                <a:spcPct val="90000"/>
              </a:lnSpc>
              <a:spcBef>
                <a:spcPts val="1000"/>
              </a:spcBef>
              <a:spcAft>
                <a:spcPts val="0"/>
              </a:spcAft>
              <a:buClr>
                <a:srgbClr val="7F7F7F"/>
              </a:buClr>
              <a:buSzPts val="1400"/>
              <a:buNone/>
            </a:pPr>
            <a:endParaRPr dirty="0"/>
          </a:p>
        </p:txBody>
      </p:sp>
      <p:sp>
        <p:nvSpPr>
          <p:cNvPr id="296" name="Google Shape;296;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fi-FI" b="1" dirty="0">
                <a:solidFill>
                  <a:srgbClr val="13165D"/>
                </a:solidFill>
              </a:rPr>
              <a:t>Verkkoviestinnän alusta jäsenille</a:t>
            </a:r>
            <a:endParaRPr lang="fi-FI" dirty="0">
              <a:solidFill>
                <a:srgbClr val="13165D"/>
              </a:solidFill>
              <a:latin typeface="Calibri"/>
              <a:ea typeface="Calibri"/>
              <a:cs typeface="Calibri"/>
              <a:sym typeface="Calibri"/>
            </a:endParaRPr>
          </a:p>
        </p:txBody>
      </p:sp>
      <p:pic>
        <p:nvPicPr>
          <p:cNvPr id="297" name="Google Shape;297;p21"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298" name="Google Shape;298;p21"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299" name="Google Shape;299;p21"/>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3165D"/>
              </a:buClr>
              <a:buSzPts val="2000"/>
              <a:buFont typeface="Calibri"/>
              <a:buNone/>
              <a:tabLst/>
              <a:defRPr/>
            </a:pPr>
            <a:r>
              <a:rPr kumimoji="0" lang="fi-FI" sz="2000" b="0" i="0" u="none" strike="noStrike" kern="0" cap="none" spc="0" normalizeH="0" baseline="0" dirty="0">
                <a:ln>
                  <a:noFill/>
                </a:ln>
                <a:solidFill>
                  <a:srgbClr val="13165D"/>
                </a:solidFill>
                <a:effectLst/>
                <a:uLnTx/>
                <a:uFillTx/>
                <a:latin typeface="Calibri"/>
                <a:ea typeface="Calibri"/>
                <a:cs typeface="Calibri"/>
                <a:sym typeface="Calibri"/>
              </a:rPr>
              <a:t>Paikallispäättäjät EU:ta rakentamassa -ryhmä</a:t>
            </a:r>
            <a:endParaRPr kumimoji="0" lang="fi-FI" sz="2000" b="0" i="0" u="none" strike="noStrike" kern="0" cap="none" spc="0" normalizeH="0" baseline="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283" name="Google Shape;283;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Jäsenten verkkoviestintäalusta</a:t>
            </a:r>
            <a:endParaRPr b="1">
              <a:solidFill>
                <a:srgbClr val="13165D"/>
              </a:solidFill>
              <a:latin typeface="Calibri"/>
              <a:ea typeface="Calibri"/>
              <a:cs typeface="Calibri"/>
              <a:sym typeface="Calibri"/>
            </a:endParaRPr>
          </a:p>
        </p:txBody>
      </p:sp>
      <p:sp>
        <p:nvSpPr>
          <p:cNvPr id="284" name="Google Shape;284;p21"/>
          <p:cNvSpPr txBox="1">
            <a:spLocks noGrp="1"/>
          </p:cNvSpPr>
          <p:nvPr>
            <p:ph type="body" idx="3"/>
          </p:nvPr>
        </p:nvSpPr>
        <p:spPr>
          <a:xfrm>
            <a:off x="360887" y="2632708"/>
            <a:ext cx="11386676" cy="2268115"/>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13165D"/>
              </a:buClr>
              <a:buSzPts val="2000"/>
              <a:buChar char="•"/>
            </a:pPr>
            <a:r>
              <a:rPr lang="en-GB" b="1">
                <a:solidFill>
                  <a:srgbClr val="13165D"/>
                </a:solidFill>
                <a:latin typeface="Calibri"/>
                <a:ea typeface="Calibri"/>
                <a:cs typeface="Calibri"/>
                <a:sym typeface="Calibri"/>
              </a:rPr>
              <a:t>Tietoa</a:t>
            </a:r>
            <a:r>
              <a:rPr lang="en-GB">
                <a:solidFill>
                  <a:srgbClr val="13165D"/>
                </a:solidFill>
                <a:latin typeface="Calibri"/>
                <a:ea typeface="Calibri"/>
                <a:cs typeface="Calibri"/>
                <a:sym typeface="Calibri"/>
              </a:rPr>
              <a:t>, joka vastaa jäsenten tutustumiskyselyssä ilmaisemia mielenkiinnon kohteita ja tiedonsaantitarpeita</a:t>
            </a:r>
            <a:endParaRPr/>
          </a:p>
          <a:p>
            <a:pPr marL="228600" lvl="0" indent="-101600" algn="l" rtl="0">
              <a:lnSpc>
                <a:spcPct val="90000"/>
              </a:lnSpc>
              <a:spcBef>
                <a:spcPts val="0"/>
              </a:spcBef>
              <a:spcAft>
                <a:spcPts val="0"/>
              </a:spcAft>
              <a:buClr>
                <a:srgbClr val="13165D"/>
              </a:buClr>
              <a:buSzPts val="2000"/>
              <a:buNone/>
            </a:pPr>
            <a:endParaRPr b="1">
              <a:solidFill>
                <a:srgbClr val="13165D"/>
              </a:solidFill>
            </a:endParaRPr>
          </a:p>
          <a:p>
            <a:pPr marL="228600" lvl="0" indent="-228600" algn="l" rtl="0">
              <a:lnSpc>
                <a:spcPct val="90000"/>
              </a:lnSpc>
              <a:spcBef>
                <a:spcPts val="0"/>
              </a:spcBef>
              <a:spcAft>
                <a:spcPts val="0"/>
              </a:spcAft>
              <a:buClr>
                <a:srgbClr val="13165D"/>
              </a:buClr>
              <a:buSzPts val="2000"/>
              <a:buChar char="•"/>
            </a:pPr>
            <a:r>
              <a:rPr lang="en-GB" b="1">
                <a:solidFill>
                  <a:srgbClr val="13165D"/>
                </a:solidFill>
                <a:latin typeface="Calibri"/>
                <a:ea typeface="Calibri"/>
                <a:cs typeface="Calibri"/>
                <a:sym typeface="Calibri"/>
              </a:rPr>
              <a:t>Keskustelupalsta</a:t>
            </a:r>
            <a:r>
              <a:rPr lang="en-GB">
                <a:solidFill>
                  <a:srgbClr val="13165D"/>
                </a:solidFill>
                <a:latin typeface="Calibri"/>
                <a:ea typeface="Calibri"/>
                <a:cs typeface="Calibri"/>
                <a:sym typeface="Calibri"/>
              </a:rPr>
              <a:t>, jossa jäsenet voivat oppia keskenään ja jakaa kokemuksia</a:t>
            </a:r>
            <a:endParaRPr/>
          </a:p>
          <a:p>
            <a:pPr marL="228600" lvl="0" indent="-101600" algn="l" rtl="0">
              <a:lnSpc>
                <a:spcPct val="90000"/>
              </a:lnSpc>
              <a:spcBef>
                <a:spcPts val="0"/>
              </a:spcBef>
              <a:spcAft>
                <a:spcPts val="0"/>
              </a:spcAft>
              <a:buClr>
                <a:srgbClr val="13165D"/>
              </a:buClr>
              <a:buSzPts val="2000"/>
              <a:buNone/>
            </a:pPr>
            <a:endParaRPr>
              <a:solidFill>
                <a:srgbClr val="13165D"/>
              </a:solidFill>
            </a:endParaRPr>
          </a:p>
          <a:p>
            <a:pPr marL="228600" lvl="0" indent="-228600" algn="l" rtl="0">
              <a:lnSpc>
                <a:spcPct val="90000"/>
              </a:lnSpc>
              <a:spcBef>
                <a:spcPts val="0"/>
              </a:spcBef>
              <a:spcAft>
                <a:spcPts val="0"/>
              </a:spcAft>
              <a:buClr>
                <a:srgbClr val="13165D"/>
              </a:buClr>
              <a:buSzPts val="2000"/>
              <a:buChar char="•"/>
            </a:pPr>
            <a:r>
              <a:rPr lang="en-GB">
                <a:solidFill>
                  <a:srgbClr val="13165D"/>
                </a:solidFill>
                <a:latin typeface="Calibri"/>
                <a:ea typeface="Calibri"/>
                <a:cs typeface="Calibri"/>
                <a:sym typeface="Calibri"/>
              </a:rPr>
              <a:t>Valikoituja </a:t>
            </a:r>
            <a:r>
              <a:rPr lang="en-GB" b="1">
                <a:solidFill>
                  <a:srgbClr val="13165D"/>
                </a:solidFill>
                <a:latin typeface="Calibri"/>
                <a:ea typeface="Calibri"/>
                <a:cs typeface="Calibri"/>
                <a:sym typeface="Calibri"/>
              </a:rPr>
              <a:t>tiedotusmateriaaleja</a:t>
            </a:r>
            <a:endParaRPr b="1">
              <a:solidFill>
                <a:srgbClr val="13165D"/>
              </a:solidFill>
              <a:latin typeface="Calibri"/>
              <a:ea typeface="Calibri"/>
              <a:cs typeface="Calibri"/>
              <a:sym typeface="Calibri"/>
            </a:endParaRPr>
          </a:p>
          <a:p>
            <a:pPr marL="228600" lvl="0" indent="-101600" algn="l" rtl="0">
              <a:lnSpc>
                <a:spcPct val="90000"/>
              </a:lnSpc>
              <a:spcBef>
                <a:spcPts val="0"/>
              </a:spcBef>
              <a:spcAft>
                <a:spcPts val="0"/>
              </a:spcAft>
              <a:buClr>
                <a:srgbClr val="13165D"/>
              </a:buClr>
              <a:buSzPts val="2000"/>
              <a:buNone/>
            </a:pPr>
            <a:endParaRPr>
              <a:solidFill>
                <a:srgbClr val="13165D"/>
              </a:solidFill>
            </a:endParaRPr>
          </a:p>
          <a:p>
            <a:pPr marL="228600" lvl="0" indent="-228600" algn="l" rtl="0">
              <a:lnSpc>
                <a:spcPct val="90000"/>
              </a:lnSpc>
              <a:spcBef>
                <a:spcPts val="0"/>
              </a:spcBef>
              <a:spcAft>
                <a:spcPts val="0"/>
              </a:spcAft>
              <a:buClr>
                <a:srgbClr val="13165D"/>
              </a:buClr>
              <a:buSzPts val="2000"/>
              <a:buChar char="•"/>
            </a:pPr>
            <a:r>
              <a:rPr lang="en-GB">
                <a:solidFill>
                  <a:srgbClr val="13165D"/>
                </a:solidFill>
                <a:latin typeface="Calibri"/>
                <a:ea typeface="Calibri"/>
                <a:cs typeface="Calibri"/>
                <a:sym typeface="Calibri"/>
              </a:rPr>
              <a:t>Fyysisten tapaamisten ja verkkotapaamisten </a:t>
            </a:r>
            <a:r>
              <a:rPr lang="en-GB" b="1">
                <a:solidFill>
                  <a:srgbClr val="13165D"/>
                </a:solidFill>
                <a:latin typeface="Calibri"/>
                <a:ea typeface="Calibri"/>
                <a:cs typeface="Calibri"/>
                <a:sym typeface="Calibri"/>
              </a:rPr>
              <a:t>kalenteri</a:t>
            </a:r>
            <a:endParaRPr/>
          </a:p>
          <a:p>
            <a:pPr marL="228600" lvl="0" indent="-101600" algn="l" rtl="0">
              <a:lnSpc>
                <a:spcPct val="90000"/>
              </a:lnSpc>
              <a:spcBef>
                <a:spcPts val="0"/>
              </a:spcBef>
              <a:spcAft>
                <a:spcPts val="0"/>
              </a:spcAft>
              <a:buClr>
                <a:srgbClr val="13165D"/>
              </a:buClr>
              <a:buSzPts val="2000"/>
              <a:buNone/>
            </a:pPr>
            <a:endParaRPr>
              <a:solidFill>
                <a:srgbClr val="13165D"/>
              </a:solidFill>
            </a:endParaRPr>
          </a:p>
          <a:p>
            <a:pPr marL="228600" lvl="0" indent="-228600" algn="l" rtl="0">
              <a:lnSpc>
                <a:spcPct val="90000"/>
              </a:lnSpc>
              <a:spcBef>
                <a:spcPts val="0"/>
              </a:spcBef>
              <a:spcAft>
                <a:spcPts val="0"/>
              </a:spcAft>
              <a:buClr>
                <a:srgbClr val="13165D"/>
              </a:buClr>
              <a:buSzPts val="2000"/>
              <a:buChar char="•"/>
            </a:pPr>
            <a:r>
              <a:rPr lang="en-GB" b="1">
                <a:solidFill>
                  <a:srgbClr val="13165D"/>
                </a:solidFill>
                <a:latin typeface="Calibri"/>
                <a:ea typeface="Calibri"/>
                <a:cs typeface="Calibri"/>
                <a:sym typeface="Calibri"/>
              </a:rPr>
              <a:t>Yhteinen ryhmä </a:t>
            </a:r>
            <a:r>
              <a:rPr lang="en-GB">
                <a:solidFill>
                  <a:srgbClr val="13165D"/>
                </a:solidFill>
                <a:latin typeface="Calibri"/>
                <a:ea typeface="Calibri"/>
                <a:cs typeface="Calibri"/>
                <a:sym typeface="Calibri"/>
              </a:rPr>
              <a:t>alue- ja paikallistason valtuutettujen toimikunnan jäsenten kanssa</a:t>
            </a:r>
            <a:endParaRPr/>
          </a:p>
        </p:txBody>
      </p:sp>
      <p:sp>
        <p:nvSpPr>
          <p:cNvPr id="285" name="Google Shape;285;p21"/>
          <p:cNvSpPr txBox="1"/>
          <p:nvPr/>
        </p:nvSpPr>
        <p:spPr>
          <a:xfrm>
            <a:off x="360887" y="2088133"/>
            <a:ext cx="9697512" cy="42534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65D"/>
              </a:buClr>
              <a:buSzPts val="2000"/>
              <a:buFont typeface="Arial"/>
              <a:buNone/>
            </a:pPr>
            <a:r>
              <a:rPr lang="en-GB" sz="2000" b="1" i="0" u="none" strike="noStrike" cap="none">
                <a:solidFill>
                  <a:srgbClr val="13165D"/>
                </a:solidFill>
                <a:latin typeface="Calibri"/>
                <a:ea typeface="Calibri"/>
                <a:cs typeface="Calibri"/>
                <a:sym typeface="Calibri"/>
              </a:rPr>
              <a:t>Mitä sisältöä alustalla on?</a:t>
            </a:r>
            <a:endParaRPr sz="2000" b="0" i="0" u="none" strike="noStrike" cap="non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i="0" u="none" strike="noStrike" cap="none">
                <a:solidFill>
                  <a:srgbClr val="13165D"/>
                </a:solidFill>
                <a:latin typeface="Calibri"/>
                <a:ea typeface="Calibri"/>
                <a:cs typeface="Calibri"/>
                <a:sym typeface="Calibri"/>
              </a:rPr>
              <a:t>building-europe-with-local-councillors.europa.eu</a:t>
            </a:r>
            <a:endParaRPr sz="1800" b="0" i="0" u="none" strike="noStrike" cap="none">
              <a:solidFill>
                <a:srgbClr val="13165D"/>
              </a:solidFill>
              <a:latin typeface="Calibri"/>
              <a:ea typeface="Calibri"/>
              <a:cs typeface="Calibri"/>
              <a:sym typeface="Calibri"/>
            </a:endParaRPr>
          </a:p>
        </p:txBody>
      </p:sp>
      <p:sp>
        <p:nvSpPr>
          <p:cNvPr id="304" name="Google Shape;304;p2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305" name="Google Shape;305;p2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Netcompany-Intrasoftin rooli</a:t>
            </a:r>
            <a:endParaRPr>
              <a:solidFill>
                <a:srgbClr val="13165D"/>
              </a:solidFill>
              <a:latin typeface="Calibri"/>
              <a:ea typeface="Calibri"/>
              <a:cs typeface="Calibri"/>
              <a:sym typeface="Calibri"/>
            </a:endParaRPr>
          </a:p>
        </p:txBody>
      </p:sp>
      <p:pic>
        <p:nvPicPr>
          <p:cNvPr id="306" name="Google Shape;306;p24"/>
          <p:cNvPicPr preferRelativeResize="0"/>
          <p:nvPr/>
        </p:nvPicPr>
        <p:blipFill rotWithShape="1">
          <a:blip r:embed="rId3">
            <a:alphaModFix/>
          </a:blip>
          <a:srcRect/>
          <a:stretch/>
        </p:blipFill>
        <p:spPr>
          <a:xfrm>
            <a:off x="371475" y="2182700"/>
            <a:ext cx="1865155" cy="1865155"/>
          </a:xfrm>
          <a:prstGeom prst="rect">
            <a:avLst/>
          </a:prstGeom>
          <a:noFill/>
          <a:ln>
            <a:noFill/>
          </a:ln>
        </p:spPr>
      </p:pic>
      <p:pic>
        <p:nvPicPr>
          <p:cNvPr id="307" name="Google Shape;307;p24"/>
          <p:cNvPicPr preferRelativeResize="0"/>
          <p:nvPr/>
        </p:nvPicPr>
        <p:blipFill rotWithShape="1">
          <a:blip r:embed="rId4">
            <a:alphaModFix/>
          </a:blip>
          <a:srcRect/>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5"/>
          <p:cNvSpPr txBox="1">
            <a:spLocks noGrp="1"/>
          </p:cNvSpPr>
          <p:nvPr>
            <p:ph type="title"/>
          </p:nvPr>
        </p:nvSpPr>
        <p:spPr>
          <a:xfrm>
            <a:off x="371475" y="5083054"/>
            <a:ext cx="6079567"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1" i="0" u="none" strike="noStrike" cap="none">
                <a:solidFill>
                  <a:srgbClr val="13165D"/>
                </a:solidFill>
                <a:latin typeface="Calibri"/>
                <a:ea typeface="Calibri"/>
                <a:cs typeface="Calibri"/>
                <a:sym typeface="Calibri"/>
              </a:rPr>
              <a:t>building-europe-with-local-councillors.europa.eu</a:t>
            </a:r>
            <a:endParaRPr sz="2000" b="0" i="0" u="none" strike="noStrike" cap="none">
              <a:solidFill>
                <a:srgbClr val="13165D"/>
              </a:solidFill>
              <a:latin typeface="Calibri"/>
              <a:ea typeface="Calibri"/>
              <a:cs typeface="Calibri"/>
              <a:sym typeface="Calibri"/>
            </a:endParaRPr>
          </a:p>
        </p:txBody>
      </p:sp>
      <p:sp>
        <p:nvSpPr>
          <p:cNvPr id="313" name="Google Shape;313;p2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314" name="Google Shape;314;p25"/>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The role of </a:t>
            </a:r>
            <a:br>
              <a:rPr lang="en-GB">
                <a:solidFill>
                  <a:srgbClr val="13165D"/>
                </a:solidFill>
              </a:rPr>
            </a:br>
            <a:r>
              <a:rPr lang="en-GB" b="1">
                <a:solidFill>
                  <a:srgbClr val="13165D"/>
                </a:solidFill>
                <a:latin typeface="Calibri"/>
                <a:ea typeface="Calibri"/>
                <a:cs typeface="Calibri"/>
                <a:sym typeface="Calibri"/>
              </a:rPr>
              <a:t>Netcompany/Intrasoft</a:t>
            </a:r>
            <a:endParaRPr>
              <a:solidFill>
                <a:srgbClr val="13165D"/>
              </a:solidFill>
              <a:latin typeface="Calibri"/>
              <a:ea typeface="Calibri"/>
              <a:cs typeface="Calibri"/>
              <a:sym typeface="Calibri"/>
            </a:endParaRPr>
          </a:p>
        </p:txBody>
      </p:sp>
      <p:pic>
        <p:nvPicPr>
          <p:cNvPr id="315" name="Google Shape;315;p25"/>
          <p:cNvPicPr preferRelativeResize="0"/>
          <p:nvPr/>
        </p:nvPicPr>
        <p:blipFill rotWithShape="1">
          <a:blip r:embed="rId3">
            <a:alphaModFix/>
          </a:blip>
          <a:srcRect/>
          <a:stretch/>
        </p:blipFill>
        <p:spPr>
          <a:xfrm>
            <a:off x="371475" y="2570284"/>
            <a:ext cx="1865155" cy="1865155"/>
          </a:xfrm>
          <a:prstGeom prst="rect">
            <a:avLst/>
          </a:prstGeom>
          <a:noFill/>
          <a:ln>
            <a:noFill/>
          </a:ln>
        </p:spPr>
      </p:pic>
      <p:sp>
        <p:nvSpPr>
          <p:cNvPr id="316" name="Google Shape;316;p25"/>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25"/>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8" name="Google Shape;318;p25"/>
          <p:cNvPicPr preferRelativeResize="0"/>
          <p:nvPr/>
        </p:nvPicPr>
        <p:blipFill rotWithShape="1">
          <a:blip r:embed="rId4">
            <a:alphaModFix/>
          </a:blip>
          <a:srcRect/>
          <a:stretch/>
        </p:blipFill>
        <p:spPr>
          <a:xfrm>
            <a:off x="0" y="99489"/>
            <a:ext cx="12160000" cy="6840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en-GB" sz="12000"/>
              <a:t>Kiitos!</a:t>
            </a:r>
            <a:endParaRPr/>
          </a:p>
        </p:txBody>
      </p:sp>
      <p:pic>
        <p:nvPicPr>
          <p:cNvPr id="324" name="Google Shape;324;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25" name="Google Shape;325;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26" name="Google Shape;326;p26"/>
          <p:cNvSpPr txBox="1"/>
          <p:nvPr/>
        </p:nvSpPr>
        <p:spPr>
          <a:xfrm>
            <a:off x="2212085" y="4152393"/>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Paikallispäättäjät EU:ta rakentamassa</a:t>
            </a:r>
            <a:endParaRPr sz="3000" b="1" i="0" u="none" strike="noStrike" cap="none">
              <a:solidFill>
                <a:schemeClr val="lt1"/>
              </a:solidFill>
              <a:latin typeface="Calibri"/>
              <a:ea typeface="Calibri"/>
              <a:cs typeface="Calibri"/>
              <a:sym typeface="Calibri"/>
            </a:endParaRPr>
          </a:p>
        </p:txBody>
      </p:sp>
      <p:sp>
        <p:nvSpPr>
          <p:cNvPr id="327" name="Google Shape;327;p26"/>
          <p:cNvSpPr txBox="1"/>
          <p:nvPr/>
        </p:nvSpPr>
        <p:spPr>
          <a:xfrm>
            <a:off x="2212085" y="4524182"/>
            <a:ext cx="7767829" cy="25120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en-GB" sz="1300" b="1" i="0" u="none" strike="noStrike" cap="none">
                <a:solidFill>
                  <a:schemeClr val="lt1"/>
                </a:solidFill>
                <a:latin typeface="Calibri"/>
                <a:ea typeface="Calibri"/>
                <a:cs typeface="Calibri"/>
                <a:sym typeface="Calibri"/>
              </a:rPr>
              <a:t>Paikallispäättäjien EU-verkosto, joka viestii yhteistyössä EU:hun liittyvistä asioista</a:t>
            </a:r>
            <a:endParaRPr sz="1300" b="1" i="0" u="none" strike="noStrike" cap="none">
              <a:solidFill>
                <a:schemeClr val="lt1"/>
              </a:solidFill>
              <a:latin typeface="Calibri"/>
              <a:ea typeface="Calibri"/>
              <a:cs typeface="Calibri"/>
              <a:sym typeface="Calibri"/>
            </a:endParaRPr>
          </a:p>
        </p:txBody>
      </p:sp>
      <p:sp>
        <p:nvSpPr>
          <p:cNvPr id="328" name="Google Shape;328;p26"/>
          <p:cNvSpPr txBox="1"/>
          <p:nvPr/>
        </p:nvSpPr>
        <p:spPr>
          <a:xfrm>
            <a:off x="3913589" y="4724832"/>
            <a:ext cx="4377300" cy="3423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FFFFFF"/>
              </a:buClr>
              <a:buSzPts val="1300"/>
              <a:buFont typeface="Calibri"/>
              <a:buNone/>
            </a:pPr>
            <a:r>
              <a:rPr lang="en-GB" sz="1200">
                <a:solidFill>
                  <a:srgbClr val="FFFFFF"/>
                </a:solidFill>
                <a:latin typeface="Calibri"/>
                <a:ea typeface="Calibri"/>
                <a:cs typeface="Calibri"/>
                <a:sym typeface="Calibri"/>
              </a:rPr>
              <a:t>Yhteyshenkilö</a:t>
            </a:r>
            <a:r>
              <a:rPr lang="en-GB" sz="1200" b="0" i="0" u="none" strike="noStrike" cap="none">
                <a:solidFill>
                  <a:srgbClr val="FFFFFF"/>
                </a:solidFill>
                <a:latin typeface="Calibri"/>
                <a:ea typeface="Calibri"/>
                <a:cs typeface="Calibri"/>
                <a:sym typeface="Calibri"/>
              </a:rPr>
              <a:t>: </a:t>
            </a:r>
            <a:r>
              <a:rPr lang="en-GB" sz="1200" b="1" i="0" u="none" strike="noStrike" cap="none">
                <a:solidFill>
                  <a:srgbClr val="FFFFFF"/>
                </a:solidFill>
                <a:latin typeface="Calibri"/>
                <a:ea typeface="Calibri"/>
                <a:cs typeface="Calibri"/>
                <a:sym typeface="Calibri"/>
              </a:rPr>
              <a:t>info@eu-councillors.eu</a:t>
            </a:r>
            <a:endParaRPr sz="1200" b="1" i="0" u="none" strike="noStrike" cap="non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chemeClr val="lt1"/>
                </a:solidFill>
                <a:latin typeface="Calibri"/>
                <a:ea typeface="Calibri"/>
                <a:cs typeface="Calibri"/>
                <a:sym typeface="Calibri"/>
              </a:rPr>
              <a:t>EU-hanke</a:t>
            </a:r>
            <a:br>
              <a:rPr lang="en-GB" sz="4000" b="1">
                <a:solidFill>
                  <a:srgbClr val="FFF200"/>
                </a:solidFill>
                <a:latin typeface="Calibri"/>
                <a:ea typeface="Calibri"/>
                <a:cs typeface="Calibri"/>
                <a:sym typeface="Calibri"/>
              </a:rPr>
            </a:br>
            <a:r>
              <a:rPr lang="en-GB" sz="4000" b="1">
                <a:solidFill>
                  <a:srgbClr val="FFF200"/>
                </a:solidFill>
                <a:latin typeface="Calibri"/>
                <a:ea typeface="Calibri"/>
                <a:cs typeface="Calibri"/>
                <a:sym typeface="Calibri"/>
              </a:rPr>
              <a:t> ”Paikallispäättäjät EU:ta rakentamassa” </a:t>
            </a:r>
            <a:r>
              <a:rPr lang="en-GB" sz="4000" b="1">
                <a:solidFill>
                  <a:schemeClr val="lt1"/>
                </a:solidFill>
                <a:latin typeface="Calibri"/>
                <a:ea typeface="Calibri"/>
                <a:cs typeface="Calibri"/>
                <a:sym typeface="Calibri"/>
              </a:rPr>
              <a:t>perustuu siihen periaatteeseen, että EU:ta koskeva viestintä on EU:n instituutioiden ja jäsenvaltioiden viranomaisten yhteinen vastuu, myös paikallistasolla ja etenkin paikallistasolta lähtien.</a:t>
            </a:r>
            <a:endParaRPr sz="4000">
              <a:solidFill>
                <a:schemeClr val="lt1"/>
              </a:solidFill>
            </a:endParaRPr>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latin typeface="Calibri"/>
                <a:ea typeface="Calibri"/>
                <a:cs typeface="Calibri"/>
                <a:sym typeface="Calibri"/>
              </a:rPr>
              <a:t>Mikä on “</a:t>
            </a:r>
            <a:r>
              <a:rPr lang="en-GB" b="1">
                <a:solidFill>
                  <a:srgbClr val="FFFF00"/>
                </a:solidFill>
                <a:latin typeface="Calibri"/>
                <a:ea typeface="Calibri"/>
                <a:cs typeface="Calibri"/>
                <a:sym typeface="Calibri"/>
              </a:rPr>
              <a:t>Paikallispäättäjät EU:ta rakentamassa</a:t>
            </a:r>
            <a:r>
              <a:rPr lang="en-GB" b="1">
                <a:latin typeface="Calibri"/>
                <a:ea typeface="Calibri"/>
                <a:cs typeface="Calibri"/>
                <a:sym typeface="Calibri"/>
              </a:rPr>
              <a:t>"?</a:t>
            </a:r>
            <a:endParaRPr>
              <a:latin typeface="Calibri"/>
              <a:ea typeface="Calibri"/>
              <a:cs typeface="Calibri"/>
              <a:sym typeface="Calibri"/>
            </a:endParaRPr>
          </a:p>
          <a:p>
            <a:pPr marL="0" lvl="0" indent="0" algn="r" rtl="0">
              <a:lnSpc>
                <a:spcPct val="90000"/>
              </a:lnSpc>
              <a:spcBef>
                <a:spcPts val="1000"/>
              </a:spcBef>
              <a:spcAft>
                <a:spcPts val="0"/>
              </a:spcAft>
              <a:buClr>
                <a:schemeClr val="lt1"/>
              </a:buClr>
              <a:buSzPts val="1000"/>
              <a:buNone/>
            </a:pPr>
            <a:endParaRPr/>
          </a:p>
        </p:txBody>
      </p:sp>
      <p:sp>
        <p:nvSpPr>
          <p:cNvPr id="149" name="Google Shape;149;p3"/>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Paikallispäättäjät EU:ta</a:t>
            </a:r>
            <a:br>
              <a:rPr lang="en-GB"/>
            </a:br>
            <a:r>
              <a:rPr lang="en-GB" sz="2400" b="1">
                <a:solidFill>
                  <a:srgbClr val="FFFF00"/>
                </a:solidFill>
              </a:rPr>
              <a:t>rakentamassa</a:t>
            </a:r>
            <a:endParaRPr/>
          </a:p>
          <a:p>
            <a:pPr marL="0" lvl="0" indent="0" algn="r" rtl="0">
              <a:lnSpc>
                <a:spcPct val="90000"/>
              </a:lnSpc>
              <a:spcBef>
                <a:spcPts val="1000"/>
              </a:spcBef>
              <a:spcAft>
                <a:spcPts val="0"/>
              </a:spcAft>
              <a:buClr>
                <a:schemeClr val="lt1"/>
              </a:buClr>
              <a:buSzPts val="1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6" y="1449388"/>
            <a:ext cx="90438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000"/>
              <a:buFont typeface="Calibri"/>
              <a:buNone/>
            </a:pPr>
            <a:r>
              <a:rPr lang="en-GB" sz="4000" b="1">
                <a:latin typeface="Calibri"/>
                <a:ea typeface="Calibri"/>
                <a:cs typeface="Calibri"/>
                <a:sym typeface="Calibri"/>
              </a:rPr>
              <a:t>Kannustamme kaikenkokoisia paikallishallintoja, erityisesti pienempiä (asukasmäärä alle 100 000) ja sellaisia, joihin EU-hankkeet eivät muutoin vahvasti kohdistu, hakemaan jäsenyyttä.</a:t>
            </a:r>
            <a:endParaRPr sz="4000"/>
          </a:p>
        </p:txBody>
      </p:sp>
      <p:sp>
        <p:nvSpPr>
          <p:cNvPr id="155" name="Google Shape;155;p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Paikallispäättäjät EU:ta</a:t>
            </a:r>
            <a:br>
              <a:rPr lang="en-GB"/>
            </a:br>
            <a:r>
              <a:rPr lang="en-GB" sz="2400" b="1">
                <a:solidFill>
                  <a:srgbClr val="FFFF00"/>
                </a:solidFill>
              </a:rPr>
              <a:t>rakentamassa</a:t>
            </a:r>
            <a:endParaRPr/>
          </a:p>
          <a:p>
            <a:pPr marL="0" lvl="0" indent="0" algn="r" rtl="0">
              <a:lnSpc>
                <a:spcPct val="90000"/>
              </a:lnSpc>
              <a:spcBef>
                <a:spcPts val="1000"/>
              </a:spcBef>
              <a:spcAft>
                <a:spcPts val="0"/>
              </a:spcAft>
              <a:buClr>
                <a:schemeClr val="lt1"/>
              </a:buClr>
              <a:buSzPts val="1400"/>
              <a:buNone/>
            </a:pPr>
            <a:endParaRPr/>
          </a:p>
        </p:txBody>
      </p:sp>
      <p:sp>
        <p:nvSpPr>
          <p:cNvPr id="156" name="Google Shape;156;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latin typeface="Calibri"/>
                <a:ea typeface="Calibri"/>
                <a:cs typeface="Calibri"/>
                <a:sym typeface="Calibri"/>
              </a:rPr>
              <a:t>Ketkä voivat</a:t>
            </a:r>
            <a:br>
              <a:rPr lang="en-GB"/>
            </a:br>
            <a:r>
              <a:rPr lang="en-GB" b="1">
                <a:solidFill>
                  <a:srgbClr val="FFFF00"/>
                </a:solidFill>
                <a:latin typeface="Calibri"/>
                <a:ea typeface="Calibri"/>
                <a:cs typeface="Calibri"/>
                <a:sym typeface="Calibri"/>
              </a:rPr>
              <a:t>osallistua hankkeeseen</a:t>
            </a:r>
            <a:r>
              <a:rPr lang="en-GB" b="1">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rgbClr val="FFF200"/>
                </a:solidFill>
                <a:latin typeface="Calibri"/>
                <a:ea typeface="Calibri"/>
                <a:cs typeface="Calibri"/>
                <a:sym typeface="Calibri"/>
              </a:rPr>
              <a:t>Verkostoon liittymisen</a:t>
            </a:r>
            <a:br>
              <a:rPr lang="en-GB" sz="4000">
                <a:solidFill>
                  <a:srgbClr val="FFF200"/>
                </a:solidFill>
                <a:latin typeface="Calibri"/>
                <a:ea typeface="Calibri"/>
                <a:cs typeface="Calibri"/>
                <a:sym typeface="Calibri"/>
              </a:rPr>
            </a:br>
            <a:r>
              <a:rPr lang="en-GB" sz="4000">
                <a:solidFill>
                  <a:srgbClr val="F2F2F2"/>
                </a:solidFill>
                <a:latin typeface="Calibri"/>
                <a:ea typeface="Calibri"/>
                <a:cs typeface="Calibri"/>
                <a:sym typeface="Calibri"/>
              </a:rPr>
              <a:t>rekisteröitymisprosessi</a:t>
            </a:r>
            <a:endParaRPr/>
          </a:p>
        </p:txBody>
      </p:sp>
      <p:sp>
        <p:nvSpPr>
          <p:cNvPr id="162" name="Google Shape;162;p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168" name="Google Shape;168;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Paikallishallinto voi hakea jäsenyyttä verkostossa täyttämällä </a:t>
            </a:r>
            <a:r>
              <a:rPr lang="en-GB" sz="3200" b="1">
                <a:solidFill>
                  <a:srgbClr val="13165D"/>
                </a:solidFill>
                <a:latin typeface="Calibri"/>
                <a:ea typeface="Calibri"/>
                <a:cs typeface="Calibri"/>
                <a:sym typeface="Calibri"/>
              </a:rPr>
              <a:t>hakemuslomakkeen</a:t>
            </a:r>
            <a:r>
              <a:rPr lang="en-GB" sz="3200">
                <a:solidFill>
                  <a:srgbClr val="13165D"/>
                </a:solidFill>
                <a:latin typeface="Calibri"/>
                <a:ea typeface="Calibri"/>
                <a:cs typeface="Calibri"/>
                <a:sym typeface="Calibri"/>
              </a:rPr>
              <a:t>, jossa näkyy verkoston jäseneksi tulevan paikallispäättäjän nimi.</a:t>
            </a:r>
            <a:endParaRPr/>
          </a:p>
        </p:txBody>
      </p:sp>
      <p:sp>
        <p:nvSpPr>
          <p:cNvPr id="169" name="Google Shape;169;p6"/>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Verkostoon liittymisen</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rekisteröitymisprosessi</a:t>
            </a:r>
            <a:endParaRPr/>
          </a:p>
        </p:txBody>
      </p:sp>
      <p:pic>
        <p:nvPicPr>
          <p:cNvPr id="170" name="Google Shape;170;p6" descr="A picture containing text, screenshot, monitor, screen&#10;&#10;Description automatically generated"/>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lang="en-GB" sz="3200" b="1">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7" descr="A picture containing text, screenshot, monitor, screen&#10;&#10;Description automatically generated"/>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Paikallispäättäjät EU:ta</a:t>
            </a:r>
            <a:br>
              <a:rPr lang="en-GB"/>
            </a:br>
            <a:r>
              <a:rPr lang="en-GB" sz="2400" b="1">
                <a:solidFill>
                  <a:srgbClr val="13155D"/>
                </a:solidFill>
              </a:rPr>
              <a:t>rakentamassa</a:t>
            </a:r>
            <a:endParaRPr/>
          </a:p>
          <a:p>
            <a:pPr marL="0" lvl="0" indent="0" algn="r" rtl="0">
              <a:lnSpc>
                <a:spcPct val="90000"/>
              </a:lnSpc>
              <a:spcBef>
                <a:spcPts val="1000"/>
              </a:spcBef>
              <a:spcAft>
                <a:spcPts val="0"/>
              </a:spcAft>
              <a:buClr>
                <a:srgbClr val="7F7F7F"/>
              </a:buClr>
              <a:buSzPts val="1400"/>
              <a:buNone/>
            </a:pPr>
            <a:endParaRPr/>
          </a:p>
        </p:txBody>
      </p:sp>
      <p:sp>
        <p:nvSpPr>
          <p:cNvPr id="185" name="Google Shape;185;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Verkkohakemuslomakkeen ohessa on allekirjoitettu vakuutus, joka ilmaisee allekirjoittaneiden olevan kiinnostuneita Eurooppaa koskevasta paikallisesta viestinnästä ja sitoutuneita tällaiseen viestintään. Sekä paikallishallinnon laillisen edustajan että nimetyn paikallispäättäjän pitää allekirjoittaa tämä vakuutus.</a:t>
            </a:r>
            <a:endParaRPr/>
          </a:p>
        </p:txBody>
      </p:sp>
      <p:sp>
        <p:nvSpPr>
          <p:cNvPr id="186" name="Google Shape;186;p8"/>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Verkostoon liittymisen</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rekisteröitymisprosessi</a:t>
            </a:r>
            <a:endParaRPr/>
          </a:p>
          <a:p>
            <a:pPr marL="0" lvl="0" indent="0" algn="r" rtl="0">
              <a:lnSpc>
                <a:spcPct val="90000"/>
              </a:lnSpc>
              <a:spcBef>
                <a:spcPts val="1000"/>
              </a:spcBef>
              <a:spcAft>
                <a:spcPts val="0"/>
              </a:spcAft>
              <a:buClr>
                <a:srgbClr val="13155D"/>
              </a:buClr>
              <a:buSzPts val="1000"/>
              <a:buNone/>
            </a:pPr>
            <a:endParaRPr/>
          </a:p>
        </p:txBody>
      </p:sp>
      <p:pic>
        <p:nvPicPr>
          <p:cNvPr id="187" name="Google Shape;187;p8"/>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93" name="Google Shape;193;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1100</Words>
  <Application>Microsoft Office PowerPoint</Application>
  <PresentationFormat>Widescreen</PresentationFormat>
  <Paragraphs>112</Paragraphs>
  <Slides>27</Slides>
  <Notes>27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27</vt:i4>
      </vt:variant>
    </vt:vector>
  </HeadingPairs>
  <TitlesOfParts>
    <vt:vector size="31" baseType="lpstr">
      <vt:lpstr>Arial</vt:lpstr>
      <vt:lpstr>Calibri</vt:lpstr>
      <vt:lpstr>Office Theme</vt:lpstr>
      <vt:lpstr>1_Office Theme</vt:lpstr>
      <vt:lpstr>Paikallispäättäjät EU:ta</vt:lpstr>
      <vt:lpstr>Mikä on</vt:lpstr>
      <vt:lpstr>EU-hanke  ”Paikallispäättäjät EU:ta rakentamassa” perustuu siihen periaatteeseen, että EU:ta koskeva viestintä on EU:n instituutioiden ja jäsenvaltioiden viranomaisten yhteinen vastuu, myös paikallistasolla ja etenkin paikallistasolta lähtien.</vt:lpstr>
      <vt:lpstr>Kannustamme kaikenkokoisia paikallishallintoja, erityisesti pienempiä (asukasmäärä alle 100 000) ja sellaisia, joihin EU-hankkeet eivät muutoin vahvasti kohdistu, hakemaan jäsenyyttä.</vt:lpstr>
      <vt:lpstr>Verkostoon liittymisen rekisteröitymisprosessi</vt:lpstr>
      <vt:lpstr>Paikallishallinto voi hakea jäsenyyttä verkostossa täyttämällä hakemuslomakkeen, jossa näkyy verkoston jäseneksi tulevan paikallispäättäjän nimi.</vt:lpstr>
      <vt:lpstr>To apply, the local authority needs to fill in an application form indicating the name of the local councillor designated to become a network member.</vt:lpstr>
      <vt:lpstr>Verkkohakemuslomakkeen ohessa on allekirjoitettu vakuutus, joka ilmaisee allekirjoittaneiden olevan kiinnostuneita Eurooppaa koskevasta paikallisesta viestinnästä ja sitoutuneita tällaiseen viestintään. Sekä paikallishallinnon laillisen edustajan että nimetyn paikallispäättäjän pitää allekirjoittaa tämä vakuutus.</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Paikallishallinto Komission kumppani Eurooppaa koskevassa paikallisessa viestinnässä   Paikallisesti valittu, paikallishallinnon  nimittämä edustaja  ”Paikallispäättäjät EU:ta rakentamassa” -verkoston jäsen</vt:lpstr>
      <vt:lpstr>Viisi etua verkostoon liittymisestä</vt:lpstr>
      <vt:lpstr>PowerPoint Presentation</vt:lpstr>
      <vt:lpstr>Erikoiskysely</vt:lpstr>
      <vt:lpstr>Vastaamalla erikoiskyselyyn voit kertoa, mitkä aiheet ovat viestinnän kannalta tärkeimpiä vaalipiirissäsi.  Kun olet vastannut EU-erikoiskyselyyn, voit - saada olennaista EU:hun liittyvää tietoa - osallistua verkkoseminaareihin - osallistua EU:n toimielimissä järjestettäviin vierailuihin omalla kielelläsi.  Erikoiskyselyn URL-osoite:   https://ec.europa.eu/eusurvey/runner/BELC-specific-survey</vt:lpstr>
      <vt:lpstr>Kumppanuus Euroopan  alueiden komitean kanssa</vt:lpstr>
      <vt:lpstr>PowerPoint Presentation</vt:lpstr>
      <vt:lpstr>Mitä jäsenten odotetaan tekevän?</vt:lpstr>
      <vt:lpstr>PowerPoint Presentation</vt:lpstr>
      <vt:lpstr>Verkostoon liittyminen Mikä on seuraava vaihe?</vt:lpstr>
      <vt:lpstr>PowerPoint Presentation</vt:lpstr>
      <vt:lpstr>Paikallispäättäjät EU:ta rakentamassa -hankkeen jäsenten verkkoviestintäalustaa isännöidään  Euroopan komission Futurium-alustalla (https://futurium.ec.europa.eu).  Jäsenten pitää rekisteröityä EU-kirjautumisen kautta  saadakseen pääsyn alustalle.</vt:lpstr>
      <vt:lpstr>The online communication platform for the members of Building Europe with Local Councillors is hosted on the European Commission Futurium platform (https://futurium.ec.europa.eu).  Members will need to register to EU login to receive access to the platform. </vt:lpstr>
      <vt:lpstr>PowerPoint Presentation</vt:lpstr>
      <vt:lpstr>PowerPoint Presentation</vt:lpstr>
      <vt:lpstr>building-europe-with-local-councillors.europa.eu</vt:lpstr>
      <vt:lpstr>building-europe-with-local-councillors.europa.eu</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Paikallispäättäjät EU:ta</dc:title>
  <dc:creator>DUMONT Patrick</dc:creator>
  <cp:lastModifiedBy>Outi Koskela</cp:lastModifiedBy>
  <cp:revision>1</cp:revision>
  <dcterms:created xsi:type="dcterms:W3CDTF">2022-11-14T11:00:44Z</dcterms:created>
  <dcterms:modified xsi:type="dcterms:W3CDTF">2023-04-25T09:04:30Z</dcterms:modified>
</cp:coreProperties>
</file>