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3"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4" roundtripDataSignature="AMtx7mgsjji42QXTyj1dx9AveRKI4Ms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12" Type="http://schemas.openxmlformats.org/officeDocument/2006/relationships/slide" Target="slides/slide5.xml"/><Relationship Id="rId34"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4" name="Google Shape;45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3" name="Google Shape;49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7" name="Google Shape;50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5" name="Google Shape;51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0" name="Google Shape;55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0" name="Google Shape;3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81" name="Shape 81"/>
        <p:cNvGrpSpPr/>
        <p:nvPr/>
      </p:nvGrpSpPr>
      <p:grpSpPr>
        <a:xfrm>
          <a:off x="0" y="0"/>
          <a:ext cx="0" cy="0"/>
          <a:chOff x="0" y="0"/>
          <a:chExt cx="0" cy="0"/>
        </a:xfrm>
      </p:grpSpPr>
      <p:pic>
        <p:nvPicPr>
          <p:cNvPr id="82" name="Google Shape;82;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83" name="Google Shape;83;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84" name="Google Shape;84;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85" name="Google Shape;85;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86" name="Google Shape;86;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7" name="Google Shape;87;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88" name="Shape 88"/>
        <p:cNvGrpSpPr/>
        <p:nvPr/>
      </p:nvGrpSpPr>
      <p:grpSpPr>
        <a:xfrm>
          <a:off x="0" y="0"/>
          <a:ext cx="0" cy="0"/>
          <a:chOff x="0" y="0"/>
          <a:chExt cx="0" cy="0"/>
        </a:xfrm>
      </p:grpSpPr>
      <p:pic>
        <p:nvPicPr>
          <p:cNvPr id="89" name="Google Shape;89;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0" name="Google Shape;90;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91" name="Google Shape;91;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92" name="Google Shape;92;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93" name="Google Shape;93;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94" name="Google Shape;94;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95" name="Google Shape;95;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96" name="Shape 96"/>
        <p:cNvGrpSpPr/>
        <p:nvPr/>
      </p:nvGrpSpPr>
      <p:grpSpPr>
        <a:xfrm>
          <a:off x="0" y="0"/>
          <a:ext cx="0" cy="0"/>
          <a:chOff x="0" y="0"/>
          <a:chExt cx="0" cy="0"/>
        </a:xfrm>
      </p:grpSpPr>
      <p:pic>
        <p:nvPicPr>
          <p:cNvPr id="97" name="Google Shape;97;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98" name="Google Shape;98;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99" name="Google Shape;99;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0" name="Google Shape;100;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1" name="Google Shape;101;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3" name="Shape 103"/>
        <p:cNvGrpSpPr/>
        <p:nvPr/>
      </p:nvGrpSpPr>
      <p:grpSpPr>
        <a:xfrm>
          <a:off x="0" y="0"/>
          <a:ext cx="0" cy="0"/>
          <a:chOff x="0" y="0"/>
          <a:chExt cx="0" cy="0"/>
        </a:xfrm>
      </p:grpSpPr>
      <p:pic>
        <p:nvPicPr>
          <p:cNvPr descr="Two people looking at a tablet&#10;&#10;Description automatically generated with medium confidence" id="104" name="Google Shape;104;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5" name="Google Shape;105;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06" name="Shape 106"/>
        <p:cNvGrpSpPr/>
        <p:nvPr/>
      </p:nvGrpSpPr>
      <p:grpSpPr>
        <a:xfrm>
          <a:off x="0" y="0"/>
          <a:ext cx="0" cy="0"/>
          <a:chOff x="0" y="0"/>
          <a:chExt cx="0" cy="0"/>
        </a:xfrm>
      </p:grpSpPr>
      <p:pic>
        <p:nvPicPr>
          <p:cNvPr id="107" name="Google Shape;107;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8" name="Google Shape;108;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09" name="Google Shape;109;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0" name="Google Shape;110;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1" name="Google Shape;111;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2" name="Google Shape;112;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114" name="Shape 114"/>
        <p:cNvGrpSpPr/>
        <p:nvPr/>
      </p:nvGrpSpPr>
      <p:grpSpPr>
        <a:xfrm>
          <a:off x="0" y="0"/>
          <a:ext cx="0" cy="0"/>
          <a:chOff x="0" y="0"/>
          <a:chExt cx="0" cy="0"/>
        </a:xfrm>
      </p:grpSpPr>
      <p:pic>
        <p:nvPicPr>
          <p:cNvPr id="115" name="Google Shape;115;p4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16" name="Google Shape;116;p4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17" name="Google Shape;117;p4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18" name="Google Shape;118;p4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19" name="Google Shape;119;p4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20" name="Google Shape;120;p4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21" name="Shape 121"/>
        <p:cNvGrpSpPr/>
        <p:nvPr/>
      </p:nvGrpSpPr>
      <p:grpSpPr>
        <a:xfrm>
          <a:off x="0" y="0"/>
          <a:ext cx="0" cy="0"/>
          <a:chOff x="0" y="0"/>
          <a:chExt cx="0" cy="0"/>
        </a:xfrm>
      </p:grpSpPr>
      <p:pic>
        <p:nvPicPr>
          <p:cNvPr id="122" name="Google Shape;122;p49"/>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23" name="Google Shape;123;p4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4" name="Google Shape;124;p4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5" name="Google Shape;125;p4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6" name="Google Shape;126;p4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27" name="Google Shape;127;p4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28" name="Shape 128"/>
        <p:cNvGrpSpPr/>
        <p:nvPr/>
      </p:nvGrpSpPr>
      <p:grpSpPr>
        <a:xfrm>
          <a:off x="0" y="0"/>
          <a:ext cx="0" cy="0"/>
          <a:chOff x="0" y="0"/>
          <a:chExt cx="0" cy="0"/>
        </a:xfrm>
      </p:grpSpPr>
      <p:pic>
        <p:nvPicPr>
          <p:cNvPr descr="A picture containing person, spectacles, close, sunglasses&#10;&#10;Description automatically generated" id="129" name="Google Shape;129;p6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30" name="Google Shape;130;p67"/>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31" name="Google Shape;131;p67"/>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p67"/>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33" name="Google Shape;133;p67"/>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34" name="Google Shape;134;p67"/>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5" name="Google Shape;135;p67"/>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36" name="Google Shape;136;p67"/>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37" name="Shape 137"/>
        <p:cNvGrpSpPr/>
        <p:nvPr/>
      </p:nvGrpSpPr>
      <p:grpSpPr>
        <a:xfrm>
          <a:off x="0" y="0"/>
          <a:ext cx="0" cy="0"/>
          <a:chOff x="0" y="0"/>
          <a:chExt cx="0" cy="0"/>
        </a:xfrm>
      </p:grpSpPr>
      <p:pic>
        <p:nvPicPr>
          <p:cNvPr id="138" name="Google Shape;138;p6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39" name="Google Shape;139;p6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40" name="Google Shape;140;p6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1" name="Google Shape;141;p6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42" name="Google Shape;142;p6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43" name="Google Shape;143;p6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44" name="Google Shape;144;p68"/>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45" name="Google Shape;145;p68"/>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46" name="Shape 146"/>
        <p:cNvGrpSpPr/>
        <p:nvPr/>
      </p:nvGrpSpPr>
      <p:grpSpPr>
        <a:xfrm>
          <a:off x="0" y="0"/>
          <a:ext cx="0" cy="0"/>
          <a:chOff x="0" y="0"/>
          <a:chExt cx="0" cy="0"/>
        </a:xfrm>
      </p:grpSpPr>
      <p:pic>
        <p:nvPicPr>
          <p:cNvPr id="147" name="Google Shape;147;p6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8" name="Google Shape;148;p69"/>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149" name="Google Shape;149;p69"/>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0" name="Google Shape;150;p6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51" name="Google Shape;151;p6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52" name="Google Shape;152;p69"/>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153" name="Google Shape;153;p69"/>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54" name="Google Shape;154;p6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155" name="Shape 155"/>
        <p:cNvGrpSpPr/>
        <p:nvPr/>
      </p:nvGrpSpPr>
      <p:grpSpPr>
        <a:xfrm>
          <a:off x="0" y="0"/>
          <a:ext cx="0" cy="0"/>
          <a:chOff x="0" y="0"/>
          <a:chExt cx="0" cy="0"/>
        </a:xfrm>
      </p:grpSpPr>
      <p:pic>
        <p:nvPicPr>
          <p:cNvPr id="156" name="Google Shape;156;p7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57" name="Google Shape;157;p7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158" name="Google Shape;158;p7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9" name="Google Shape;159;p7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60" name="Google Shape;160;p7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61" name="Google Shape;161;p70"/>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62" name="Google Shape;162;p7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63" name="Google Shape;163;p7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164" name="Shape 164"/>
        <p:cNvGrpSpPr/>
        <p:nvPr/>
      </p:nvGrpSpPr>
      <p:grpSpPr>
        <a:xfrm>
          <a:off x="0" y="0"/>
          <a:ext cx="0" cy="0"/>
          <a:chOff x="0" y="0"/>
          <a:chExt cx="0" cy="0"/>
        </a:xfrm>
      </p:grpSpPr>
      <p:pic>
        <p:nvPicPr>
          <p:cNvPr id="165" name="Google Shape;165;p71"/>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166" name="Google Shape;166;p7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67" name="Google Shape;167;p7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68" name="Google Shape;168;p7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69" name="Google Shape;169;p7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70" name="Google Shape;170;p7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1" name="Shape 171"/>
        <p:cNvGrpSpPr/>
        <p:nvPr/>
      </p:nvGrpSpPr>
      <p:grpSpPr>
        <a:xfrm>
          <a:off x="0" y="0"/>
          <a:ext cx="0" cy="0"/>
          <a:chOff x="0" y="0"/>
          <a:chExt cx="0" cy="0"/>
        </a:xfrm>
      </p:grpSpPr>
      <p:pic>
        <p:nvPicPr>
          <p:cNvPr id="172" name="Google Shape;172;p7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3" name="Google Shape;173;p72"/>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74" name="Google Shape;174;p72"/>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75" name="Google Shape;175;p7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76" name="Google Shape;176;p72"/>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77" name="Google Shape;177;p72"/>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8" name="Google Shape;178;p7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179" name="Shape 179"/>
        <p:cNvGrpSpPr/>
        <p:nvPr/>
      </p:nvGrpSpPr>
      <p:grpSpPr>
        <a:xfrm>
          <a:off x="0" y="0"/>
          <a:ext cx="0" cy="0"/>
          <a:chOff x="0" y="0"/>
          <a:chExt cx="0" cy="0"/>
        </a:xfrm>
      </p:grpSpPr>
      <p:pic>
        <p:nvPicPr>
          <p:cNvPr id="180" name="Google Shape;180;p7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81" name="Google Shape;181;p73"/>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182" name="Google Shape;182;p7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83" name="Google Shape;183;p73"/>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184" name="Google Shape;184;p73"/>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5" name="Google Shape;185;p73"/>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86" name="Google Shape;186;p7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187" name="Shape 187"/>
        <p:cNvGrpSpPr/>
        <p:nvPr/>
      </p:nvGrpSpPr>
      <p:grpSpPr>
        <a:xfrm>
          <a:off x="0" y="0"/>
          <a:ext cx="0" cy="0"/>
          <a:chOff x="0" y="0"/>
          <a:chExt cx="0" cy="0"/>
        </a:xfrm>
      </p:grpSpPr>
      <p:pic>
        <p:nvPicPr>
          <p:cNvPr id="188" name="Google Shape;188;p7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89" name="Google Shape;189;p74"/>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190" name="Google Shape;190;p7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91" name="Google Shape;191;p7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192" name="Google Shape;192;p7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93" name="Google Shape;193;p7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94" name="Google Shape;194;p7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195" name="Shape 195"/>
        <p:cNvGrpSpPr/>
        <p:nvPr/>
      </p:nvGrpSpPr>
      <p:grpSpPr>
        <a:xfrm>
          <a:off x="0" y="0"/>
          <a:ext cx="0" cy="0"/>
          <a:chOff x="0" y="0"/>
          <a:chExt cx="0" cy="0"/>
        </a:xfrm>
      </p:grpSpPr>
      <p:pic>
        <p:nvPicPr>
          <p:cNvPr id="196" name="Google Shape;196;p7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97" name="Google Shape;197;p7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198" name="Google Shape;198;p7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99" name="Google Shape;199;p7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200" name="Google Shape;200;p7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1" name="Google Shape;201;p7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02" name="Google Shape;202;p7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203" name="Shape 203"/>
        <p:cNvGrpSpPr/>
        <p:nvPr/>
      </p:nvGrpSpPr>
      <p:grpSpPr>
        <a:xfrm>
          <a:off x="0" y="0"/>
          <a:ext cx="0" cy="0"/>
          <a:chOff x="0" y="0"/>
          <a:chExt cx="0" cy="0"/>
        </a:xfrm>
      </p:grpSpPr>
      <p:pic>
        <p:nvPicPr>
          <p:cNvPr id="204" name="Google Shape;204;p76"/>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205" name="Google Shape;205;p76"/>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206" name="Google Shape;206;p7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207" name="Google Shape;207;p76"/>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208" name="Google Shape;208;p7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09" name="Google Shape;209;p7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0" name="Google Shape;210;p7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211" name="Shape 211"/>
        <p:cNvGrpSpPr/>
        <p:nvPr/>
      </p:nvGrpSpPr>
      <p:grpSpPr>
        <a:xfrm>
          <a:off x="0" y="0"/>
          <a:ext cx="0" cy="0"/>
          <a:chOff x="0" y="0"/>
          <a:chExt cx="0" cy="0"/>
        </a:xfrm>
      </p:grpSpPr>
      <p:pic>
        <p:nvPicPr>
          <p:cNvPr id="212" name="Google Shape;212;p77"/>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213" name="Google Shape;213;p77"/>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214" name="Google Shape;214;p77"/>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215" name="Google Shape;215;p77"/>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216" name="Google Shape;216;p7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7" name="Google Shape;217;p77"/>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18" name="Shape 218"/>
        <p:cNvGrpSpPr/>
        <p:nvPr/>
      </p:nvGrpSpPr>
      <p:grpSpPr>
        <a:xfrm>
          <a:off x="0" y="0"/>
          <a:ext cx="0" cy="0"/>
          <a:chOff x="0" y="0"/>
          <a:chExt cx="0" cy="0"/>
        </a:xfrm>
      </p:grpSpPr>
      <p:pic>
        <p:nvPicPr>
          <p:cNvPr id="219" name="Google Shape;219;p7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0" name="Google Shape;220;p78"/>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221" name="Google Shape;221;p78"/>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22" name="Google Shape;222;p7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23" name="Google Shape;223;p78"/>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24" name="Google Shape;224;p7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25" name="Google Shape;225;p78"/>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6" name="Shape 226"/>
        <p:cNvGrpSpPr/>
        <p:nvPr/>
      </p:nvGrpSpPr>
      <p:grpSpPr>
        <a:xfrm>
          <a:off x="0" y="0"/>
          <a:ext cx="0" cy="0"/>
          <a:chOff x="0" y="0"/>
          <a:chExt cx="0" cy="0"/>
        </a:xfrm>
      </p:grpSpPr>
      <p:pic>
        <p:nvPicPr>
          <p:cNvPr descr="Two people looking at a tablet&#10;&#10;Description automatically generated with medium confidence" id="227" name="Google Shape;227;p7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8" name="Google Shape;228;p79"/>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29" name="Shape 229"/>
        <p:cNvGrpSpPr/>
        <p:nvPr/>
      </p:nvGrpSpPr>
      <p:grpSpPr>
        <a:xfrm>
          <a:off x="0" y="0"/>
          <a:ext cx="0" cy="0"/>
          <a:chOff x="0" y="0"/>
          <a:chExt cx="0" cy="0"/>
        </a:xfrm>
      </p:grpSpPr>
      <p:pic>
        <p:nvPicPr>
          <p:cNvPr id="230" name="Google Shape;230;p8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1" name="Google Shape;231;p80"/>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232" name="Google Shape;232;p8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33" name="Google Shape;233;p8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34" name="Google Shape;234;p8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35" name="Google Shape;235;p8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237" name="Shape 237"/>
        <p:cNvGrpSpPr/>
        <p:nvPr/>
      </p:nvGrpSpPr>
      <p:grpSpPr>
        <a:xfrm>
          <a:off x="0" y="0"/>
          <a:ext cx="0" cy="0"/>
          <a:chOff x="0" y="0"/>
          <a:chExt cx="0" cy="0"/>
        </a:xfrm>
      </p:grpSpPr>
      <p:pic>
        <p:nvPicPr>
          <p:cNvPr id="238" name="Google Shape;238;p5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39" name="Google Shape;239;p51"/>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240" name="Google Shape;240;p51"/>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241" name="Google Shape;241;p51"/>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242" name="Google Shape;242;p51"/>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3" name="Google Shape;243;p5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44" name="Google Shape;244;p5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45" name="Shape 245"/>
        <p:cNvGrpSpPr/>
        <p:nvPr/>
      </p:nvGrpSpPr>
      <p:grpSpPr>
        <a:xfrm>
          <a:off x="0" y="0"/>
          <a:ext cx="0" cy="0"/>
          <a:chOff x="0" y="0"/>
          <a:chExt cx="0" cy="0"/>
        </a:xfrm>
      </p:grpSpPr>
      <p:pic>
        <p:nvPicPr>
          <p:cNvPr descr="A picture containing person, spectacles, close, sunglasses&#10;&#10;Description automatically generated" id="246" name="Google Shape;246;p5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47" name="Google Shape;247;p52"/>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248" name="Google Shape;248;p5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9" name="Google Shape;249;p52"/>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50" name="Google Shape;250;p52"/>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51" name="Google Shape;251;p52"/>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52" name="Google Shape;252;p52"/>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253" name="Google Shape;253;p52"/>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254" name="Shape 254"/>
        <p:cNvGrpSpPr/>
        <p:nvPr/>
      </p:nvGrpSpPr>
      <p:grpSpPr>
        <a:xfrm>
          <a:off x="0" y="0"/>
          <a:ext cx="0" cy="0"/>
          <a:chOff x="0" y="0"/>
          <a:chExt cx="0" cy="0"/>
        </a:xfrm>
      </p:grpSpPr>
      <p:pic>
        <p:nvPicPr>
          <p:cNvPr id="255" name="Google Shape;255;p5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56" name="Google Shape;256;p53"/>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257" name="Google Shape;257;p53"/>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8" name="Google Shape;258;p53"/>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59" name="Google Shape;259;p53"/>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60" name="Google Shape;260;p53"/>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61" name="Google Shape;261;p53"/>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62" name="Google Shape;262;p53"/>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63" name="Shape 263"/>
        <p:cNvGrpSpPr/>
        <p:nvPr/>
      </p:nvGrpSpPr>
      <p:grpSpPr>
        <a:xfrm>
          <a:off x="0" y="0"/>
          <a:ext cx="0" cy="0"/>
          <a:chOff x="0" y="0"/>
          <a:chExt cx="0" cy="0"/>
        </a:xfrm>
      </p:grpSpPr>
      <p:pic>
        <p:nvPicPr>
          <p:cNvPr id="264" name="Google Shape;264;p5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5" name="Google Shape;265;p5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66" name="Google Shape;266;p54"/>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7" name="Google Shape;267;p54"/>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68" name="Google Shape;268;p54"/>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69" name="Google Shape;269;p54"/>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270" name="Google Shape;270;p54"/>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71" name="Google Shape;271;p54"/>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272" name="Shape 272"/>
        <p:cNvGrpSpPr/>
        <p:nvPr/>
      </p:nvGrpSpPr>
      <p:grpSpPr>
        <a:xfrm>
          <a:off x="0" y="0"/>
          <a:ext cx="0" cy="0"/>
          <a:chOff x="0" y="0"/>
          <a:chExt cx="0" cy="0"/>
        </a:xfrm>
      </p:grpSpPr>
      <p:pic>
        <p:nvPicPr>
          <p:cNvPr id="273" name="Google Shape;273;p5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74" name="Google Shape;274;p55"/>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5" name="Google Shape;275;p55"/>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76" name="Google Shape;276;p55"/>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77" name="Google Shape;277;p55"/>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78" name="Google Shape;278;p5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79" name="Google Shape;279;p5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80" name="Google Shape;280;p5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281" name="Shape 281"/>
        <p:cNvGrpSpPr/>
        <p:nvPr/>
      </p:nvGrpSpPr>
      <p:grpSpPr>
        <a:xfrm>
          <a:off x="0" y="0"/>
          <a:ext cx="0" cy="0"/>
          <a:chOff x="0" y="0"/>
          <a:chExt cx="0" cy="0"/>
        </a:xfrm>
      </p:grpSpPr>
      <p:pic>
        <p:nvPicPr>
          <p:cNvPr id="282" name="Google Shape;282;p56"/>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283" name="Google Shape;283;p56"/>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284" name="Google Shape;284;p56"/>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285" name="Google Shape;285;p56"/>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286" name="Google Shape;286;p5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87" name="Google Shape;287;p56"/>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88" name="Shape 288"/>
        <p:cNvGrpSpPr/>
        <p:nvPr/>
      </p:nvGrpSpPr>
      <p:grpSpPr>
        <a:xfrm>
          <a:off x="0" y="0"/>
          <a:ext cx="0" cy="0"/>
          <a:chOff x="0" y="0"/>
          <a:chExt cx="0" cy="0"/>
        </a:xfrm>
      </p:grpSpPr>
      <p:pic>
        <p:nvPicPr>
          <p:cNvPr id="289" name="Google Shape;289;p5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0" name="Google Shape;290;p57"/>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291" name="Google Shape;291;p57"/>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92" name="Google Shape;292;p5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93" name="Google Shape;293;p5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94" name="Google Shape;294;p57"/>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5" name="Google Shape;295;p5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296" name="Shape 296"/>
        <p:cNvGrpSpPr/>
        <p:nvPr/>
      </p:nvGrpSpPr>
      <p:grpSpPr>
        <a:xfrm>
          <a:off x="0" y="0"/>
          <a:ext cx="0" cy="0"/>
          <a:chOff x="0" y="0"/>
          <a:chExt cx="0" cy="0"/>
        </a:xfrm>
      </p:grpSpPr>
      <p:pic>
        <p:nvPicPr>
          <p:cNvPr id="297" name="Google Shape;297;p5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98" name="Google Shape;298;p58"/>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299" name="Google Shape;299;p58"/>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300" name="Google Shape;300;p58"/>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301" name="Google Shape;301;p58"/>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02" name="Google Shape;302;p58"/>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303" name="Google Shape;303;p5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304" name="Shape 304"/>
        <p:cNvGrpSpPr/>
        <p:nvPr/>
      </p:nvGrpSpPr>
      <p:grpSpPr>
        <a:xfrm>
          <a:off x="0" y="0"/>
          <a:ext cx="0" cy="0"/>
          <a:chOff x="0" y="0"/>
          <a:chExt cx="0" cy="0"/>
        </a:xfrm>
      </p:grpSpPr>
      <p:pic>
        <p:nvPicPr>
          <p:cNvPr id="305" name="Google Shape;305;p5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06" name="Google Shape;306;p59"/>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307" name="Google Shape;307;p5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308" name="Google Shape;308;p59"/>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309" name="Google Shape;309;p59"/>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10" name="Google Shape;310;p5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311" name="Google Shape;311;p5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312" name="Shape 312"/>
        <p:cNvGrpSpPr/>
        <p:nvPr/>
      </p:nvGrpSpPr>
      <p:grpSpPr>
        <a:xfrm>
          <a:off x="0" y="0"/>
          <a:ext cx="0" cy="0"/>
          <a:chOff x="0" y="0"/>
          <a:chExt cx="0" cy="0"/>
        </a:xfrm>
      </p:grpSpPr>
      <p:pic>
        <p:nvPicPr>
          <p:cNvPr id="313" name="Google Shape;313;p60"/>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314" name="Google Shape;314;p60"/>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315" name="Google Shape;315;p6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316" name="Google Shape;316;p60"/>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317" name="Google Shape;317;p6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18" name="Google Shape;318;p6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19" name="Google Shape;319;p60"/>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320" name="Shape 320"/>
        <p:cNvGrpSpPr/>
        <p:nvPr/>
      </p:nvGrpSpPr>
      <p:grpSpPr>
        <a:xfrm>
          <a:off x="0" y="0"/>
          <a:ext cx="0" cy="0"/>
          <a:chOff x="0" y="0"/>
          <a:chExt cx="0" cy="0"/>
        </a:xfrm>
      </p:grpSpPr>
      <p:pic>
        <p:nvPicPr>
          <p:cNvPr id="321" name="Google Shape;321;p6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322" name="Google Shape;322;p6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323" name="Google Shape;323;p6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324" name="Google Shape;324;p6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325" name="Google Shape;325;p6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6" name="Google Shape;326;p6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327" name="Shape 327"/>
        <p:cNvGrpSpPr/>
        <p:nvPr/>
      </p:nvGrpSpPr>
      <p:grpSpPr>
        <a:xfrm>
          <a:off x="0" y="0"/>
          <a:ext cx="0" cy="0"/>
          <a:chOff x="0" y="0"/>
          <a:chExt cx="0" cy="0"/>
        </a:xfrm>
      </p:grpSpPr>
      <p:pic>
        <p:nvPicPr>
          <p:cNvPr id="328" name="Google Shape;328;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9" name="Google Shape;329;p62"/>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330" name="Google Shape;330;p62"/>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331" name="Google Shape;331;p6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332" name="Google Shape;332;p62"/>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333" name="Google Shape;333;p6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34" name="Google Shape;334;p62"/>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35" name="Shape 335"/>
        <p:cNvGrpSpPr/>
        <p:nvPr/>
      </p:nvGrpSpPr>
      <p:grpSpPr>
        <a:xfrm>
          <a:off x="0" y="0"/>
          <a:ext cx="0" cy="0"/>
          <a:chOff x="0" y="0"/>
          <a:chExt cx="0" cy="0"/>
        </a:xfrm>
      </p:grpSpPr>
      <p:pic>
        <p:nvPicPr>
          <p:cNvPr id="336" name="Google Shape;336;p63"/>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337" name="Google Shape;337;p6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338" name="Google Shape;338;p6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339" name="Google Shape;339;p6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340" name="Google Shape;340;p6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41" name="Google Shape;341;p63"/>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342" name="Shape 342"/>
        <p:cNvGrpSpPr/>
        <p:nvPr/>
      </p:nvGrpSpPr>
      <p:grpSpPr>
        <a:xfrm>
          <a:off x="0" y="0"/>
          <a:ext cx="0" cy="0"/>
          <a:chOff x="0" y="0"/>
          <a:chExt cx="0" cy="0"/>
        </a:xfrm>
      </p:grpSpPr>
      <p:pic>
        <p:nvPicPr>
          <p:cNvPr id="343" name="Google Shape;343;p64"/>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344" name="Google Shape;344;p64"/>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345" name="Google Shape;345;p64"/>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346" name="Google Shape;346;p64"/>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347" name="Google Shape;347;p6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48" name="Google Shape;348;p64"/>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49" name="Shape 349"/>
        <p:cNvGrpSpPr/>
        <p:nvPr/>
      </p:nvGrpSpPr>
      <p:grpSpPr>
        <a:xfrm>
          <a:off x="0" y="0"/>
          <a:ext cx="0" cy="0"/>
          <a:chOff x="0" y="0"/>
          <a:chExt cx="0" cy="0"/>
        </a:xfrm>
      </p:grpSpPr>
      <p:pic>
        <p:nvPicPr>
          <p:cNvPr descr="Two people looking at a tablet&#10;&#10;Description automatically generated with medium confidence" id="350" name="Google Shape;350;p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51" name="Google Shape;351;p65"/>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52" name="Shape 352"/>
        <p:cNvGrpSpPr/>
        <p:nvPr/>
      </p:nvGrpSpPr>
      <p:grpSpPr>
        <a:xfrm>
          <a:off x="0" y="0"/>
          <a:ext cx="0" cy="0"/>
          <a:chOff x="0" y="0"/>
          <a:chExt cx="0" cy="0"/>
        </a:xfrm>
      </p:grpSpPr>
      <p:pic>
        <p:nvPicPr>
          <p:cNvPr id="353" name="Google Shape;353;p6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54" name="Google Shape;354;p66"/>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355" name="Google Shape;355;p66"/>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356" name="Google Shape;356;p6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357" name="Google Shape;357;p6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358" name="Google Shape;358;p6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65" name="Shape 65"/>
        <p:cNvGrpSpPr/>
        <p:nvPr/>
      </p:nvGrpSpPr>
      <p:grpSpPr>
        <a:xfrm>
          <a:off x="0" y="0"/>
          <a:ext cx="0" cy="0"/>
          <a:chOff x="0" y="0"/>
          <a:chExt cx="0" cy="0"/>
        </a:xfrm>
      </p:grpSpPr>
      <p:pic>
        <p:nvPicPr>
          <p:cNvPr id="66" name="Google Shape;66;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67" name="Google Shape;67;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68" name="Google Shape;68;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9" name="Google Shape;69;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0" name="Google Shape;70;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1" name="Google Shape;71;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72" name="Google Shape;72;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73" name="Shape 73"/>
        <p:cNvGrpSpPr/>
        <p:nvPr/>
      </p:nvGrpSpPr>
      <p:grpSpPr>
        <a:xfrm>
          <a:off x="0" y="0"/>
          <a:ext cx="0" cy="0"/>
          <a:chOff x="0" y="0"/>
          <a:chExt cx="0" cy="0"/>
        </a:xfrm>
      </p:grpSpPr>
      <p:pic>
        <p:nvPicPr>
          <p:cNvPr id="74" name="Google Shape;74;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75" name="Google Shape;75;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76" name="Google Shape;76;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77" name="Google Shape;77;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78" name="Google Shape;78;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9" name="Google Shape;79;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0" name="Google Shape;80;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4.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theme" Target="../theme/theme3.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theme" Target="../theme/theme2.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
          <p:cNvSpPr txBox="1"/>
          <p:nvPr>
            <p:ph type="title"/>
          </p:nvPr>
        </p:nvSpPr>
        <p:spPr>
          <a:xfrm>
            <a:off x="371475" y="1449388"/>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b="1" lang="en-GB" sz="5400">
                <a:latin typeface="Calibri"/>
                <a:ea typeface="Calibri"/>
                <a:cs typeface="Calibri"/>
                <a:sym typeface="Calibri"/>
              </a:rPr>
              <a:t>Európ</a:t>
            </a:r>
            <a:r>
              <a:rPr lang="en-GB" sz="5400"/>
              <a:t>a építése</a:t>
            </a:r>
            <a:endParaRPr/>
          </a:p>
        </p:txBody>
      </p:sp>
      <p:sp>
        <p:nvSpPr>
          <p:cNvPr id="364" name="Google Shape;364;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b="1" lang="en-GB" sz="8800">
                <a:solidFill>
                  <a:srgbClr val="FFF200"/>
                </a:solidFill>
                <a:latin typeface="Calibri"/>
                <a:ea typeface="Calibri"/>
                <a:cs typeface="Calibri"/>
                <a:sym typeface="Calibri"/>
              </a:rPr>
              <a:t>helyi képviselőkkel</a:t>
            </a:r>
            <a:endParaRPr sz="8800">
              <a:solidFill>
                <a:srgbClr val="FFF200"/>
              </a:solidFill>
              <a:latin typeface="Calibri"/>
              <a:ea typeface="Calibri"/>
              <a:cs typeface="Calibri"/>
              <a:sym typeface="Calibri"/>
            </a:endParaRPr>
          </a:p>
        </p:txBody>
      </p:sp>
      <p:sp>
        <p:nvSpPr>
          <p:cNvPr id="365" name="Google Shape;365;p1"/>
          <p:cNvSpPr txBox="1"/>
          <p:nvPr>
            <p:ph idx="2" type="body"/>
          </p:nvPr>
        </p:nvSpPr>
        <p:spPr>
          <a:xfrm>
            <a:off x="371474" y="4497051"/>
            <a:ext cx="1144905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Uniós ügyekkel foglalkozó </a:t>
            </a:r>
            <a:br>
              <a:rPr b="1" lang="en-GB" sz="2000">
                <a:latin typeface="Calibri"/>
                <a:ea typeface="Calibri"/>
                <a:cs typeface="Calibri"/>
                <a:sym typeface="Calibri"/>
              </a:rPr>
            </a:br>
            <a:r>
              <a:rPr b="1" lang="en-GB" sz="2000">
                <a:latin typeface="Calibri"/>
                <a:ea typeface="Calibri"/>
                <a:cs typeface="Calibri"/>
                <a:sym typeface="Calibri"/>
              </a:rPr>
              <a:t>helyi önkormányzati képviselők hálózata, </a:t>
            </a:r>
            <a:br>
              <a:rPr b="1" lang="en-GB" sz="2000">
                <a:latin typeface="Calibri"/>
                <a:ea typeface="Calibri"/>
                <a:cs typeface="Calibri"/>
                <a:sym typeface="Calibri"/>
              </a:rPr>
            </a:br>
            <a:r>
              <a:rPr b="1" lang="en-GB" sz="2000">
                <a:latin typeface="Calibri"/>
                <a:ea typeface="Calibri"/>
                <a:cs typeface="Calibri"/>
                <a:sym typeface="Calibri"/>
              </a:rPr>
              <a:t>akik a közös munka által elősegítik </a:t>
            </a:r>
            <a:br>
              <a:rPr b="1" lang="en-GB" sz="2000">
                <a:latin typeface="Calibri"/>
                <a:ea typeface="Calibri"/>
                <a:cs typeface="Calibri"/>
                <a:sym typeface="Calibri"/>
              </a:rPr>
            </a:br>
            <a:r>
              <a:rPr b="1" lang="en-GB" sz="2000">
                <a:latin typeface="Calibri"/>
                <a:ea typeface="Calibri"/>
                <a:cs typeface="Calibri"/>
                <a:sym typeface="Calibri"/>
              </a:rPr>
              <a:t>az uniós kérdésekkel kapcsolatos tájékoztatást</a:t>
            </a:r>
            <a:endParaRPr sz="2000">
              <a:latin typeface="Calibri"/>
              <a:ea typeface="Calibri"/>
              <a:cs typeface="Calibri"/>
              <a:sym typeface="Calibri"/>
            </a:endParaRPr>
          </a:p>
        </p:txBody>
      </p:sp>
      <p:sp>
        <p:nvSpPr>
          <p:cNvPr id="366" name="Google Shape;366;p1"/>
          <p:cNvSpPr txBox="1"/>
          <p:nvPr>
            <p:ph idx="3" type="body"/>
          </p:nvPr>
        </p:nvSpPr>
        <p:spPr>
          <a:xfrm>
            <a:off x="9370337" y="6020374"/>
            <a:ext cx="245018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Európa építése</a:t>
            </a:r>
            <a:br>
              <a:rPr lang="en-GB"/>
            </a:br>
            <a:r>
              <a:rPr b="1" lang="en-GB" sz="2400">
                <a:solidFill>
                  <a:srgbClr val="FFFF00"/>
                </a:solidFill>
              </a:rPr>
              <a:t>helyi képviselőkkel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10"/>
          <p:cNvSpPr txBox="1"/>
          <p:nvPr>
            <p:ph idx="1" type="body"/>
          </p:nvPr>
        </p:nvSpPr>
        <p:spPr>
          <a:xfrm>
            <a:off x="9388444" y="6020374"/>
            <a:ext cx="243208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433" name="Google Shape;433;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latin typeface="Calibri"/>
                <a:ea typeface="Calibri"/>
                <a:cs typeface="Calibri"/>
                <a:sym typeface="Calibri"/>
              </a:rPr>
              <a:t>A helyi önkormányzat </a:t>
            </a:r>
            <a:r>
              <a:rPr lang="en-GB">
                <a:solidFill>
                  <a:srgbClr val="13165D"/>
                </a:solidFill>
                <a:latin typeface="Calibri"/>
                <a:ea typeface="Calibri"/>
                <a:cs typeface="Calibri"/>
                <a:sym typeface="Calibri"/>
              </a:rPr>
              <a:t>a Bizottság partnere az EU-val kapcsolatos helyi tájékoztatásban</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A helyi önkormányzat által kinevezett helyileg megválasztott képviselő </a:t>
            </a:r>
            <a:r>
              <a:rPr lang="en-GB">
                <a:solidFill>
                  <a:srgbClr val="13165D"/>
                </a:solidFill>
                <a:latin typeface="Calibri"/>
                <a:ea typeface="Calibri"/>
                <a:cs typeface="Calibri"/>
                <a:sym typeface="Calibri"/>
              </a:rPr>
              <a:t>az „Európa építése helyi képviselőkkel” hálózat tagja</a:t>
            </a:r>
            <a:endParaRPr/>
          </a:p>
        </p:txBody>
      </p:sp>
      <p:sp>
        <p:nvSpPr>
          <p:cNvPr id="434" name="Google Shape;434;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 hálózat</a:t>
            </a:r>
            <a:br>
              <a:rPr lang="en-GB">
                <a:solidFill>
                  <a:srgbClr val="13165D"/>
                </a:solidFill>
              </a:rPr>
            </a:br>
            <a:r>
              <a:rPr b="1" lang="en-GB">
                <a:solidFill>
                  <a:srgbClr val="13165D"/>
                </a:solidFill>
              </a:rPr>
              <a:t>működése</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lang="en-GB">
                <a:solidFill>
                  <a:schemeClr val="lt1"/>
                </a:solidFill>
              </a:rPr>
              <a:t>A hálózatban való részvétel</a:t>
            </a:r>
            <a:r>
              <a:rPr lang="en-GB" sz="4000">
                <a:solidFill>
                  <a:schemeClr val="lt1"/>
                </a:solidFill>
                <a:latin typeface="Calibri"/>
                <a:ea typeface="Calibri"/>
                <a:cs typeface="Calibri"/>
                <a:sym typeface="Calibri"/>
              </a:rPr>
              <a:t> </a:t>
            </a:r>
            <a:br>
              <a:rPr lang="en-GB" sz="4000">
                <a:solidFill>
                  <a:srgbClr val="FFF200"/>
                </a:solidFill>
                <a:latin typeface="Calibri"/>
                <a:ea typeface="Calibri"/>
                <a:cs typeface="Calibri"/>
                <a:sym typeface="Calibri"/>
              </a:rPr>
            </a:br>
            <a:r>
              <a:rPr b="1" lang="en-GB" sz="4000">
                <a:solidFill>
                  <a:srgbClr val="FFFF00"/>
                </a:solidFill>
                <a:latin typeface="Calibri"/>
                <a:ea typeface="Calibri"/>
                <a:cs typeface="Calibri"/>
                <a:sym typeface="Calibri"/>
              </a:rPr>
              <a:t>5 fő előnye</a:t>
            </a:r>
            <a:endParaRPr b="1" sz="4000">
              <a:solidFill>
                <a:srgbClr val="FFFF00"/>
              </a:solidFill>
            </a:endParaRPr>
          </a:p>
        </p:txBody>
      </p:sp>
      <p:sp>
        <p:nvSpPr>
          <p:cNvPr id="440" name="Google Shape;440;p11"/>
          <p:cNvSpPr txBox="1"/>
          <p:nvPr/>
        </p:nvSpPr>
        <p:spPr>
          <a:xfrm>
            <a:off x="9406550" y="6020374"/>
            <a:ext cx="241397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Európa építése</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helyi képviselőkkel</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12"/>
          <p:cNvSpPr txBox="1"/>
          <p:nvPr>
            <p:ph idx="1" type="body"/>
          </p:nvPr>
        </p:nvSpPr>
        <p:spPr>
          <a:xfrm>
            <a:off x="9361283" y="6020374"/>
            <a:ext cx="245924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446" name="Google Shape;446;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 hálózatban való részvétel 5 fő előnye</a:t>
            </a:r>
            <a:endParaRPr>
              <a:solidFill>
                <a:srgbClr val="13165D"/>
              </a:solidFill>
              <a:latin typeface="Calibri"/>
              <a:ea typeface="Calibri"/>
              <a:cs typeface="Calibri"/>
              <a:sym typeface="Calibri"/>
            </a:endParaRPr>
          </a:p>
        </p:txBody>
      </p:sp>
      <p:sp>
        <p:nvSpPr>
          <p:cNvPr id="447" name="Google Shape;447;p12"/>
          <p:cNvSpPr/>
          <p:nvPr/>
        </p:nvSpPr>
        <p:spPr>
          <a:xfrm>
            <a:off x="371472" y="1394234"/>
            <a:ext cx="5361506" cy="1739385"/>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Kiváltságos hozzáférés </a:t>
            </a:r>
            <a:r>
              <a:rPr b="0" i="0" lang="en-GB" sz="1600" u="none" cap="none" strike="noStrike">
                <a:solidFill>
                  <a:schemeClr val="lt1"/>
                </a:solidFill>
                <a:latin typeface="Calibri"/>
                <a:ea typeface="Calibri"/>
                <a:cs typeface="Calibri"/>
                <a:sym typeface="Calibri"/>
              </a:rPr>
              <a:t>hivatalos uniós kommunikációs forrásokhoz az adott ország hivatalos nyelvén, továbbá hozzáférés olyan kommunikációs segédeszközökhöz, online és fizikai szemináriumokhoz és más információs forrásokhoz, amelyek lehetővé teszik a tagok számára az állampolgárokkal folytatott, uniós kérdésekről szóló eszmecserét.</a:t>
            </a:r>
            <a:endParaRPr b="0" i="0" sz="1400" u="none" cap="none" strike="noStrike">
              <a:solidFill>
                <a:schemeClr val="lt1"/>
              </a:solidFill>
              <a:latin typeface="Arial"/>
              <a:ea typeface="Arial"/>
              <a:cs typeface="Arial"/>
              <a:sym typeface="Arial"/>
            </a:endParaRPr>
          </a:p>
        </p:txBody>
      </p:sp>
      <p:sp>
        <p:nvSpPr>
          <p:cNvPr id="448" name="Google Shape;448;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Az erre a célra létrehozott platformnak köszönhetően egy olyan </a:t>
            </a:r>
            <a:r>
              <a:rPr b="1" i="0" lang="en-GB" sz="1600" u="none" cap="none" strike="noStrike">
                <a:solidFill>
                  <a:srgbClr val="FFFF00"/>
                </a:solidFill>
                <a:latin typeface="Calibri"/>
                <a:ea typeface="Calibri"/>
                <a:cs typeface="Calibri"/>
                <a:sym typeface="Calibri"/>
              </a:rPr>
              <a:t>aktív hálózathoz való hozzáférés</a:t>
            </a:r>
            <a:r>
              <a:rPr b="0" i="0" lang="en-GB" sz="1600" u="none" cap="none" strike="noStrike">
                <a:solidFill>
                  <a:schemeClr val="lt1"/>
                </a:solidFill>
                <a:latin typeface="Calibri"/>
                <a:ea typeface="Calibri"/>
                <a:cs typeface="Calibri"/>
                <a:sym typeface="Calibri"/>
              </a:rPr>
              <a:t>, ahol kapcsolatba léphetnek a hálózat többi tagjával.</a:t>
            </a:r>
            <a:endParaRPr b="0" i="0" sz="1400" u="none" cap="none" strike="noStrike">
              <a:solidFill>
                <a:srgbClr val="000000"/>
              </a:solidFill>
              <a:latin typeface="Arial"/>
              <a:ea typeface="Arial"/>
              <a:cs typeface="Arial"/>
              <a:sym typeface="Arial"/>
            </a:endParaRPr>
          </a:p>
        </p:txBody>
      </p:sp>
      <p:sp>
        <p:nvSpPr>
          <p:cNvPr id="449" name="Google Shape;449;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Az adott tag hálózati tevékenységének </a:t>
            </a:r>
            <a:r>
              <a:rPr b="1" i="0" lang="en-GB" sz="1600" u="none" cap="none" strike="noStrike">
                <a:solidFill>
                  <a:srgbClr val="FFFF00"/>
                </a:solidFill>
                <a:latin typeface="Calibri"/>
                <a:ea typeface="Calibri"/>
                <a:cs typeface="Calibri"/>
                <a:sym typeface="Calibri"/>
              </a:rPr>
              <a:t>uniós szintű láthatósága</a:t>
            </a:r>
            <a:r>
              <a:rPr b="0" i="0" lang="en-GB" sz="1600" u="none" cap="none" strike="noStrike">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450" name="Google Shape;450;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Lehetőség az Európai Bizottság brüsszeli Látogatóközpontjának </a:t>
            </a:r>
            <a:r>
              <a:rPr b="1" i="0" lang="en-GB" sz="1600" u="none" cap="none" strike="noStrike">
                <a:solidFill>
                  <a:srgbClr val="FFFF00"/>
                </a:solidFill>
                <a:latin typeface="Calibri"/>
                <a:ea typeface="Calibri"/>
                <a:cs typeface="Calibri"/>
                <a:sym typeface="Calibri"/>
              </a:rPr>
              <a:t>kiváltságos meglátogatására </a:t>
            </a:r>
            <a:r>
              <a:rPr b="0" i="0" lang="en-GB" sz="1600" u="none" cap="none" strike="noStrike">
                <a:solidFill>
                  <a:schemeClr val="lt1"/>
                </a:solidFill>
                <a:latin typeface="Calibri"/>
                <a:ea typeface="Calibri"/>
                <a:cs typeface="Calibri"/>
                <a:sym typeface="Calibri"/>
              </a:rPr>
              <a:t>fizikai vagy digitális formában, amelyre lehetőség szerint az adott személy anyanyelvén kerül sor.</a:t>
            </a:r>
            <a:endParaRPr/>
          </a:p>
        </p:txBody>
      </p:sp>
      <p:sp>
        <p:nvSpPr>
          <p:cNvPr id="451" name="Google Shape;451;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Kiváltságos hozzáférés számos uniós tájékoztatási hálózathoz</a:t>
            </a:r>
            <a:r>
              <a:rPr b="0" i="0" lang="en-GB" sz="1600" u="none" cap="none" strike="noStrike">
                <a:solidFill>
                  <a:schemeClr val="lt1"/>
                </a:solidFill>
                <a:latin typeface="Calibri"/>
                <a:ea typeface="Calibri"/>
                <a:cs typeface="Calibri"/>
                <a:sym typeface="Calibri"/>
              </a:rPr>
              <a:t>, beleértve a több mint 420 EUROPE DIRECT központot, amelyek szinte minden uniós régióban elérhetők.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13"/>
          <p:cNvSpPr txBox="1"/>
          <p:nvPr>
            <p:ph type="title"/>
          </p:nvPr>
        </p:nvSpPr>
        <p:spPr>
          <a:xfrm>
            <a:off x="316700"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chemeClr val="lt1"/>
                </a:solidFill>
              </a:rPr>
              <a:t>Specifikus</a:t>
            </a:r>
            <a:r>
              <a:rPr b="1" lang="en-GB">
                <a:solidFill>
                  <a:srgbClr val="FFF100"/>
                </a:solidFill>
              </a:rPr>
              <a:t> felmérés</a:t>
            </a:r>
            <a:endParaRPr b="1">
              <a:solidFill>
                <a:srgbClr val="FFF100"/>
              </a:solidFill>
            </a:endParaRPr>
          </a:p>
        </p:txBody>
      </p:sp>
      <p:sp>
        <p:nvSpPr>
          <p:cNvPr id="457" name="Google Shape;457;p13"/>
          <p:cNvSpPr txBox="1"/>
          <p:nvPr>
            <p:ph idx="1" type="body"/>
          </p:nvPr>
        </p:nvSpPr>
        <p:spPr>
          <a:xfrm>
            <a:off x="9361283" y="6020374"/>
            <a:ext cx="2459368"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4"/>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Felmérésünk lehetőséget biztosít arra, hogy megadja számunkra azokat a témákat, amelyek a legrelevánsabbak a választókörzetével folytatott kommunikáció során.</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Az uniós felmérés kitöltését követően lehetősége nyílik arra, hogy:</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a megadott témákban uniós tájékoztató anyagokat kapjon;</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részt vegyen online szemináriumokon;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az uniós intézményekben részt vegyen anyanyelvén vezetett látogatásokon.</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A felmérés URL-címe: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463" name="Google Shape;463;p44"/>
          <p:cNvSpPr txBox="1"/>
          <p:nvPr>
            <p:ph idx="1" type="body"/>
          </p:nvPr>
        </p:nvSpPr>
        <p:spPr>
          <a:xfrm>
            <a:off x="9379390" y="6020374"/>
            <a:ext cx="244113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464" name="Google Shape;464;p4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Specifikus felmérés</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Partners</a:t>
            </a:r>
            <a:r>
              <a:rPr b="1" lang="en-GB">
                <a:solidFill>
                  <a:srgbClr val="FFFF00"/>
                </a:solidFill>
              </a:rPr>
              <a:t>ég</a:t>
            </a:r>
            <a:br>
              <a:rPr lang="en-GB">
                <a:latin typeface="Calibri"/>
                <a:ea typeface="Calibri"/>
                <a:cs typeface="Calibri"/>
                <a:sym typeface="Calibri"/>
              </a:rPr>
            </a:br>
            <a:r>
              <a:rPr lang="en-GB">
                <a:latin typeface="Calibri"/>
                <a:ea typeface="Calibri"/>
                <a:cs typeface="Calibri"/>
                <a:sym typeface="Calibri"/>
              </a:rPr>
              <a:t>a Régiók Bizottságával</a:t>
            </a:r>
            <a:endParaRPr/>
          </a:p>
        </p:txBody>
      </p:sp>
      <p:sp>
        <p:nvSpPr>
          <p:cNvPr id="470" name="Google Shape;470;p45"/>
          <p:cNvSpPr txBox="1"/>
          <p:nvPr/>
        </p:nvSpPr>
        <p:spPr>
          <a:xfrm>
            <a:off x="9225481" y="6020374"/>
            <a:ext cx="259504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Európa építése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helyi képviselőkkel</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14"/>
          <p:cNvSpPr txBox="1"/>
          <p:nvPr>
            <p:ph idx="1" type="body"/>
          </p:nvPr>
        </p:nvSpPr>
        <p:spPr>
          <a:xfrm>
            <a:off x="9370337" y="6020374"/>
            <a:ext cx="245018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476" name="Google Shape;476;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Partners</a:t>
            </a:r>
            <a:r>
              <a:rPr b="1" lang="en-GB">
                <a:solidFill>
                  <a:srgbClr val="13165D"/>
                </a:solidFill>
              </a:rPr>
              <a:t>ég a</a:t>
            </a:r>
            <a:r>
              <a:rPr b="1" lang="en-GB">
                <a:solidFill>
                  <a:srgbClr val="13165D"/>
                </a:solidFill>
                <a:latin typeface="Calibri"/>
                <a:ea typeface="Calibri"/>
                <a:cs typeface="Calibri"/>
                <a:sym typeface="Calibri"/>
              </a:rPr>
              <a:t>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Régiók Bizottságával</a:t>
            </a:r>
            <a:endParaRPr>
              <a:solidFill>
                <a:srgbClr val="13165D"/>
              </a:solidFill>
              <a:latin typeface="Calibri"/>
              <a:ea typeface="Calibri"/>
              <a:cs typeface="Calibri"/>
              <a:sym typeface="Calibri"/>
            </a:endParaRPr>
          </a:p>
        </p:txBody>
      </p:sp>
      <p:sp>
        <p:nvSpPr>
          <p:cNvPr id="477" name="Google Shape;477;p14"/>
          <p:cNvSpPr txBox="1"/>
          <p:nvPr>
            <p:ph idx="1" type="body"/>
          </p:nvPr>
        </p:nvSpPr>
        <p:spPr>
          <a:xfrm>
            <a:off x="371475" y="1196975"/>
            <a:ext cx="11449050" cy="44243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b="0" i="0" lang="en-GB" sz="2400" u="none" strike="noStrike">
                <a:solidFill>
                  <a:srgbClr val="002060"/>
                </a:solidFill>
                <a:latin typeface="Calibri"/>
                <a:ea typeface="Calibri"/>
                <a:cs typeface="Calibri"/>
                <a:sym typeface="Calibri"/>
              </a:rPr>
              <a:t>Az „</a:t>
            </a:r>
            <a:r>
              <a:rPr b="1" i="0" lang="en-GB" sz="2400" u="none" strike="noStrike">
                <a:solidFill>
                  <a:srgbClr val="002060"/>
                </a:solidFill>
                <a:latin typeface="Calibri"/>
                <a:ea typeface="Calibri"/>
                <a:cs typeface="Calibri"/>
                <a:sym typeface="Calibri"/>
              </a:rPr>
              <a:t>Európa építése helyi képviselőkkel” </a:t>
            </a:r>
            <a:r>
              <a:rPr b="0" i="0" lang="en-GB" sz="2400" u="none" strike="noStrike">
                <a:solidFill>
                  <a:srgbClr val="002060"/>
                </a:solidFill>
                <a:latin typeface="Calibri"/>
                <a:ea typeface="Calibri"/>
                <a:cs typeface="Calibri"/>
                <a:sym typeface="Calibri"/>
              </a:rPr>
              <a:t>hálózat szorosan együttműködik </a:t>
            </a:r>
            <a:r>
              <a:rPr b="1" i="0" lang="en-GB" sz="2400" u="none" strike="noStrike">
                <a:solidFill>
                  <a:srgbClr val="002060"/>
                </a:solidFill>
                <a:latin typeface="Calibri"/>
                <a:ea typeface="Calibri"/>
                <a:cs typeface="Calibri"/>
                <a:sym typeface="Calibri"/>
              </a:rPr>
              <a:t>a Régiók Európai Bizottsága által létrehozott Uniós ügyekkel foglalkozó regionális és helyi önkormányzati képviselők európai hálózatával</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0" i="0" lang="en-GB" sz="2400" u="none" strike="noStrike">
                <a:solidFill>
                  <a:srgbClr val="002060"/>
                </a:solidFill>
                <a:latin typeface="Calibri"/>
                <a:ea typeface="Calibri"/>
                <a:cs typeface="Calibri"/>
                <a:sym typeface="Calibri"/>
              </a:rPr>
              <a:t>A Régiók Európai Bizottsága (RB) által 2021-ben létrehozott Uniós ügyekkel foglalkozó regionális és helyi önkormányzati képviselők európai hálózata által meghatározott bizonyos célkitűzések megegyeznek a mi hálózatunk céljaival: ilyen például a helyi önkormányzati képviselők uniós szakpolitikákkal kapcsolatos ismereteinek bővítése és az EU-val kapcsolatos tevékenységeik támogatása</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0" i="0" lang="en-GB" sz="2400" u="none" strike="noStrike">
                <a:solidFill>
                  <a:srgbClr val="002060"/>
                </a:solidFill>
                <a:latin typeface="Calibri"/>
                <a:ea typeface="Calibri"/>
                <a:cs typeface="Calibri"/>
                <a:sym typeface="Calibri"/>
              </a:rPr>
              <a:t>Míg hálózatunk főként az állampolgárokkal való kommunikációra összpontosít, addig a Régiók Bizottsága által létrehozott hálózat célja az, hogy összekapcsolja a Régiók Bizottságához tartozó tagok munkáját</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1" i="0" lang="en-GB" sz="2400" u="none" cap="none" strike="noStrike">
                <a:solidFill>
                  <a:srgbClr val="13155D"/>
                </a:solidFill>
                <a:latin typeface="Calibri"/>
                <a:ea typeface="Calibri"/>
                <a:cs typeface="Calibri"/>
                <a:sym typeface="Calibri"/>
              </a:rPr>
              <a:t>Ön mindkét hálózatnak tagja lehet!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Milyen</a:t>
            </a:r>
            <a:r>
              <a:rPr lang="en-GB">
                <a:solidFill>
                  <a:srgbClr val="FFFFFF"/>
                </a:solidFill>
                <a:latin typeface="Calibri"/>
                <a:ea typeface="Calibri"/>
                <a:cs typeface="Calibri"/>
                <a:sym typeface="Calibri"/>
              </a:rPr>
              <a:t> </a:t>
            </a:r>
            <a:r>
              <a:rPr b="1" lang="en-GB">
                <a:solidFill>
                  <a:srgbClr val="FFF100"/>
                </a:solidFill>
                <a:latin typeface="Calibri"/>
                <a:ea typeface="Calibri"/>
                <a:cs typeface="Calibri"/>
                <a:sym typeface="Calibri"/>
              </a:rPr>
              <a:t>feladataik vannak</a:t>
            </a:r>
            <a:br>
              <a:rPr lang="en-GB">
                <a:solidFill>
                  <a:srgbClr val="FFF100"/>
                </a:solidFill>
                <a:latin typeface="Calibri"/>
                <a:ea typeface="Calibri"/>
                <a:cs typeface="Calibri"/>
                <a:sym typeface="Calibri"/>
              </a:rPr>
            </a:br>
            <a:r>
              <a:rPr b="1" lang="en-GB">
                <a:solidFill>
                  <a:srgbClr val="FFF100"/>
                </a:solidFill>
                <a:latin typeface="Calibri"/>
                <a:ea typeface="Calibri"/>
                <a:cs typeface="Calibri"/>
                <a:sym typeface="Calibri"/>
              </a:rPr>
              <a:t>a hálózat tagjainak?</a:t>
            </a:r>
            <a:endParaRPr>
              <a:solidFill>
                <a:srgbClr val="FFF100"/>
              </a:solidFill>
              <a:latin typeface="Calibri"/>
              <a:ea typeface="Calibri"/>
              <a:cs typeface="Calibri"/>
              <a:sym typeface="Calibri"/>
            </a:endParaRPr>
          </a:p>
        </p:txBody>
      </p:sp>
      <p:sp>
        <p:nvSpPr>
          <p:cNvPr id="483" name="Google Shape;483;p15"/>
          <p:cNvSpPr txBox="1"/>
          <p:nvPr/>
        </p:nvSpPr>
        <p:spPr>
          <a:xfrm>
            <a:off x="9379390" y="6020374"/>
            <a:ext cx="244113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Európa építése</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helyi képviselőkkel</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6"/>
          <p:cNvSpPr txBox="1"/>
          <p:nvPr>
            <p:ph idx="1" type="body"/>
          </p:nvPr>
        </p:nvSpPr>
        <p:spPr>
          <a:xfrm>
            <a:off x="9379390" y="6020374"/>
            <a:ext cx="244113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489" name="Google Shape;489;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Milyen feladataik vannak</a:t>
            </a:r>
            <a:r>
              <a:rPr b="1" lang="en-GB">
                <a:solidFill>
                  <a:srgbClr val="13165D"/>
                </a:solidFill>
                <a:latin typeface="Calibri"/>
                <a:ea typeface="Calibri"/>
                <a:cs typeface="Calibri"/>
                <a:sym typeface="Calibri"/>
              </a:rPr>
              <a:t> a hálózat tagjainak?</a:t>
            </a:r>
            <a:endParaRPr>
              <a:solidFill>
                <a:srgbClr val="13165D"/>
              </a:solidFill>
              <a:latin typeface="Calibri"/>
              <a:ea typeface="Calibri"/>
              <a:cs typeface="Calibri"/>
              <a:sym typeface="Calibri"/>
            </a:endParaRPr>
          </a:p>
        </p:txBody>
      </p:sp>
      <p:sp>
        <p:nvSpPr>
          <p:cNvPr id="490" name="Google Shape;490;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i="0" lang="en-GB" sz="1800" u="none" strike="noStrike">
                <a:solidFill>
                  <a:srgbClr val="FFFF00"/>
                </a:solidFill>
                <a:latin typeface="Calibri"/>
                <a:ea typeface="Calibri"/>
                <a:cs typeface="Calibri"/>
                <a:sym typeface="Calibri"/>
              </a:rPr>
              <a:t>Részt venni </a:t>
            </a:r>
            <a:r>
              <a:rPr b="0" i="0" lang="en-GB" sz="1800" u="none" strike="noStrike">
                <a:solidFill>
                  <a:schemeClr val="lt1"/>
                </a:solidFill>
                <a:latin typeface="Calibri"/>
                <a:ea typeface="Calibri"/>
                <a:cs typeface="Calibri"/>
                <a:sym typeface="Calibri"/>
              </a:rPr>
              <a:t>az EU által végrehajtott általános politikai kezdeményezésekről és intézkedésekről szóló, a választókerületük tagjaival és a helyi média képviselőivel folytatott </a:t>
            </a:r>
            <a:r>
              <a:rPr b="1" i="0" lang="en-GB" sz="1800" u="none" strike="noStrike">
                <a:solidFill>
                  <a:srgbClr val="FFFF00"/>
                </a:solidFill>
                <a:latin typeface="Calibri"/>
                <a:ea typeface="Calibri"/>
                <a:cs typeface="Calibri"/>
                <a:sym typeface="Calibri"/>
              </a:rPr>
              <a:t>vitákban</a:t>
            </a:r>
            <a:r>
              <a:rPr lang="en-GB" sz="1800">
                <a:solidFill>
                  <a:srgbClr val="FFFFFF"/>
                </a:solidFill>
                <a:latin typeface="Calibri"/>
                <a:ea typeface="Calibri"/>
                <a:cs typeface="Calibri"/>
                <a:sym typeface="Calibri"/>
              </a:rPr>
              <a:t>.</a:t>
            </a:r>
            <a:endParaRPr/>
          </a:p>
          <a:p>
            <a:pPr indent="-228600" lvl="0" marL="228600" rtl="0" algn="l">
              <a:lnSpc>
                <a:spcPct val="90000"/>
              </a:lnSpc>
              <a:spcBef>
                <a:spcPts val="1000"/>
              </a:spcBef>
              <a:spcAft>
                <a:spcPts val="0"/>
              </a:spcAft>
              <a:buClr>
                <a:srgbClr val="FFF100"/>
              </a:buClr>
              <a:buSzPts val="1800"/>
              <a:buChar char="•"/>
            </a:pPr>
            <a:r>
              <a:rPr b="0" i="0" lang="en-GB" sz="1800" u="none" strike="noStrike">
                <a:solidFill>
                  <a:schemeClr val="lt1"/>
                </a:solidFill>
                <a:latin typeface="Calibri"/>
                <a:ea typeface="Calibri"/>
                <a:cs typeface="Calibri"/>
                <a:sym typeface="Calibri"/>
              </a:rPr>
              <a:t>Objektív módon, pontos és megbízható forrásból származó információk alapján </a:t>
            </a:r>
            <a:r>
              <a:rPr b="1" i="0" lang="en-GB" sz="1800" u="none" strike="noStrike">
                <a:solidFill>
                  <a:srgbClr val="FFFF00"/>
                </a:solidFill>
                <a:latin typeface="Calibri"/>
                <a:ea typeface="Calibri"/>
                <a:cs typeface="Calibri"/>
                <a:sym typeface="Calibri"/>
              </a:rPr>
              <a:t>bemutatni az uniós szakpolitikákat</a:t>
            </a:r>
            <a:r>
              <a:rPr b="1" i="0" lang="en-GB" sz="1800" u="none" strike="noStrike">
                <a:solidFill>
                  <a:schemeClr val="lt1"/>
                </a:solidFill>
                <a:latin typeface="Calibri"/>
                <a:ea typeface="Calibri"/>
                <a:cs typeface="Calibri"/>
                <a:sym typeface="Calibri"/>
              </a:rPr>
              <a:t>, </a:t>
            </a:r>
            <a:r>
              <a:rPr b="0" i="0" lang="en-GB" sz="1800" u="none" strike="noStrike">
                <a:solidFill>
                  <a:schemeClr val="lt1"/>
                </a:solidFill>
                <a:latin typeface="Calibri"/>
                <a:ea typeface="Calibri"/>
                <a:cs typeface="Calibri"/>
                <a:sym typeface="Calibri"/>
              </a:rPr>
              <a:t>tevékenységeket és kezdeményezéseket</a:t>
            </a:r>
            <a:r>
              <a:rPr lang="en-GB" sz="1800">
                <a:solidFill>
                  <a:srgbClr val="FFFFFF"/>
                </a:solidFill>
                <a:latin typeface="Calibri"/>
                <a:ea typeface="Calibri"/>
                <a:cs typeface="Calibri"/>
                <a:sym typeface="Calibri"/>
              </a:rPr>
              <a:t>.</a:t>
            </a:r>
            <a:endParaRPr b="1" sz="1800">
              <a:solidFill>
                <a:srgbClr val="FFF100"/>
              </a:solidFill>
              <a:latin typeface="Calibri"/>
              <a:ea typeface="Calibri"/>
              <a:cs typeface="Calibri"/>
              <a:sym typeface="Calibri"/>
            </a:endParaRPr>
          </a:p>
          <a:p>
            <a:pPr indent="-228600" lvl="0" marL="228600" rtl="0" algn="l">
              <a:lnSpc>
                <a:spcPct val="90000"/>
              </a:lnSpc>
              <a:spcBef>
                <a:spcPts val="1000"/>
              </a:spcBef>
              <a:spcAft>
                <a:spcPts val="0"/>
              </a:spcAft>
              <a:buClr>
                <a:srgbClr val="FFF100"/>
              </a:buClr>
              <a:buSzPts val="1800"/>
              <a:buChar char="•"/>
            </a:pPr>
            <a:r>
              <a:rPr b="1" i="0" lang="en-GB" sz="1800" u="none" strike="noStrike">
                <a:solidFill>
                  <a:srgbClr val="FFFF00"/>
                </a:solidFill>
                <a:latin typeface="Calibri"/>
                <a:ea typeface="Calibri"/>
                <a:cs typeface="Calibri"/>
                <a:sym typeface="Calibri"/>
              </a:rPr>
              <a:t>Aktív tagként közreműködni a hálózat tevékenységeiben</a:t>
            </a:r>
            <a:r>
              <a:rPr b="1" i="0" lang="en-GB" sz="1800" u="none" strike="noStrike">
                <a:solidFill>
                  <a:schemeClr val="lt1"/>
                </a:solidFill>
                <a:latin typeface="Calibri"/>
                <a:ea typeface="Calibri"/>
                <a:cs typeface="Calibri"/>
                <a:sym typeface="Calibri"/>
              </a:rPr>
              <a:t>, </a:t>
            </a:r>
            <a:r>
              <a:rPr b="0" i="0" lang="en-GB" sz="1800" u="none" strike="noStrike">
                <a:solidFill>
                  <a:schemeClr val="lt1"/>
                </a:solidFill>
                <a:latin typeface="Calibri"/>
                <a:ea typeface="Calibri"/>
                <a:cs typeface="Calibri"/>
                <a:sym typeface="Calibri"/>
              </a:rPr>
              <a:t>például részt venni az évente általában kétszer végzett felmérésekben</a:t>
            </a:r>
            <a:r>
              <a:rPr lang="en-GB" sz="1800">
                <a:solidFill>
                  <a:schemeClr val="lt1"/>
                </a:solidFill>
                <a:latin typeface="Calibri"/>
                <a:ea typeface="Calibri"/>
                <a:cs typeface="Calibri"/>
                <a:sym typeface="Calibri"/>
              </a:rPr>
              <a:t>.</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rPr>
              <a:t>A hálózathoz való csatlakozás:</a:t>
            </a:r>
            <a:br>
              <a:rPr b="1" lang="en-GB">
                <a:solidFill>
                  <a:srgbClr val="F2F2F2"/>
                </a:solidFill>
                <a:latin typeface="Calibri"/>
                <a:ea typeface="Calibri"/>
                <a:cs typeface="Calibri"/>
                <a:sym typeface="Calibri"/>
              </a:rPr>
            </a:br>
            <a:r>
              <a:rPr b="1" lang="en-GB">
                <a:solidFill>
                  <a:srgbClr val="FFF100"/>
                </a:solidFill>
                <a:latin typeface="Calibri"/>
                <a:ea typeface="Calibri"/>
                <a:cs typeface="Calibri"/>
                <a:sym typeface="Calibri"/>
              </a:rPr>
              <a:t>mi történik ezután?</a:t>
            </a:r>
            <a:endParaRPr>
              <a:solidFill>
                <a:srgbClr val="F2F2F2"/>
              </a:solidFill>
              <a:latin typeface="Calibri"/>
              <a:ea typeface="Calibri"/>
              <a:cs typeface="Calibri"/>
              <a:sym typeface="Calibri"/>
            </a:endParaRPr>
          </a:p>
        </p:txBody>
      </p:sp>
      <p:sp>
        <p:nvSpPr>
          <p:cNvPr id="496" name="Google Shape;496;p17"/>
          <p:cNvSpPr txBox="1"/>
          <p:nvPr>
            <p:ph idx="1" type="body"/>
          </p:nvPr>
        </p:nvSpPr>
        <p:spPr>
          <a:xfrm>
            <a:off x="9397497" y="6020374"/>
            <a:ext cx="242302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M</a:t>
            </a:r>
            <a:r>
              <a:rPr lang="en-GB" sz="4000">
                <a:latin typeface="Calibri"/>
                <a:ea typeface="Calibri"/>
                <a:cs typeface="Calibri"/>
                <a:sym typeface="Calibri"/>
              </a:rPr>
              <a:t>iről szól</a:t>
            </a:r>
            <a:r>
              <a:rPr b="1" lang="en-GB" sz="4000">
                <a:latin typeface="Calibri"/>
                <a:ea typeface="Calibri"/>
                <a:cs typeface="Calibri"/>
                <a:sym typeface="Calibri"/>
              </a:rPr>
              <a:t> </a:t>
            </a:r>
            <a:endParaRPr sz="4000">
              <a:latin typeface="Calibri"/>
              <a:ea typeface="Calibri"/>
              <a:cs typeface="Calibri"/>
              <a:sym typeface="Calibri"/>
            </a:endParaRPr>
          </a:p>
        </p:txBody>
      </p:sp>
      <p:sp>
        <p:nvSpPr>
          <p:cNvPr id="372" name="Google Shape;372;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b="1" i="0" lang="en-GB" sz="5400" u="none" strike="noStrike">
                <a:solidFill>
                  <a:srgbClr val="FFFF00"/>
                </a:solidFill>
                <a:latin typeface="Calibri"/>
                <a:ea typeface="Calibri"/>
                <a:cs typeface="Calibri"/>
                <a:sym typeface="Calibri"/>
              </a:rPr>
              <a:t>az „Európa építése </a:t>
            </a:r>
            <a:br>
              <a:rPr b="1" i="0" lang="en-GB" sz="5400" u="none" strike="noStrike">
                <a:solidFill>
                  <a:srgbClr val="FFFF00"/>
                </a:solidFill>
                <a:latin typeface="Calibri"/>
                <a:ea typeface="Calibri"/>
                <a:cs typeface="Calibri"/>
                <a:sym typeface="Calibri"/>
              </a:rPr>
            </a:br>
            <a:r>
              <a:rPr b="1" i="0" lang="en-GB" sz="5400" u="none" strike="noStrike">
                <a:solidFill>
                  <a:srgbClr val="FFFF00"/>
                </a:solidFill>
                <a:latin typeface="Calibri"/>
                <a:ea typeface="Calibri"/>
                <a:cs typeface="Calibri"/>
                <a:sym typeface="Calibri"/>
              </a:rPr>
              <a:t>helyi képviselőkkel” projekt?</a:t>
            </a:r>
            <a:endParaRPr sz="5400">
              <a:solidFill>
                <a:srgbClr val="FFF200"/>
              </a:solidFill>
              <a:latin typeface="Calibri"/>
              <a:ea typeface="Calibri"/>
              <a:cs typeface="Calibri"/>
              <a:sym typeface="Calibri"/>
            </a:endParaRPr>
          </a:p>
        </p:txBody>
      </p:sp>
      <p:sp>
        <p:nvSpPr>
          <p:cNvPr id="373" name="Google Shape;373;p2"/>
          <p:cNvSpPr txBox="1"/>
          <p:nvPr>
            <p:ph idx="2" type="body"/>
          </p:nvPr>
        </p:nvSpPr>
        <p:spPr>
          <a:xfrm>
            <a:off x="9388444" y="6020374"/>
            <a:ext cx="243208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Európa építése</a:t>
            </a:r>
            <a:br>
              <a:rPr lang="en-GB"/>
            </a:br>
            <a:r>
              <a:rPr b="1" lang="en-GB" sz="2400">
                <a:solidFill>
                  <a:srgbClr val="FFFF00"/>
                </a:solidFill>
              </a:rPr>
              <a:t>helyi képviselőkkel</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8"/>
          <p:cNvSpPr txBox="1"/>
          <p:nvPr>
            <p:ph idx="1" type="body"/>
          </p:nvPr>
        </p:nvSpPr>
        <p:spPr>
          <a:xfrm>
            <a:off x="9306962" y="6020374"/>
            <a:ext cx="2513563"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502" name="Google Shape;502;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A hálózathoz való csatlakozás:</a:t>
            </a:r>
            <a:br>
              <a:rPr lang="en-GB">
                <a:solidFill>
                  <a:srgbClr val="13165D"/>
                </a:solidFill>
              </a:rPr>
            </a:br>
            <a:r>
              <a:rPr b="1" lang="en-GB">
                <a:solidFill>
                  <a:srgbClr val="13165D"/>
                </a:solidFill>
                <a:latin typeface="Calibri"/>
                <a:ea typeface="Calibri"/>
                <a:cs typeface="Calibri"/>
                <a:sym typeface="Calibri"/>
              </a:rPr>
              <a:t>mi történik ezután?</a:t>
            </a:r>
            <a:endParaRPr>
              <a:solidFill>
                <a:srgbClr val="13165D"/>
              </a:solidFill>
              <a:latin typeface="Calibri"/>
              <a:ea typeface="Calibri"/>
              <a:cs typeface="Calibri"/>
              <a:sym typeface="Calibri"/>
            </a:endParaRPr>
          </a:p>
        </p:txBody>
      </p:sp>
      <p:sp>
        <p:nvSpPr>
          <p:cNvPr id="503" name="Google Shape;503;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i="0" lang="en-GB" sz="1800" u="none" strike="noStrike">
                <a:solidFill>
                  <a:srgbClr val="002060"/>
                </a:solidFill>
                <a:latin typeface="Calibri"/>
                <a:ea typeface="Calibri"/>
                <a:cs typeface="Calibri"/>
                <a:sym typeface="Calibri"/>
              </a:rPr>
              <a:t>Miután elfogadják a helyi önkormányzat és az általa kinevezett önkormányzati képviselő projektbe való partnerségi és tagsági jelentkezését</a:t>
            </a:r>
            <a:r>
              <a:rPr b="1" lang="en-GB" sz="1800">
                <a:solidFill>
                  <a:srgbClr val="13165D"/>
                </a:solidFill>
                <a:latin typeface="Calibri"/>
                <a:ea typeface="Calibri"/>
                <a:cs typeface="Calibri"/>
                <a:sym typeface="Calibri"/>
              </a:rPr>
              <a:t>:</a:t>
            </a:r>
            <a:endParaRPr/>
          </a:p>
          <a:p>
            <a:pPr indent="-228600" lvl="0" marL="228600" rtl="0" algn="l">
              <a:lnSpc>
                <a:spcPct val="90000"/>
              </a:lnSpc>
              <a:spcBef>
                <a:spcPts val="1000"/>
              </a:spcBef>
              <a:spcAft>
                <a:spcPts val="0"/>
              </a:spcAft>
              <a:buClr>
                <a:srgbClr val="13165D"/>
              </a:buClr>
              <a:buSzPts val="1800"/>
              <a:buChar char="•"/>
            </a:pPr>
            <a:r>
              <a:rPr b="1" i="0" lang="en-GB" sz="1800" u="none" strike="noStrike">
                <a:solidFill>
                  <a:srgbClr val="002060"/>
                </a:solidFill>
                <a:latin typeface="Calibri"/>
                <a:ea typeface="Calibri"/>
                <a:cs typeface="Calibri"/>
                <a:sym typeface="Calibri"/>
              </a:rPr>
              <a:t>láthatósági anyagokat kapnak </a:t>
            </a:r>
            <a:r>
              <a:rPr b="0" i="0" lang="en-GB" sz="1800" u="none" strike="noStrike">
                <a:solidFill>
                  <a:srgbClr val="002060"/>
                </a:solidFill>
                <a:latin typeface="Calibri"/>
                <a:ea typeface="Calibri"/>
                <a:cs typeface="Calibri"/>
                <a:sym typeface="Calibri"/>
              </a:rPr>
              <a:t>annak érdekében, hogy nyilvánosságra hozzák a projektben való részvételüket; ilyen anyagok például a tagoknak küldött kinyomtatható igazolás, illetve a helyi önkormányzatoknak küldött fémlemez és roll-up állvány, amelyeket kihelyezhetnek nyilvános helyekre</a:t>
            </a:r>
            <a:endParaRPr/>
          </a:p>
          <a:p>
            <a:pPr indent="-228600" lvl="0" marL="228600" rtl="0" algn="l">
              <a:lnSpc>
                <a:spcPct val="90000"/>
              </a:lnSpc>
              <a:spcBef>
                <a:spcPts val="1000"/>
              </a:spcBef>
              <a:spcAft>
                <a:spcPts val="0"/>
              </a:spcAft>
              <a:buClr>
                <a:srgbClr val="13165D"/>
              </a:buClr>
              <a:buSzPts val="1800"/>
              <a:buChar char="•"/>
            </a:pPr>
            <a:r>
              <a:rPr b="0" i="0" lang="en-GB" sz="1800" u="none" strike="noStrike">
                <a:solidFill>
                  <a:srgbClr val="002060"/>
                </a:solidFill>
                <a:latin typeface="Calibri"/>
                <a:ea typeface="Calibri"/>
                <a:cs typeface="Calibri"/>
                <a:sym typeface="Calibri"/>
              </a:rPr>
              <a:t>projekttagokként </a:t>
            </a:r>
            <a:r>
              <a:rPr b="1" i="0" lang="en-GB" sz="1800" u="none" strike="noStrike">
                <a:solidFill>
                  <a:srgbClr val="002060"/>
                </a:solidFill>
                <a:latin typeface="Calibri"/>
                <a:ea typeface="Calibri"/>
                <a:cs typeface="Calibri"/>
                <a:sym typeface="Calibri"/>
              </a:rPr>
              <a:t>felkerülnek a </a:t>
            </a:r>
            <a:r>
              <a:rPr i="0" lang="en-GB" sz="1800" u="none" strike="noStrike">
                <a:solidFill>
                  <a:srgbClr val="002060"/>
                </a:solidFill>
                <a:latin typeface="Calibri"/>
                <a:ea typeface="Calibri"/>
                <a:cs typeface="Calibri"/>
                <a:sym typeface="Calibri"/>
              </a:rPr>
              <a:t>nyilvános internetes </a:t>
            </a:r>
            <a:r>
              <a:rPr b="1" i="0" lang="en-GB" sz="1800" u="none" strike="noStrike">
                <a:solidFill>
                  <a:srgbClr val="002060"/>
                </a:solidFill>
                <a:latin typeface="Calibri"/>
                <a:ea typeface="Calibri"/>
                <a:cs typeface="Calibri"/>
                <a:sym typeface="Calibri"/>
              </a:rPr>
              <a:t>listára</a:t>
            </a:r>
            <a:endParaRPr b="1"/>
          </a:p>
          <a:p>
            <a:pPr indent="-228600" lvl="0" marL="228600" rtl="0" algn="l">
              <a:lnSpc>
                <a:spcPct val="90000"/>
              </a:lnSpc>
              <a:spcBef>
                <a:spcPts val="1000"/>
              </a:spcBef>
              <a:spcAft>
                <a:spcPts val="0"/>
              </a:spcAft>
              <a:buClr>
                <a:srgbClr val="13165D"/>
              </a:buClr>
              <a:buSzPts val="1800"/>
              <a:buChar char="•"/>
            </a:pPr>
            <a:r>
              <a:rPr b="1" i="0" lang="en-GB" sz="1800" u="none" strike="noStrike">
                <a:solidFill>
                  <a:srgbClr val="002060"/>
                </a:solidFill>
                <a:latin typeface="Calibri"/>
                <a:ea typeface="Calibri"/>
                <a:cs typeface="Calibri"/>
                <a:sym typeface="Calibri"/>
              </a:rPr>
              <a:t>hozzáférést kapnak </a:t>
            </a:r>
            <a:r>
              <a:rPr b="0" i="0" lang="en-GB" sz="1800" u="none" strike="noStrike">
                <a:solidFill>
                  <a:srgbClr val="002060"/>
                </a:solidFill>
                <a:latin typeface="Calibri"/>
                <a:ea typeface="Calibri"/>
                <a:cs typeface="Calibri"/>
                <a:sym typeface="Calibri"/>
              </a:rPr>
              <a:t>az online tájékoztató platformhoz</a:t>
            </a:r>
            <a:endParaRPr/>
          </a:p>
          <a:p>
            <a:pPr indent="-228600" lvl="0" marL="228600" rtl="0" algn="l">
              <a:lnSpc>
                <a:spcPct val="90000"/>
              </a:lnSpc>
              <a:spcBef>
                <a:spcPts val="1000"/>
              </a:spcBef>
              <a:spcAft>
                <a:spcPts val="0"/>
              </a:spcAft>
              <a:buClr>
                <a:srgbClr val="13165D"/>
              </a:buClr>
              <a:buSzPts val="1800"/>
              <a:buChar char="•"/>
            </a:pPr>
            <a:r>
              <a:rPr b="0" i="0" lang="en-GB" sz="1800" u="none" strike="noStrike">
                <a:solidFill>
                  <a:srgbClr val="002060"/>
                </a:solidFill>
                <a:latin typeface="Calibri"/>
                <a:ea typeface="Calibri"/>
                <a:cs typeface="Calibri"/>
                <a:sym typeface="Calibri"/>
              </a:rPr>
              <a:t>e-mailen keresztül </a:t>
            </a:r>
            <a:r>
              <a:rPr b="1" i="0" lang="en-GB" sz="1800" u="none" strike="noStrike">
                <a:solidFill>
                  <a:srgbClr val="002060"/>
                </a:solidFill>
                <a:latin typeface="Calibri"/>
                <a:ea typeface="Calibri"/>
                <a:cs typeface="Calibri"/>
                <a:sym typeface="Calibri"/>
              </a:rPr>
              <a:t>segédanyagokat és híreket </a:t>
            </a:r>
            <a:r>
              <a:rPr b="0" i="0" lang="en-GB" sz="1800" u="none" strike="noStrike">
                <a:solidFill>
                  <a:srgbClr val="002060"/>
                </a:solidFill>
                <a:latin typeface="Calibri"/>
                <a:ea typeface="Calibri"/>
                <a:cs typeface="Calibri"/>
                <a:sym typeface="Calibri"/>
              </a:rPr>
              <a:t>kapnak a projekttevékenységekkel kapcsolatban</a:t>
            </a:r>
            <a:endParaRPr/>
          </a:p>
        </p:txBody>
      </p:sp>
      <p:sp>
        <p:nvSpPr>
          <p:cNvPr id="504" name="Google Shape;504;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002060"/>
                </a:solidFill>
                <a:latin typeface="Calibri"/>
                <a:ea typeface="Calibri"/>
                <a:cs typeface="Calibri"/>
                <a:sym typeface="Calibri"/>
              </a:rPr>
              <a:t>A helyi önkormányzati képviselők ezenkívül kitöltenek egy igényfelmérő kérdőívet, amelyben az érdeklődési köreik és a tájékoztatási igényeik felől érdeklődünk. Továbbá meghívást kapnak az érdeklődési köreikhez és tájékoztatási igényeikhez kapcsolódó online és fizikai tájékoztató megbeszélésekre is</a:t>
            </a:r>
            <a:r>
              <a:rPr b="1" i="0" lang="en-GB" sz="1800" u="none" cap="none" strike="noStrike">
                <a:solidFill>
                  <a:srgbClr val="13155D"/>
                </a:solidFill>
                <a:latin typeface="Calibri"/>
                <a:ea typeface="Calibri"/>
                <a:cs typeface="Calibri"/>
                <a:sym typeface="Calibri"/>
              </a:rPr>
              <a:t>.</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002060"/>
                </a:solidFill>
                <a:latin typeface="Calibri"/>
                <a:ea typeface="Calibri"/>
                <a:cs typeface="Calibri"/>
                <a:sym typeface="Calibri"/>
              </a:rPr>
              <a:t>Az Európa építése helyi képviselőkkel hálózat tagjai számára fenntartott online kommunikációs platform az </a:t>
            </a:r>
            <a:r>
              <a:rPr b="1" i="0" lang="en-GB" sz="2000" u="none" cap="none" strike="noStrike">
                <a:solidFill>
                  <a:srgbClr val="002060"/>
                </a:solidFill>
                <a:latin typeface="Calibri"/>
                <a:ea typeface="Calibri"/>
                <a:cs typeface="Calibri"/>
                <a:sym typeface="Calibri"/>
              </a:rPr>
              <a:t>Európai Bizottság Futurium nevű platformján található </a:t>
            </a:r>
            <a:r>
              <a:rPr b="0" i="0" lang="en-GB" sz="2000" u="none" cap="none" strike="noStrike">
                <a:solidFill>
                  <a:srgbClr val="13165D"/>
                </a:solidFill>
                <a:latin typeface="Calibri"/>
                <a:ea typeface="Calibri"/>
                <a:cs typeface="Calibri"/>
                <a:sym typeface="Calibri"/>
              </a:rPr>
              <a:t>(</a:t>
            </a:r>
            <a:r>
              <a:rPr b="0" i="0" lang="en-GB" sz="2000" u="none" cap="none" strike="noStrike">
                <a:solidFill>
                  <a:srgbClr val="002060"/>
                </a:solidFill>
                <a:latin typeface="Calibri"/>
                <a:ea typeface="Calibri"/>
                <a:cs typeface="Calibri"/>
                <a:sym typeface="Calibri"/>
              </a:rPr>
              <a:t>https://futurium.ec.europa.eu/en?language=hu</a:t>
            </a:r>
            <a:r>
              <a:rPr b="0" i="0" lang="en-GB" sz="2000" u="none" cap="none" strike="noStrike">
                <a:solidFill>
                  <a:srgbClr val="13165D"/>
                </a:solidFill>
                <a:latin typeface="Calibri"/>
                <a:ea typeface="Calibri"/>
                <a:cs typeface="Calibri"/>
                <a:sym typeface="Calibri"/>
              </a:rPr>
              <a:t>).</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002060"/>
                </a:solidFill>
                <a:latin typeface="Calibri"/>
                <a:ea typeface="Calibri"/>
                <a:cs typeface="Calibri"/>
                <a:sym typeface="Calibri"/>
              </a:rPr>
              <a:t>A tagoknak regisztrálniuk kell az </a:t>
            </a:r>
            <a:r>
              <a:rPr b="1" i="0" lang="en-GB" sz="2000" u="none" cap="none" strike="noStrike">
                <a:solidFill>
                  <a:srgbClr val="002060"/>
                </a:solidFill>
                <a:latin typeface="Calibri"/>
                <a:ea typeface="Calibri"/>
                <a:cs typeface="Calibri"/>
                <a:sym typeface="Calibri"/>
              </a:rPr>
              <a:t>EU Login</a:t>
            </a:r>
            <a:r>
              <a:rPr b="0" i="0" lang="en-GB" sz="2000" u="none" cap="none" strike="noStrike">
                <a:solidFill>
                  <a:srgbClr val="002060"/>
                </a:solidFill>
                <a:latin typeface="Calibri"/>
                <a:ea typeface="Calibri"/>
                <a:cs typeface="Calibri"/>
                <a:sym typeface="Calibri"/>
              </a:rPr>
              <a:t> weboldalon a platformhoz való hozzáférés érdekében. </a:t>
            </a:r>
            <a:endParaRPr b="0" i="0" sz="2000" u="none" cap="none" strike="noStrike">
              <a:solidFill>
                <a:srgbClr val="002060"/>
              </a:solidFill>
              <a:latin typeface="Calibri"/>
              <a:ea typeface="Calibri"/>
              <a:cs typeface="Calibri"/>
              <a:sym typeface="Calibri"/>
            </a:endParaRPr>
          </a:p>
        </p:txBody>
      </p:sp>
      <p:sp>
        <p:nvSpPr>
          <p:cNvPr id="510" name="Google Shape;510;p19"/>
          <p:cNvSpPr txBox="1"/>
          <p:nvPr>
            <p:ph idx="1" type="body"/>
          </p:nvPr>
        </p:nvSpPr>
        <p:spPr>
          <a:xfrm>
            <a:off x="9361283" y="6020374"/>
            <a:ext cx="245924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511" name="Google Shape;511;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A hálózathoz való csatlakozás:</a:t>
            </a:r>
            <a:br>
              <a:rPr lang="en-GB">
                <a:solidFill>
                  <a:srgbClr val="13165D"/>
                </a:solidFill>
              </a:rPr>
            </a:br>
            <a:r>
              <a:rPr b="1" lang="en-GB">
                <a:solidFill>
                  <a:srgbClr val="13165D"/>
                </a:solidFill>
              </a:rPr>
              <a:t>mi történik ezután</a:t>
            </a:r>
            <a:r>
              <a:rPr b="1" lang="en-GB">
                <a:solidFill>
                  <a:srgbClr val="13165D"/>
                </a:solidFill>
                <a:latin typeface="Calibri"/>
                <a:ea typeface="Calibri"/>
                <a:cs typeface="Calibri"/>
                <a:sym typeface="Calibri"/>
              </a:rPr>
              <a:t>?</a:t>
            </a:r>
            <a:endParaRPr>
              <a:solidFill>
                <a:srgbClr val="13165D"/>
              </a:solidFill>
              <a:latin typeface="Calibri"/>
              <a:ea typeface="Calibri"/>
              <a:cs typeface="Calibri"/>
              <a:sym typeface="Calibri"/>
            </a:endParaRPr>
          </a:p>
        </p:txBody>
      </p:sp>
      <p:pic>
        <p:nvPicPr>
          <p:cNvPr id="512" name="Google Shape;512;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518" name="Google Shape;518;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519" name="Google Shape;519;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520" name="Google Shape;520;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21" name="Google Shape;521;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6"/>
          <p:cNvSpPr txBox="1"/>
          <p:nvPr>
            <p:ph idx="1" type="body"/>
          </p:nvPr>
        </p:nvSpPr>
        <p:spPr>
          <a:xfrm>
            <a:off x="9334123" y="6020374"/>
            <a:ext cx="248640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527" name="Google Shape;527;p4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A tagok online kommunikációs platformja</a:t>
            </a:r>
            <a:endParaRPr>
              <a:solidFill>
                <a:srgbClr val="13165D"/>
              </a:solidFill>
              <a:latin typeface="Calibri"/>
              <a:ea typeface="Calibri"/>
              <a:cs typeface="Calibri"/>
              <a:sym typeface="Calibri"/>
            </a:endParaRPr>
          </a:p>
        </p:txBody>
      </p:sp>
      <p:pic>
        <p:nvPicPr>
          <p:cNvPr descr="Graphical user interface, application&#10;&#10;Description automatically generated" id="528" name="Google Shape;528;p46"/>
          <p:cNvPicPr preferRelativeResize="0"/>
          <p:nvPr/>
        </p:nvPicPr>
        <p:blipFill rotWithShape="1">
          <a:blip r:embed="rId3">
            <a:alphaModFix/>
          </a:blip>
          <a:srcRect b="0" l="0" r="0" t="0"/>
          <a:stretch/>
        </p:blipFill>
        <p:spPr>
          <a:xfrm>
            <a:off x="1048136" y="1094153"/>
            <a:ext cx="5419518" cy="4789979"/>
          </a:xfrm>
          <a:prstGeom prst="rect">
            <a:avLst/>
          </a:prstGeom>
          <a:noFill/>
          <a:ln>
            <a:noFill/>
          </a:ln>
        </p:spPr>
      </p:pic>
      <p:pic>
        <p:nvPicPr>
          <p:cNvPr descr="Graphical user interface, application&#10;&#10;Description automatically generated" id="529" name="Google Shape;529;p46"/>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530" name="Google Shape;530;p46"/>
          <p:cNvSpPr txBox="1"/>
          <p:nvPr/>
        </p:nvSpPr>
        <p:spPr>
          <a:xfrm>
            <a:off x="1257345" y="515457"/>
            <a:ext cx="7498335"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Európa építése helyi képviselők csoportjával</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1"/>
          <p:cNvSpPr txBox="1"/>
          <p:nvPr>
            <p:ph idx="1" type="body"/>
          </p:nvPr>
        </p:nvSpPr>
        <p:spPr>
          <a:xfrm>
            <a:off x="9397497" y="6020374"/>
            <a:ext cx="242302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536" name="Google Shape;536;p21"/>
          <p:cNvSpPr txBox="1"/>
          <p:nvPr>
            <p:ph idx="2" type="body"/>
          </p:nvPr>
        </p:nvSpPr>
        <p:spPr>
          <a:xfrm>
            <a:off x="10167043" y="306759"/>
            <a:ext cx="1653482"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 tagok</a:t>
            </a:r>
            <a:r>
              <a:rPr b="1" lang="en-GB">
                <a:solidFill>
                  <a:srgbClr val="13165D"/>
                </a:solidFill>
                <a:latin typeface="Calibri"/>
                <a:ea typeface="Calibri"/>
                <a:cs typeface="Calibri"/>
                <a:sym typeface="Calibri"/>
              </a:rPr>
              <a:t> online kommunikációs platformja</a:t>
            </a:r>
            <a:endParaRPr>
              <a:solidFill>
                <a:srgbClr val="13165D"/>
              </a:solidFill>
              <a:latin typeface="Calibri"/>
              <a:ea typeface="Calibri"/>
              <a:cs typeface="Calibri"/>
              <a:sym typeface="Calibri"/>
            </a:endParaRPr>
          </a:p>
        </p:txBody>
      </p:sp>
      <p:sp>
        <p:nvSpPr>
          <p:cNvPr id="537" name="Google Shape;537;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0" i="0" lang="en-GB" sz="2000" u="none" strike="noStrike">
                <a:solidFill>
                  <a:srgbClr val="002060"/>
                </a:solidFill>
                <a:latin typeface="Calibri"/>
                <a:ea typeface="Calibri"/>
                <a:cs typeface="Calibri"/>
                <a:sym typeface="Calibri"/>
              </a:rPr>
              <a:t>Olyan </a:t>
            </a:r>
            <a:r>
              <a:rPr b="1" i="0" lang="en-GB" sz="2000" u="none" strike="noStrike">
                <a:solidFill>
                  <a:srgbClr val="002060"/>
                </a:solidFill>
                <a:latin typeface="Calibri"/>
                <a:ea typeface="Calibri"/>
                <a:cs typeface="Calibri"/>
                <a:sym typeface="Calibri"/>
              </a:rPr>
              <a:t>információk,</a:t>
            </a:r>
            <a:r>
              <a:rPr b="0" i="0" lang="en-GB" sz="2000" u="none" strike="noStrike">
                <a:solidFill>
                  <a:srgbClr val="002060"/>
                </a:solidFill>
                <a:latin typeface="Calibri"/>
                <a:ea typeface="Calibri"/>
                <a:cs typeface="Calibri"/>
                <a:sym typeface="Calibri"/>
              </a:rPr>
              <a:t> amelyek összhangban vannak a tagok által az igényfelmérő kérdőíven megadott érdeklődési körökkel és tájékoztatási igényekkel</a:t>
            </a:r>
            <a:endParaRPr/>
          </a:p>
          <a:p>
            <a:pPr indent="-228600" lvl="0" marL="228600" rtl="0" algn="l">
              <a:lnSpc>
                <a:spcPct val="90000"/>
              </a:lnSpc>
              <a:spcBef>
                <a:spcPts val="1000"/>
              </a:spcBef>
              <a:spcAft>
                <a:spcPts val="0"/>
              </a:spcAft>
              <a:buClr>
                <a:srgbClr val="13165D"/>
              </a:buClr>
              <a:buSzPts val="2000"/>
              <a:buChar char="•"/>
            </a:pPr>
            <a:r>
              <a:rPr b="1" i="0" lang="en-GB" sz="2000" u="none" strike="noStrike">
                <a:solidFill>
                  <a:srgbClr val="002060"/>
                </a:solidFill>
                <a:latin typeface="Calibri"/>
                <a:ea typeface="Calibri"/>
                <a:cs typeface="Calibri"/>
                <a:sym typeface="Calibri"/>
              </a:rPr>
              <a:t>Vitafórum, </a:t>
            </a:r>
            <a:r>
              <a:rPr b="0" i="0" lang="en-GB" sz="2000" u="none" strike="noStrike">
                <a:solidFill>
                  <a:srgbClr val="002060"/>
                </a:solidFill>
                <a:latin typeface="Calibri"/>
                <a:ea typeface="Calibri"/>
                <a:cs typeface="Calibri"/>
                <a:sym typeface="Calibri"/>
              </a:rPr>
              <a:t>amelynek keretében a tagok tanulhatnak egymástól és megoszthatják a tapasztalataikat</a:t>
            </a:r>
            <a:endParaRPr/>
          </a:p>
          <a:p>
            <a:pPr indent="-228600" lvl="0" marL="228600" rtl="0" algn="l">
              <a:lnSpc>
                <a:spcPct val="90000"/>
              </a:lnSpc>
              <a:spcBef>
                <a:spcPts val="1000"/>
              </a:spcBef>
              <a:spcAft>
                <a:spcPts val="0"/>
              </a:spcAft>
              <a:buClr>
                <a:srgbClr val="13165D"/>
              </a:buClr>
              <a:buSzPts val="2000"/>
              <a:buChar char="•"/>
            </a:pPr>
            <a:r>
              <a:rPr b="0" i="0" lang="en-GB" sz="2000" u="none" strike="noStrike">
                <a:solidFill>
                  <a:srgbClr val="002060"/>
                </a:solidFill>
                <a:latin typeface="Calibri"/>
                <a:ea typeface="Calibri"/>
                <a:cs typeface="Calibri"/>
                <a:sym typeface="Calibri"/>
              </a:rPr>
              <a:t>Gondosan kiválasztott </a:t>
            </a:r>
            <a:r>
              <a:rPr b="1" i="0" lang="en-GB" sz="2000" u="none" strike="noStrike">
                <a:solidFill>
                  <a:srgbClr val="002060"/>
                </a:solidFill>
                <a:latin typeface="Calibri"/>
                <a:ea typeface="Calibri"/>
                <a:cs typeface="Calibri"/>
                <a:sym typeface="Calibri"/>
              </a:rPr>
              <a:t>tájékoztató jellegű anyagok</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b="0" i="0" lang="en-GB" sz="2000" u="none" strike="noStrike">
                <a:solidFill>
                  <a:srgbClr val="002060"/>
                </a:solidFill>
                <a:latin typeface="Calibri"/>
                <a:ea typeface="Calibri"/>
                <a:cs typeface="Calibri"/>
                <a:sym typeface="Calibri"/>
              </a:rPr>
              <a:t>Fizikai és online események időpontjait tartalmazó </a:t>
            </a:r>
            <a:r>
              <a:rPr b="1" i="0" lang="en-GB" sz="2000" u="none" strike="noStrike">
                <a:solidFill>
                  <a:srgbClr val="002060"/>
                </a:solidFill>
                <a:latin typeface="Calibri"/>
                <a:ea typeface="Calibri"/>
                <a:cs typeface="Calibri"/>
                <a:sym typeface="Calibri"/>
              </a:rPr>
              <a:t>naptár</a:t>
            </a:r>
            <a:endParaRPr/>
          </a:p>
          <a:p>
            <a:pPr indent="-228600" lvl="0" marL="228600" rtl="0" algn="l">
              <a:lnSpc>
                <a:spcPct val="90000"/>
              </a:lnSpc>
              <a:spcBef>
                <a:spcPts val="1000"/>
              </a:spcBef>
              <a:spcAft>
                <a:spcPts val="0"/>
              </a:spcAft>
              <a:buClr>
                <a:srgbClr val="13165D"/>
              </a:buClr>
              <a:buSzPts val="2000"/>
              <a:buChar char="•"/>
            </a:pPr>
            <a:r>
              <a:rPr b="0" i="0" lang="en-GB" sz="2000" u="none" strike="noStrike">
                <a:solidFill>
                  <a:srgbClr val="002060"/>
                </a:solidFill>
                <a:latin typeface="Calibri"/>
                <a:ea typeface="Calibri"/>
                <a:cs typeface="Calibri"/>
                <a:sym typeface="Calibri"/>
              </a:rPr>
              <a:t>Egy </a:t>
            </a:r>
            <a:r>
              <a:rPr b="1" i="0" lang="en-GB" sz="2000" u="none" strike="noStrike">
                <a:solidFill>
                  <a:srgbClr val="002060"/>
                </a:solidFill>
                <a:latin typeface="Calibri"/>
                <a:ea typeface="Calibri"/>
                <a:cs typeface="Calibri"/>
                <a:sym typeface="Calibri"/>
              </a:rPr>
              <a:t>közös csoport, </a:t>
            </a:r>
            <a:r>
              <a:rPr b="0" i="0" lang="en-GB" sz="2000" u="none" strike="noStrike">
                <a:solidFill>
                  <a:srgbClr val="002060"/>
                </a:solidFill>
                <a:latin typeface="Calibri"/>
                <a:ea typeface="Calibri"/>
                <a:cs typeface="Calibri"/>
                <a:sym typeface="Calibri"/>
              </a:rPr>
              <a:t>amelyben részt vesznek a Régiók Bizottsága által létrehozott Helyi és regionális önkormányzati képviselők elnevezésű hálózat tagjai is (lásd a következő diát)</a:t>
            </a:r>
            <a:endParaRPr sz="2000"/>
          </a:p>
        </p:txBody>
      </p:sp>
      <p:sp>
        <p:nvSpPr>
          <p:cNvPr id="538" name="Google Shape;538;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002060"/>
                </a:solidFill>
                <a:latin typeface="Calibri"/>
                <a:ea typeface="Calibri"/>
                <a:cs typeface="Calibri"/>
                <a:sym typeface="Calibri"/>
              </a:rPr>
              <a:t>Milyen tartalmak állnak rendelkezésre a platformon</a:t>
            </a:r>
            <a:r>
              <a:rPr b="1" i="0" lang="en-GB" sz="2000" u="none" cap="none" strike="noStrike">
                <a:solidFill>
                  <a:srgbClr val="13165D"/>
                </a:solidFill>
                <a:latin typeface="Calibri"/>
                <a:ea typeface="Calibri"/>
                <a:cs typeface="Calibri"/>
                <a:sym typeface="Calibri"/>
              </a:rPr>
              <a:t>?</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544" name="Google Shape;544;p24"/>
          <p:cNvSpPr txBox="1"/>
          <p:nvPr>
            <p:ph idx="1" type="body"/>
          </p:nvPr>
        </p:nvSpPr>
        <p:spPr>
          <a:xfrm>
            <a:off x="9415604" y="6020374"/>
            <a:ext cx="240492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545" name="Google Shape;545;p24"/>
          <p:cNvSpPr txBox="1"/>
          <p:nvPr>
            <p:ph idx="2" type="body"/>
          </p:nvPr>
        </p:nvSpPr>
        <p:spPr>
          <a:xfrm>
            <a:off x="10148935" y="306759"/>
            <a:ext cx="1671589"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A Netcompany</a:t>
            </a:r>
            <a:r>
              <a:rPr b="1" lang="en-GB">
                <a:solidFill>
                  <a:srgbClr val="13165D"/>
                </a:solidFill>
              </a:rPr>
              <a:t>-</a:t>
            </a:r>
            <a:r>
              <a:rPr b="1" lang="en-GB">
                <a:solidFill>
                  <a:srgbClr val="13165D"/>
                </a:solidFill>
                <a:latin typeface="Calibri"/>
                <a:ea typeface="Calibri"/>
                <a:cs typeface="Calibri"/>
                <a:sym typeface="Calibri"/>
              </a:rPr>
              <a:t>Intrasoft szerepe</a:t>
            </a:r>
            <a:endParaRPr>
              <a:solidFill>
                <a:srgbClr val="13165D"/>
              </a:solidFill>
              <a:latin typeface="Calibri"/>
              <a:ea typeface="Calibri"/>
              <a:cs typeface="Calibri"/>
              <a:sym typeface="Calibri"/>
            </a:endParaRPr>
          </a:p>
        </p:txBody>
      </p:sp>
      <p:pic>
        <p:nvPicPr>
          <p:cNvPr id="546" name="Google Shape;546;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547" name="Google Shape;547;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6"/>
          <p:cNvSpPr txBox="1"/>
          <p:nvPr>
            <p:ph type="title"/>
          </p:nvPr>
        </p:nvSpPr>
        <p:spPr>
          <a:xfrm>
            <a:off x="2212085" y="2112579"/>
            <a:ext cx="7767900" cy="17157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7200"/>
              <a:t>Köszönjük a figyelmet!</a:t>
            </a:r>
            <a:endParaRPr/>
          </a:p>
        </p:txBody>
      </p:sp>
      <p:pic>
        <p:nvPicPr>
          <p:cNvPr id="553" name="Google Shape;553;p26"/>
          <p:cNvPicPr preferRelativeResize="0"/>
          <p:nvPr/>
        </p:nvPicPr>
        <p:blipFill rotWithShape="1">
          <a:blip r:embed="rId3">
            <a:alphaModFix/>
          </a:blip>
          <a:srcRect b="0" l="0" r="0" t="0"/>
          <a:stretch/>
        </p:blipFill>
        <p:spPr>
          <a:xfrm>
            <a:off x="7194620" y="5471152"/>
            <a:ext cx="2192440" cy="634878"/>
          </a:xfrm>
          <a:prstGeom prst="rect">
            <a:avLst/>
          </a:prstGeom>
          <a:noFill/>
          <a:ln>
            <a:noFill/>
          </a:ln>
        </p:spPr>
      </p:pic>
      <p:pic>
        <p:nvPicPr>
          <p:cNvPr id="554" name="Google Shape;554;p26"/>
          <p:cNvPicPr preferRelativeResize="0"/>
          <p:nvPr/>
        </p:nvPicPr>
        <p:blipFill rotWithShape="1">
          <a:blip r:embed="rId4">
            <a:alphaModFix/>
          </a:blip>
          <a:srcRect b="0" l="0" r="0" t="0"/>
          <a:stretch/>
        </p:blipFill>
        <p:spPr>
          <a:xfrm>
            <a:off x="3039226" y="5471152"/>
            <a:ext cx="653542" cy="653543"/>
          </a:xfrm>
          <a:prstGeom prst="rect">
            <a:avLst/>
          </a:prstGeom>
          <a:noFill/>
          <a:ln>
            <a:noFill/>
          </a:ln>
        </p:spPr>
      </p:pic>
      <p:sp>
        <p:nvSpPr>
          <p:cNvPr id="555" name="Google Shape;555;p26"/>
          <p:cNvSpPr txBox="1"/>
          <p:nvPr/>
        </p:nvSpPr>
        <p:spPr>
          <a:xfrm>
            <a:off x="2212085" y="4152393"/>
            <a:ext cx="7767900" cy="371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Európa építése </a:t>
            </a:r>
            <a:r>
              <a:rPr b="1" i="0" lang="en-GB" sz="3000" u="none" cap="none" strike="noStrike">
                <a:solidFill>
                  <a:schemeClr val="lt1"/>
                </a:solidFill>
                <a:latin typeface="Calibri"/>
                <a:ea typeface="Calibri"/>
                <a:cs typeface="Calibri"/>
                <a:sym typeface="Calibri"/>
              </a:rPr>
              <a:t>helyi képviselőkkel</a:t>
            </a:r>
            <a:endParaRPr/>
          </a:p>
        </p:txBody>
      </p:sp>
      <p:sp>
        <p:nvSpPr>
          <p:cNvPr id="556" name="Google Shape;556;p26"/>
          <p:cNvSpPr txBox="1"/>
          <p:nvPr/>
        </p:nvSpPr>
        <p:spPr>
          <a:xfrm>
            <a:off x="2212085" y="4524182"/>
            <a:ext cx="7767900" cy="371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Uniós ügyekkel foglalkozó helyi  önkormányzati képviselők hálózata, akik együttműködve elősegítik az uniós kérdésekkel kapcsolatos tájékoztatást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rPr>
              <a:t>Az</a:t>
            </a:r>
            <a:r>
              <a:rPr b="1" lang="en-GB" sz="4000">
                <a:solidFill>
                  <a:srgbClr val="FFF200"/>
                </a:solidFill>
                <a:latin typeface="Calibri"/>
                <a:ea typeface="Calibri"/>
                <a:cs typeface="Calibri"/>
                <a:sym typeface="Calibri"/>
              </a:rPr>
              <a:t> </a:t>
            </a:r>
            <a:r>
              <a:rPr b="1" lang="en-GB" sz="4000">
                <a:latin typeface="Calibri"/>
                <a:ea typeface="Calibri"/>
                <a:cs typeface="Calibri"/>
                <a:sym typeface="Calibri"/>
              </a:rPr>
              <a:t>„Európa építése helyi képviselőkkel” </a:t>
            </a:r>
            <a:r>
              <a:rPr b="1" i="0" lang="en-GB" sz="4000" u="none" strike="noStrike">
                <a:solidFill>
                  <a:srgbClr val="FFFF00"/>
                </a:solidFill>
                <a:latin typeface="Calibri"/>
                <a:ea typeface="Calibri"/>
                <a:cs typeface="Calibri"/>
                <a:sym typeface="Calibri"/>
              </a:rPr>
              <a:t>elnevezésű uniós projekt azon az elven alapul, miszerint az EU-val kapcsolatos tájékoztatás az uniós intézmények és a tagállamok önkormányzatainak közös felelőssége, és ennek már helyi szinten meg kell valósulnia</a:t>
            </a:r>
            <a:r>
              <a:rPr b="1" lang="en-GB" sz="4000">
                <a:solidFill>
                  <a:srgbClr val="FFF200"/>
                </a:solidFill>
                <a:latin typeface="Calibri"/>
                <a:ea typeface="Calibri"/>
                <a:cs typeface="Calibri"/>
                <a:sym typeface="Calibri"/>
              </a:rPr>
              <a:t>.</a:t>
            </a:r>
            <a:endParaRPr sz="4000"/>
          </a:p>
        </p:txBody>
      </p:sp>
      <p:sp>
        <p:nvSpPr>
          <p:cNvPr id="379" name="Google Shape;379;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Miről szól</a:t>
            </a:r>
            <a:r>
              <a:rPr b="1" lang="en-GB">
                <a:latin typeface="Calibri"/>
                <a:ea typeface="Calibri"/>
                <a:cs typeface="Calibri"/>
                <a:sym typeface="Calibri"/>
              </a:rPr>
              <a:t> </a:t>
            </a:r>
            <a:r>
              <a:rPr b="1" lang="en-GB">
                <a:solidFill>
                  <a:srgbClr val="FFFF00"/>
                </a:solidFill>
              </a:rPr>
              <a:t>„Az Európa építése helyi képviselőkkel” project”</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380" name="Google Shape;380;p3"/>
          <p:cNvSpPr txBox="1"/>
          <p:nvPr>
            <p:ph idx="2" type="body"/>
          </p:nvPr>
        </p:nvSpPr>
        <p:spPr>
          <a:xfrm>
            <a:off x="9379389" y="6020374"/>
            <a:ext cx="244113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Európa építése</a:t>
            </a:r>
            <a:br>
              <a:rPr lang="en-GB"/>
            </a:br>
            <a:r>
              <a:rPr b="1" lang="en-GB" sz="2400">
                <a:solidFill>
                  <a:srgbClr val="FFFF00"/>
                </a:solidFill>
              </a:rPr>
              <a:t>helyi képviselőkkel</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i="0" lang="en-GB" sz="4000" u="none" strike="noStrike">
                <a:solidFill>
                  <a:srgbClr val="FFFFFF"/>
                </a:solidFill>
                <a:latin typeface="Calibri"/>
                <a:ea typeface="Calibri"/>
                <a:cs typeface="Calibri"/>
                <a:sym typeface="Calibri"/>
              </a:rPr>
              <a:t>Arra bátorítunk minden helyi önkormányzatot, különösen a kisebb, vagyis 100 000-nél alacsonyabb népességű önkormányzatokat és azokat, amelyekhez kevésbé jutnak el az uniós tájékoztató tevékenységek, hogy jelentkezzenek a hálózatba és váljanak tagokká</a:t>
            </a:r>
            <a:r>
              <a:rPr b="1" lang="en-GB" sz="4000">
                <a:latin typeface="Calibri"/>
                <a:ea typeface="Calibri"/>
                <a:cs typeface="Calibri"/>
                <a:sym typeface="Calibri"/>
              </a:rPr>
              <a:t>.</a:t>
            </a:r>
            <a:endParaRPr sz="4000"/>
          </a:p>
        </p:txBody>
      </p:sp>
      <p:sp>
        <p:nvSpPr>
          <p:cNvPr id="386" name="Google Shape;386;p4"/>
          <p:cNvSpPr txBox="1"/>
          <p:nvPr>
            <p:ph idx="1" type="body"/>
          </p:nvPr>
        </p:nvSpPr>
        <p:spPr>
          <a:xfrm>
            <a:off x="9334124" y="6020374"/>
            <a:ext cx="248640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Európa építése</a:t>
            </a:r>
            <a:br>
              <a:rPr lang="en-GB"/>
            </a:br>
            <a:r>
              <a:rPr b="1" lang="en-GB" sz="2400">
                <a:solidFill>
                  <a:srgbClr val="FFFF00"/>
                </a:solidFill>
              </a:rPr>
              <a:t>helyi képviselőkkel</a:t>
            </a:r>
            <a:endParaRPr/>
          </a:p>
          <a:p>
            <a:pPr indent="0" lvl="0" marL="0" rtl="0" algn="r">
              <a:lnSpc>
                <a:spcPct val="90000"/>
              </a:lnSpc>
              <a:spcBef>
                <a:spcPts val="1000"/>
              </a:spcBef>
              <a:spcAft>
                <a:spcPts val="0"/>
              </a:spcAft>
              <a:buClr>
                <a:schemeClr val="lt1"/>
              </a:buClr>
              <a:buSzPts val="1400"/>
              <a:buNone/>
            </a:pPr>
            <a:r>
              <a:t/>
            </a:r>
            <a:endParaRPr/>
          </a:p>
        </p:txBody>
      </p:sp>
      <p:sp>
        <p:nvSpPr>
          <p:cNvPr id="387" name="Google Shape;387;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Kik </a:t>
            </a:r>
            <a:r>
              <a:rPr b="1" lang="en-GB">
                <a:latin typeface="Calibri"/>
                <a:ea typeface="Calibri"/>
                <a:cs typeface="Calibri"/>
                <a:sym typeface="Calibri"/>
              </a:rPr>
              <a:t> </a:t>
            </a:r>
            <a:br>
              <a:rPr lang="en-GB"/>
            </a:br>
            <a:r>
              <a:rPr b="1" lang="en-GB">
                <a:solidFill>
                  <a:srgbClr val="FFFF00"/>
                </a:solidFill>
                <a:latin typeface="Calibri"/>
                <a:ea typeface="Calibri"/>
                <a:cs typeface="Calibri"/>
                <a:sym typeface="Calibri"/>
              </a:rPr>
              <a:t>csatlakozhatnak a projekthez</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i="0" lang="en-GB" u="none" strike="noStrike">
                <a:solidFill>
                  <a:srgbClr val="FFFF00"/>
                </a:solidFill>
                <a:latin typeface="Calibri"/>
                <a:ea typeface="Calibri"/>
                <a:cs typeface="Calibri"/>
                <a:sym typeface="Calibri"/>
              </a:rPr>
              <a:t>A hálózathoz való csatlakozás:</a:t>
            </a:r>
            <a:br>
              <a:rPr lang="en-GB" sz="4000">
                <a:solidFill>
                  <a:srgbClr val="FFF200"/>
                </a:solidFill>
                <a:latin typeface="Calibri"/>
                <a:ea typeface="Calibri"/>
                <a:cs typeface="Calibri"/>
                <a:sym typeface="Calibri"/>
              </a:rPr>
            </a:br>
            <a:r>
              <a:rPr b="0" i="0" lang="en-GB" u="none" strike="noStrike">
                <a:solidFill>
                  <a:srgbClr val="FFFFFF"/>
                </a:solidFill>
                <a:latin typeface="Calibri"/>
                <a:ea typeface="Calibri"/>
                <a:cs typeface="Calibri"/>
                <a:sym typeface="Calibri"/>
              </a:rPr>
              <a:t>a regisztrációs folyamat</a:t>
            </a:r>
            <a:endParaRPr/>
          </a:p>
        </p:txBody>
      </p:sp>
      <p:sp>
        <p:nvSpPr>
          <p:cNvPr id="393" name="Google Shape;393;p5"/>
          <p:cNvSpPr txBox="1"/>
          <p:nvPr>
            <p:ph idx="1" type="body"/>
          </p:nvPr>
        </p:nvSpPr>
        <p:spPr>
          <a:xfrm>
            <a:off x="9397497" y="6020374"/>
            <a:ext cx="242302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
          <p:cNvSpPr txBox="1"/>
          <p:nvPr>
            <p:ph idx="1" type="body"/>
          </p:nvPr>
        </p:nvSpPr>
        <p:spPr>
          <a:xfrm>
            <a:off x="9334123" y="6020374"/>
            <a:ext cx="248640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399" name="Google Shape;399;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A jelentkezéshez a helyi önkormányzatnak ki kell töltenie egy </a:t>
            </a:r>
            <a:r>
              <a:rPr b="1" lang="en-GB" sz="3200">
                <a:solidFill>
                  <a:srgbClr val="13165D"/>
                </a:solidFill>
                <a:latin typeface="Calibri"/>
                <a:ea typeface="Calibri"/>
                <a:cs typeface="Calibri"/>
                <a:sym typeface="Calibri"/>
              </a:rPr>
              <a:t>jelentkezési lapot</a:t>
            </a:r>
            <a:r>
              <a:rPr lang="en-GB" sz="3200">
                <a:solidFill>
                  <a:srgbClr val="13165D"/>
                </a:solidFill>
                <a:latin typeface="Calibri"/>
                <a:ea typeface="Calibri"/>
                <a:cs typeface="Calibri"/>
                <a:sym typeface="Calibri"/>
              </a:rPr>
              <a:t>, amelyen fel kell tüntetnie annak a helyi önkormányzati képviselőnek a nevét, akit kiválasztott, hog</a:t>
            </a:r>
            <a:r>
              <a:rPr lang="en-GB" sz="3200">
                <a:solidFill>
                  <a:srgbClr val="13165D"/>
                </a:solidFill>
              </a:rPr>
              <a:t>y a hálózat tagja legyen.</a:t>
            </a:r>
            <a:endParaRPr/>
          </a:p>
        </p:txBody>
      </p:sp>
      <p:sp>
        <p:nvSpPr>
          <p:cNvPr id="400" name="Google Shape;400;p6"/>
          <p:cNvSpPr txBox="1"/>
          <p:nvPr>
            <p:ph idx="2" type="body"/>
          </p:nvPr>
        </p:nvSpPr>
        <p:spPr>
          <a:xfrm>
            <a:off x="10203256" y="306759"/>
            <a:ext cx="1617268"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 hálózathoz való csatlakozás:</a:t>
            </a:r>
            <a:r>
              <a:rPr b="1" lang="en-GB">
                <a:solidFill>
                  <a:srgbClr val="13165D"/>
                </a:solidFill>
                <a:latin typeface="Calibri"/>
                <a:ea typeface="Calibri"/>
                <a:cs typeface="Calibri"/>
                <a:sym typeface="Calibri"/>
              </a:rPr>
              <a:t> a regisztrációs folyamat</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401" name="Google Shape;401;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407" name="Google Shape;407;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408" name="Google Shape;408;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409" name="Google Shape;409;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410" name="Google Shape;410;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8"/>
          <p:cNvSpPr txBox="1"/>
          <p:nvPr>
            <p:ph idx="1" type="body"/>
          </p:nvPr>
        </p:nvSpPr>
        <p:spPr>
          <a:xfrm>
            <a:off x="9388444" y="6020374"/>
            <a:ext cx="243208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Európa építése</a:t>
            </a:r>
            <a:br>
              <a:rPr lang="en-GB"/>
            </a:br>
            <a:r>
              <a:rPr b="1" lang="en-GB" sz="2400">
                <a:solidFill>
                  <a:srgbClr val="13155D"/>
                </a:solidFill>
              </a:rPr>
              <a:t>helyi képviselőkkel</a:t>
            </a:r>
            <a:endParaRPr/>
          </a:p>
          <a:p>
            <a:pPr indent="0" lvl="0" marL="0" rtl="0" algn="r">
              <a:lnSpc>
                <a:spcPct val="90000"/>
              </a:lnSpc>
              <a:spcBef>
                <a:spcPts val="1000"/>
              </a:spcBef>
              <a:spcAft>
                <a:spcPts val="0"/>
              </a:spcAft>
              <a:buClr>
                <a:srgbClr val="7F7F7F"/>
              </a:buClr>
              <a:buSzPts val="1400"/>
              <a:buNone/>
            </a:pPr>
            <a:r>
              <a:t/>
            </a:r>
            <a:endParaRPr/>
          </a:p>
        </p:txBody>
      </p:sp>
      <p:sp>
        <p:nvSpPr>
          <p:cNvPr id="416" name="Google Shape;416;p8"/>
          <p:cNvSpPr txBox="1"/>
          <p:nvPr>
            <p:ph type="title"/>
          </p:nvPr>
        </p:nvSpPr>
        <p:spPr>
          <a:xfrm>
            <a:off x="371474" y="1449389"/>
            <a:ext cx="5938791"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Az online </a:t>
            </a:r>
            <a:r>
              <a:rPr lang="en-GB" sz="3200">
                <a:solidFill>
                  <a:srgbClr val="13165D"/>
                </a:solidFill>
              </a:rPr>
              <a:t>jelentkezési lapot egy aláírt nyilatkozat kíséri, amelyben az aláíró felek kifejezik </a:t>
            </a:r>
            <a:r>
              <a:rPr lang="en-GB" sz="3200">
                <a:solidFill>
                  <a:srgbClr val="002060"/>
                </a:solidFill>
              </a:rPr>
              <a:t>a</a:t>
            </a:r>
            <a:r>
              <a:rPr b="0" i="0" lang="en-GB" sz="3200" u="none" strike="noStrike">
                <a:solidFill>
                  <a:srgbClr val="002060"/>
                </a:solidFill>
                <a:latin typeface="Calibri"/>
                <a:ea typeface="Calibri"/>
                <a:cs typeface="Calibri"/>
                <a:sym typeface="Calibri"/>
              </a:rPr>
              <a:t>z EU-val kapcsolatos helyi tájékoztatásban való részvétel iránti érdeklődésüket és elkötelezettségüket. A nyilatkozatot a helyi önkormányzat jogi képviselőjének és a kijelölt helyi önkormányzati képviselőnek egyaránt alá kell írnia.</a:t>
            </a:r>
            <a:endParaRPr/>
          </a:p>
        </p:txBody>
      </p:sp>
      <p:sp>
        <p:nvSpPr>
          <p:cNvPr id="417" name="Google Shape;417;p8"/>
          <p:cNvSpPr txBox="1"/>
          <p:nvPr>
            <p:ph idx="2" type="body"/>
          </p:nvPr>
        </p:nvSpPr>
        <p:spPr>
          <a:xfrm>
            <a:off x="10167042" y="306759"/>
            <a:ext cx="1653482"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A hálózathoz való csatlakozás: a regisztrációs folyamat</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id="418" name="Google Shape;418;p8"/>
          <p:cNvPicPr preferRelativeResize="0"/>
          <p:nvPr/>
        </p:nvPicPr>
        <p:blipFill rotWithShape="1">
          <a:blip r:embed="rId3">
            <a:alphaModFix/>
          </a:blip>
          <a:srcRect b="0" l="0" r="0" t="0"/>
          <a:stretch/>
        </p:blipFill>
        <p:spPr>
          <a:xfrm>
            <a:off x="6096000" y="1719000"/>
            <a:ext cx="587268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424" name="Google Shape;424;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425" name="Google Shape;425;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426" name="Google Shape;426;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27" name="Google Shape;427;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