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2" r:id="rId14"/>
    <p:sldId id="283" r:id="rId15"/>
    <p:sldId id="268" r:id="rId16"/>
    <p:sldId id="269" r:id="rId17"/>
    <p:sldId id="270" r:id="rId18"/>
    <p:sldId id="271" r:id="rId19"/>
    <p:sldId id="272" r:id="rId20"/>
    <p:sldId id="273" r:id="rId21"/>
    <p:sldId id="274" r:id="rId22"/>
    <p:sldId id="275" r:id="rId23"/>
    <p:sldId id="278" r:id="rId24"/>
    <p:sldId id="284"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EVp8fkMEdHDX/NSgYw+/EVpVf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4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a:solidFill>
                  <a:schemeClr val="lt1"/>
                </a:solidFill>
                <a:latin typeface="Calibri"/>
                <a:ea typeface="Calibri"/>
                <a:cs typeface="Calibri"/>
                <a:sym typeface="Calibri"/>
              </a:rPr>
              <a:t>Edit</a:t>
            </a:r>
            <a:endParaRPr sz="6000" b="0" i="0" u="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11"/>
        <p:cNvGrpSpPr/>
        <p:nvPr/>
      </p:nvGrpSpPr>
      <p:grpSpPr>
        <a:xfrm>
          <a:off x="0" y="0"/>
          <a:ext cx="0" cy="0"/>
          <a:chOff x="0" y="0"/>
          <a:chExt cx="0" cy="0"/>
        </a:xfrm>
      </p:grpSpPr>
      <p:pic>
        <p:nvPicPr>
          <p:cNvPr id="112" name="Google Shape;112;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13" name="Google Shape;113;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14" name="Google Shape;114;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15" name="Google Shape;115;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16" name="Google Shape;116;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a:solidFill>
                  <a:srgbClr val="FFFF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a:solidFill>
                  <a:schemeClr val="lt1"/>
                </a:solidFill>
                <a:latin typeface="Calibri"/>
                <a:ea typeface="Calibri"/>
                <a:cs typeface="Calibri"/>
                <a:sym typeface="Calibri"/>
              </a:rPr>
              <a:t>Edit</a:t>
            </a:r>
            <a:endParaRPr sz="6000" b="0" i="0" u="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a:solidFill>
                  <a:srgbClr val="FFFF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79466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lt-LT" sz="5400" b="1" dirty="0">
                <a:latin typeface="Calibri"/>
                <a:ea typeface="Calibri"/>
                <a:cs typeface="Calibri"/>
                <a:sym typeface="Calibri"/>
              </a:rPr>
              <a:t>Kuriame Europą su</a:t>
            </a:r>
            <a:endParaRPr lang="lt-LT" sz="5400" dirty="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lt-LT" sz="8800" b="1" dirty="0">
                <a:solidFill>
                  <a:srgbClr val="FFF200"/>
                </a:solidFill>
                <a:latin typeface="Calibri"/>
                <a:ea typeface="Calibri"/>
                <a:cs typeface="Calibri"/>
                <a:sym typeface="Calibri"/>
              </a:rPr>
              <a:t>vietos savivalda</a:t>
            </a:r>
            <a:endParaRPr lang="lt-LT" sz="8800" dirty="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lt-LT" sz="2000" b="1" dirty="0">
                <a:latin typeface="Calibri"/>
                <a:ea typeface="Calibri"/>
                <a:cs typeface="Calibri"/>
                <a:sym typeface="Calibri"/>
              </a:rPr>
              <a:t>Vietos tarybų narių, dirbančių kartu </a:t>
            </a:r>
          </a:p>
          <a:p>
            <a:pPr marL="0" lvl="0" indent="0" algn="l" rtl="0">
              <a:lnSpc>
                <a:spcPct val="100000"/>
              </a:lnSpc>
              <a:spcBef>
                <a:spcPts val="0"/>
              </a:spcBef>
              <a:spcAft>
                <a:spcPts val="0"/>
              </a:spcAft>
              <a:buClr>
                <a:schemeClr val="lt1"/>
              </a:buClr>
              <a:buSzPts val="2000"/>
              <a:buNone/>
            </a:pPr>
            <a:r>
              <a:rPr lang="lt-LT" sz="2000" b="1" dirty="0">
                <a:latin typeface="Calibri"/>
                <a:ea typeface="Calibri"/>
                <a:cs typeface="Calibri"/>
                <a:sym typeface="Calibri"/>
              </a:rPr>
              <a:t>komunikuojant ES klausimais, tinklas</a:t>
            </a:r>
            <a:endParaRPr sz="2000" dirty="0">
              <a:latin typeface="Calibri"/>
              <a:ea typeface="Calibri"/>
              <a:cs typeface="Calibri"/>
              <a:sym typeface="Calibri"/>
            </a:endParaRPr>
          </a:p>
        </p:txBody>
      </p:sp>
      <p:sp>
        <p:nvSpPr>
          <p:cNvPr id="135" name="Google Shape;135;p1"/>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lt-LT" dirty="0"/>
              <a:t>Kuriame Europą su</a:t>
            </a:r>
            <a:br>
              <a:rPr lang="lt-LT" dirty="0"/>
            </a:br>
            <a:r>
              <a:rPr lang="lt-LT" sz="2400" b="1" dirty="0">
                <a:solidFill>
                  <a:srgbClr val="FFFF00"/>
                </a:solidFill>
              </a:rPr>
              <a:t>vietos savivalda</a:t>
            </a:r>
          </a:p>
          <a:p>
            <a:pPr marL="0" lvl="0" indent="0" algn="r" rtl="0">
              <a:lnSpc>
                <a:spcPct val="90000"/>
              </a:lnSpc>
              <a:spcBef>
                <a:spcPts val="0"/>
              </a:spcBef>
              <a:spcAft>
                <a:spcPts val="0"/>
              </a:spcAft>
              <a:buClr>
                <a:schemeClr val="lt1"/>
              </a:buClr>
              <a:buSzPts val="1400"/>
              <a:buNone/>
            </a:pPr>
            <a:endParaRPr lang="lt-L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202" name="Google Shape;202;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lt-LT" b="1" dirty="0">
                <a:solidFill>
                  <a:srgbClr val="13165D"/>
                </a:solidFill>
              </a:rPr>
              <a:t>V</a:t>
            </a:r>
            <a:r>
              <a:rPr lang="lt-LT" b="1" dirty="0">
                <a:solidFill>
                  <a:srgbClr val="13165D"/>
                </a:solidFill>
                <a:latin typeface="Calibri"/>
                <a:ea typeface="Calibri"/>
                <a:cs typeface="Calibri"/>
                <a:sym typeface="Calibri"/>
              </a:rPr>
              <a:t>ietos valdžios institucija – </a:t>
            </a:r>
            <a:r>
              <a:rPr lang="lt-LT" dirty="0">
                <a:solidFill>
                  <a:srgbClr val="13165D"/>
                </a:solidFill>
              </a:rPr>
              <a:t>Komisijos</a:t>
            </a:r>
            <a:r>
              <a:rPr lang="lt-LT" b="1" dirty="0">
                <a:solidFill>
                  <a:srgbClr val="13165D"/>
                </a:solidFill>
              </a:rPr>
              <a:t> </a:t>
            </a:r>
            <a:r>
              <a:rPr lang="lt-LT" dirty="0">
                <a:solidFill>
                  <a:srgbClr val="13165D"/>
                </a:solidFill>
                <a:latin typeface="Calibri"/>
                <a:ea typeface="Calibri"/>
                <a:cs typeface="Calibri"/>
                <a:sym typeface="Calibri"/>
              </a:rPr>
              <a:t>partneris komunikacijoje apie Europą su vietos visuomene</a:t>
            </a:r>
            <a:br>
              <a:rPr lang="lt-LT" dirty="0">
                <a:solidFill>
                  <a:srgbClr val="13165D"/>
                </a:solidFill>
                <a:latin typeface="Calibri"/>
                <a:ea typeface="Calibri"/>
                <a:cs typeface="Calibri"/>
                <a:sym typeface="Calibri"/>
              </a:rPr>
            </a:br>
            <a:br>
              <a:rPr lang="lt-LT" dirty="0">
                <a:solidFill>
                  <a:srgbClr val="13165D"/>
                </a:solidFill>
                <a:latin typeface="Calibri"/>
                <a:ea typeface="Calibri"/>
                <a:cs typeface="Calibri"/>
                <a:sym typeface="Calibri"/>
              </a:rPr>
            </a:br>
            <a:br>
              <a:rPr lang="lt-LT" dirty="0">
                <a:solidFill>
                  <a:srgbClr val="13165D"/>
                </a:solidFill>
                <a:latin typeface="Calibri"/>
                <a:ea typeface="Calibri"/>
                <a:cs typeface="Calibri"/>
                <a:sym typeface="Calibri"/>
              </a:rPr>
            </a:br>
            <a:br>
              <a:rPr lang="lt-LT" dirty="0">
                <a:solidFill>
                  <a:srgbClr val="13165D"/>
                </a:solidFill>
                <a:latin typeface="Calibri"/>
                <a:ea typeface="Calibri"/>
                <a:cs typeface="Calibri"/>
                <a:sym typeface="Calibri"/>
              </a:rPr>
            </a:br>
            <a:r>
              <a:rPr lang="lt-LT" b="1" dirty="0">
                <a:solidFill>
                  <a:srgbClr val="13165D"/>
                </a:solidFill>
                <a:latin typeface="Calibri"/>
                <a:ea typeface="Calibri"/>
                <a:cs typeface="Calibri"/>
                <a:sym typeface="Calibri"/>
              </a:rPr>
              <a:t>Vietos valdžios institucijos, kuri yra </a:t>
            </a:r>
            <a:br>
              <a:rPr lang="lt-LT" b="1" dirty="0">
                <a:solidFill>
                  <a:srgbClr val="13165D"/>
                </a:solidFill>
                <a:latin typeface="Calibri"/>
                <a:ea typeface="Calibri"/>
                <a:cs typeface="Calibri"/>
                <a:sym typeface="Calibri"/>
              </a:rPr>
            </a:br>
            <a:r>
              <a:rPr lang="lt-LT" dirty="0">
                <a:solidFill>
                  <a:srgbClr val="13165D"/>
                </a:solidFill>
                <a:latin typeface="Calibri"/>
                <a:ea typeface="Calibri"/>
                <a:cs typeface="Calibri"/>
                <a:sym typeface="Calibri"/>
              </a:rPr>
              <a:t>„Kuriame Europą su vietos savivalda“ tinklo narys, </a:t>
            </a:r>
            <a:br>
              <a:rPr lang="lt-LT" dirty="0">
                <a:solidFill>
                  <a:srgbClr val="13165D"/>
                </a:solidFill>
                <a:latin typeface="Calibri"/>
                <a:ea typeface="Calibri"/>
                <a:cs typeface="Calibri"/>
                <a:sym typeface="Calibri"/>
              </a:rPr>
            </a:br>
            <a:r>
              <a:rPr lang="lt-LT" b="1" dirty="0">
                <a:solidFill>
                  <a:srgbClr val="13165D"/>
                </a:solidFill>
                <a:latin typeface="Calibri"/>
                <a:ea typeface="Calibri"/>
                <a:cs typeface="Calibri"/>
                <a:sym typeface="Calibri"/>
              </a:rPr>
              <a:t>išrinktas vietos valdžios atstovas</a:t>
            </a:r>
            <a:endParaRPr lang="lt-LT" dirty="0"/>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Kaip tinklas veikia?</a:t>
            </a:r>
            <a:endParaRPr lang="lt-LT" dirty="0">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lt-LT" sz="4000" b="1" dirty="0">
                <a:solidFill>
                  <a:srgbClr val="FFF200"/>
                </a:solidFill>
                <a:latin typeface="Calibri"/>
                <a:ea typeface="Calibri"/>
                <a:cs typeface="Calibri"/>
                <a:sym typeface="Calibri"/>
              </a:rPr>
              <a:t>5 pagrindiniai</a:t>
            </a:r>
            <a:r>
              <a:rPr lang="lt-LT" sz="4000" dirty="0">
                <a:solidFill>
                  <a:srgbClr val="FFF200"/>
                </a:solidFill>
                <a:latin typeface="Calibri"/>
                <a:ea typeface="Calibri"/>
                <a:cs typeface="Calibri"/>
                <a:sym typeface="Calibri"/>
              </a:rPr>
              <a:t> </a:t>
            </a:r>
            <a:br>
              <a:rPr lang="lt-LT" sz="4000" dirty="0">
                <a:solidFill>
                  <a:srgbClr val="FFF200"/>
                </a:solidFill>
                <a:latin typeface="Calibri"/>
                <a:ea typeface="Calibri"/>
                <a:cs typeface="Calibri"/>
                <a:sym typeface="Calibri"/>
              </a:rPr>
            </a:br>
            <a:r>
              <a:rPr lang="lt-LT" sz="4000" dirty="0">
                <a:latin typeface="Calibri"/>
                <a:ea typeface="Calibri"/>
                <a:cs typeface="Calibri"/>
                <a:sym typeface="Calibri"/>
              </a:rPr>
              <a:t>dalyvavimo šiame tinkle </a:t>
            </a:r>
            <a:r>
              <a:rPr lang="lt-LT" b="1" dirty="0">
                <a:solidFill>
                  <a:srgbClr val="FFF200"/>
                </a:solidFill>
              </a:rPr>
              <a:t>privalumai</a:t>
            </a:r>
          </a:p>
        </p:txBody>
      </p:sp>
      <p:sp>
        <p:nvSpPr>
          <p:cNvPr id="209" name="Google Shape;209;p11"/>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lt-LT" sz="1400" b="0" i="0" u="none" strike="noStrike" cap="none" dirty="0">
                <a:solidFill>
                  <a:schemeClr val="lt1"/>
                </a:solidFill>
                <a:latin typeface="Calibri"/>
                <a:ea typeface="Calibri"/>
                <a:cs typeface="Calibri"/>
                <a:sym typeface="Calibri"/>
              </a:rPr>
              <a:t>Kuriame Europą su</a:t>
            </a:r>
            <a:br>
              <a:rPr lang="lt-LT" sz="1400" b="0" i="0" u="none" strike="noStrike" cap="none" dirty="0">
                <a:solidFill>
                  <a:schemeClr val="lt1"/>
                </a:solidFill>
                <a:latin typeface="Calibri"/>
                <a:ea typeface="Calibri"/>
                <a:cs typeface="Calibri"/>
                <a:sym typeface="Calibri"/>
              </a:rPr>
            </a:br>
            <a:r>
              <a:rPr lang="lt-LT" sz="2400" b="1" i="0" u="none" strike="noStrike" cap="none" dirty="0">
                <a:solidFill>
                  <a:srgbClr val="FFFF00"/>
                </a:solidFill>
                <a:latin typeface="Calibri"/>
                <a:ea typeface="Calibri"/>
                <a:cs typeface="Calibri"/>
                <a:sym typeface="Calibri"/>
              </a:rPr>
              <a:t>vietos savivalda</a:t>
            </a:r>
            <a:endParaRPr lang="lt-LT" dirty="0"/>
          </a:p>
          <a:p>
            <a:pPr marL="0" marR="0" lvl="0" indent="0" algn="r" rtl="0">
              <a:lnSpc>
                <a:spcPct val="90000"/>
              </a:lnSpc>
              <a:spcBef>
                <a:spcPts val="1000"/>
              </a:spcBef>
              <a:spcAft>
                <a:spcPts val="0"/>
              </a:spcAft>
              <a:buClr>
                <a:schemeClr val="lt1"/>
              </a:buClr>
              <a:buSzPts val="1400"/>
              <a:buFont typeface="Arial"/>
              <a:buNone/>
            </a:pPr>
            <a:endParaRPr lang="lt-LT"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215" name="Google Shape;215;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rPr>
              <a:t>5 pagrindiniai </a:t>
            </a:r>
            <a:br>
              <a:rPr lang="lt-LT" b="1" dirty="0">
                <a:solidFill>
                  <a:srgbClr val="13165D"/>
                </a:solidFill>
              </a:rPr>
            </a:br>
            <a:r>
              <a:rPr lang="lt-LT" b="1" dirty="0">
                <a:solidFill>
                  <a:srgbClr val="13165D"/>
                </a:solidFill>
              </a:rPr>
              <a:t>dalyvavimo šiame tinkle privalumai</a:t>
            </a:r>
            <a:endParaRPr lang="lt-LT" dirty="0">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lt-LT" sz="1600" b="1" i="0" u="none" strike="noStrike" cap="none" dirty="0">
                <a:solidFill>
                  <a:srgbClr val="FFFF00"/>
                </a:solidFill>
                <a:latin typeface="Calibri"/>
                <a:ea typeface="Calibri"/>
                <a:cs typeface="Calibri"/>
                <a:sym typeface="Calibri"/>
              </a:rPr>
              <a:t>Privilegijuota prieiga </a:t>
            </a:r>
            <a:r>
              <a:rPr lang="lt-LT" sz="1600" b="0" i="0" u="none" strike="noStrike" cap="none" dirty="0">
                <a:solidFill>
                  <a:schemeClr val="lt1"/>
                </a:solidFill>
                <a:latin typeface="Calibri"/>
                <a:ea typeface="Calibri"/>
                <a:cs typeface="Calibri"/>
                <a:sym typeface="Calibri"/>
              </a:rPr>
              <a:t>prie oficialių ES komunikacijos šaltinių nacionalinėmis kalbomis, komunikacinės medžiagos, internetinių ir seminarų gyvai, ir kitų informacijos formų, leidžiančių bendrauti su piliečiais ES klausimais.</a:t>
            </a:r>
            <a:endParaRPr lang="lt-LT" dirty="0"/>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tabLst>
                <a:tab pos="2603500" algn="l"/>
              </a:tabLst>
            </a:pPr>
            <a:r>
              <a:rPr lang="lt-LT" sz="1600" b="1" dirty="0">
                <a:solidFill>
                  <a:srgbClr val="FFFF00"/>
                </a:solidFill>
                <a:latin typeface="Calibri"/>
                <a:ea typeface="Calibri"/>
                <a:cs typeface="Calibri"/>
                <a:sym typeface="Calibri"/>
              </a:rPr>
              <a:t>Prieiga prie aktyvaus bendraminčių tinklo</a:t>
            </a:r>
            <a:r>
              <a:rPr lang="lt-LT" sz="1600" dirty="0">
                <a:solidFill>
                  <a:srgbClr val="FFFF00"/>
                </a:solidFill>
                <a:latin typeface="Calibri"/>
                <a:ea typeface="Calibri"/>
                <a:cs typeface="Calibri"/>
                <a:sym typeface="Calibri"/>
              </a:rPr>
              <a:t> </a:t>
            </a:r>
            <a:r>
              <a:rPr lang="lt-LT" sz="1600" dirty="0">
                <a:solidFill>
                  <a:schemeClr val="lt1"/>
                </a:solidFill>
                <a:latin typeface="Calibri"/>
                <a:ea typeface="Calibri"/>
                <a:cs typeface="Calibri"/>
                <a:sym typeface="Calibri"/>
              </a:rPr>
              <a:t>per specialią internetinę platformą su kitais tinklo dalyviais.</a:t>
            </a:r>
            <a:endParaRPr lang="lt-LT" dirty="0"/>
          </a:p>
        </p:txBody>
      </p:sp>
      <p:sp>
        <p:nvSpPr>
          <p:cNvPr id="218" name="Google Shape;218;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lt-LT" sz="1600" b="1" dirty="0">
              <a:solidFill>
                <a:srgbClr val="FFFF00"/>
              </a:solidFill>
              <a:latin typeface="Calibri"/>
              <a:ea typeface="Calibri"/>
              <a:cs typeface="Calibri"/>
              <a:sym typeface="Calibri"/>
            </a:endParaRPr>
          </a:p>
          <a:p>
            <a:pPr marL="0" marR="0" lvl="0" indent="0" algn="l" rtl="0">
              <a:spcBef>
                <a:spcPts val="0"/>
              </a:spcBef>
              <a:spcAft>
                <a:spcPts val="0"/>
              </a:spcAft>
              <a:buNone/>
            </a:pPr>
            <a:r>
              <a:rPr lang="lt-LT" sz="1600" dirty="0">
                <a:solidFill>
                  <a:schemeClr val="lt1"/>
                </a:solidFill>
                <a:latin typeface="Calibri"/>
                <a:ea typeface="Calibri"/>
                <a:cs typeface="Calibri"/>
                <a:sym typeface="Calibri"/>
              </a:rPr>
              <a:t>Nario veiklos, kurią jis vykdys tinkle, </a:t>
            </a:r>
            <a:r>
              <a:rPr lang="lt-LT" sz="1400" b="1" dirty="0">
                <a:solidFill>
                  <a:srgbClr val="FFFF00"/>
                </a:solidFill>
                <a:latin typeface="Calibri"/>
                <a:ea typeface="Calibri"/>
                <a:cs typeface="Calibri"/>
                <a:sym typeface="Calibri"/>
              </a:rPr>
              <a:t>matomumas ES lygmeniu</a:t>
            </a:r>
            <a:r>
              <a:rPr lang="lt-LT" sz="1400" dirty="0">
                <a:solidFill>
                  <a:srgbClr val="FFFF00"/>
                </a:solidFill>
                <a:latin typeface="Calibri"/>
                <a:ea typeface="Calibri"/>
                <a:cs typeface="Calibri"/>
                <a:sym typeface="Calibri"/>
              </a:rPr>
              <a:t> </a:t>
            </a:r>
            <a:endParaRPr lang="lt-LT" dirty="0"/>
          </a:p>
          <a:p>
            <a:pPr marL="0" marR="0" lvl="0" indent="0" algn="l" rtl="0">
              <a:spcBef>
                <a:spcPts val="0"/>
              </a:spcBef>
              <a:spcAft>
                <a:spcPts val="0"/>
              </a:spcAft>
              <a:buNone/>
            </a:pPr>
            <a:endParaRPr lang="lt-LT" sz="1600" dirty="0">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lt-LT" sz="1600" b="1" dirty="0">
                <a:solidFill>
                  <a:srgbClr val="FFFF00"/>
                </a:solidFill>
                <a:latin typeface="Calibri"/>
                <a:ea typeface="Calibri"/>
                <a:cs typeface="Calibri"/>
                <a:sym typeface="Calibri"/>
              </a:rPr>
              <a:t>Galimybė pirmumo tvarka</a:t>
            </a:r>
            <a:r>
              <a:rPr lang="en-GB" sz="1600" dirty="0">
                <a:solidFill>
                  <a:srgbClr val="FFFF00"/>
                </a:solidFill>
                <a:latin typeface="Calibri"/>
                <a:ea typeface="Calibri"/>
                <a:cs typeface="Calibri"/>
                <a:sym typeface="Calibri"/>
              </a:rPr>
              <a:t> </a:t>
            </a:r>
            <a:r>
              <a:rPr lang="lt-LT" sz="1600" dirty="0">
                <a:solidFill>
                  <a:schemeClr val="lt1"/>
                </a:solidFill>
                <a:latin typeface="Calibri"/>
                <a:ea typeface="Calibri"/>
                <a:cs typeface="Calibri"/>
                <a:sym typeface="Calibri"/>
              </a:rPr>
              <a:t>lankytis Europos Komisijos lankytojų centre Briuselyje, fiziškai arba skaitmeniniu būdu, jei įmanoma, organizuojant vizitus narių kalba</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lt-LT" sz="1600" b="1" dirty="0">
                <a:solidFill>
                  <a:srgbClr val="FFFF00"/>
                </a:solidFill>
                <a:latin typeface="Calibri"/>
                <a:ea typeface="Calibri"/>
                <a:cs typeface="Calibri"/>
                <a:sym typeface="Calibri"/>
              </a:rPr>
              <a:t>Privilegijuota prieiga prie daugybės vietos lygmeniu veikiančių ES informavimo tinklų</a:t>
            </a:r>
            <a:r>
              <a:rPr lang="en-GB" sz="1600" dirty="0">
                <a:solidFill>
                  <a:schemeClr val="lt1"/>
                </a:solidFill>
                <a:latin typeface="Calibri"/>
                <a:ea typeface="Calibri"/>
                <a:cs typeface="Calibri"/>
                <a:sym typeface="Calibri"/>
              </a:rPr>
              <a:t>, </a:t>
            </a:r>
            <a:r>
              <a:rPr lang="lt-LT" sz="1600" dirty="0">
                <a:solidFill>
                  <a:schemeClr val="lt1"/>
                </a:solidFill>
                <a:latin typeface="Calibri"/>
                <a:ea typeface="Calibri"/>
                <a:cs typeface="Calibri"/>
                <a:sym typeface="Calibri"/>
              </a:rPr>
              <a:t>įskaitant daugiau kaip 420 „EUROPE DIRECT“ centrų, veikiančių beveik visuose ES regionuose</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16700" y="1449388"/>
            <a:ext cx="7712100" cy="4140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lt-LT" dirty="0">
                <a:solidFill>
                  <a:srgbClr val="FFFFFF"/>
                </a:solidFill>
              </a:rPr>
              <a:t>Specialioji </a:t>
            </a:r>
            <a:r>
              <a:rPr lang="lt-LT" b="1" dirty="0">
                <a:solidFill>
                  <a:srgbClr val="FFF100"/>
                </a:solidFill>
              </a:rPr>
              <a:t>apklausa</a:t>
            </a:r>
          </a:p>
        </p:txBody>
      </p:sp>
      <p:sp>
        <p:nvSpPr>
          <p:cNvPr id="226" name="Google Shape;226;p22"/>
          <p:cNvSpPr txBox="1">
            <a:spLocks noGrp="1"/>
          </p:cNvSpPr>
          <p:nvPr>
            <p:ph type="body" idx="1"/>
          </p:nvPr>
        </p:nvSpPr>
        <p:spPr>
          <a:xfrm>
            <a:off x="9540951" y="6020374"/>
            <a:ext cx="2279700" cy="641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lt-LT" sz="2000" b="0" i="0" u="none" strike="noStrike" cap="none" dirty="0">
                <a:solidFill>
                  <a:srgbClr val="13165D"/>
                </a:solidFill>
                <a:latin typeface="Calibri"/>
                <a:ea typeface="Calibri"/>
                <a:cs typeface="Calibri"/>
                <a:sym typeface="Calibri"/>
              </a:rPr>
              <a:t>Atsakydami į specialiosios apklausos klausimus galėsite nurodyti temas, kurios labiausiai atitinka jūsų rinkimų apygardos komunikacijos poreikius</a:t>
            </a:r>
            <a:r>
              <a:rPr lang="en-GB" sz="2000" b="0" i="0" u="none" strike="noStrike" cap="none"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lt-LT" sz="2000" b="0" i="0" u="none" strike="noStrike" cap="none" dirty="0">
                <a:solidFill>
                  <a:srgbClr val="13165D"/>
                </a:solidFill>
                <a:latin typeface="Calibri"/>
                <a:ea typeface="Calibri"/>
                <a:cs typeface="Calibri"/>
                <a:sym typeface="Calibri"/>
              </a:rPr>
              <a:t>Atsakę į ES specialiosios apklausos klausimus, turėsite galimybę</a:t>
            </a:r>
            <a:br>
              <a:rPr lang="en-GB" sz="2000" b="1"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lt-LT" sz="2000" b="0" i="0" u="none" strike="noStrike" cap="none" dirty="0">
                <a:solidFill>
                  <a:srgbClr val="13165D"/>
                </a:solidFill>
                <a:latin typeface="Calibri"/>
                <a:ea typeface="Calibri"/>
                <a:cs typeface="Calibri"/>
                <a:sym typeface="Calibri"/>
              </a:rPr>
              <a:t>gauti aktualią su ES susijusią informaciją</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lt-LT" sz="2000" b="0" i="0" u="none" strike="noStrike" cap="none" dirty="0">
                <a:solidFill>
                  <a:srgbClr val="13165D"/>
                </a:solidFill>
                <a:latin typeface="Calibri"/>
                <a:ea typeface="Calibri"/>
                <a:cs typeface="Calibri"/>
                <a:sym typeface="Calibri"/>
              </a:rPr>
              <a:t>dalyvauti internetiniuose seminaruose</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lt-LT" sz="2000" b="0" i="0" u="none" strike="noStrike" cap="none" dirty="0">
                <a:solidFill>
                  <a:srgbClr val="13165D"/>
                </a:solidFill>
                <a:latin typeface="Calibri"/>
                <a:ea typeface="Calibri"/>
                <a:cs typeface="Calibri"/>
                <a:sym typeface="Calibri"/>
              </a:rPr>
              <a:t>vykti į ES institucijose vykdomus seminarus jūsų gimtąja kalba</a:t>
            </a:r>
            <a:br>
              <a:rPr lang="en-GB" sz="2000" b="0" i="0" u="none" strike="noStrike" cap="none" dirty="0">
                <a:solidFill>
                  <a:srgbClr val="13165D"/>
                </a:solidFill>
                <a:latin typeface="Calibri"/>
                <a:ea typeface="Calibri"/>
                <a:cs typeface="Calibri"/>
                <a:sym typeface="Calibri"/>
              </a:rPr>
            </a:br>
            <a:br>
              <a:rPr lang="en-GB" sz="1800" b="0" i="0" u="none" strike="noStrike" cap="none" dirty="0">
                <a:solidFill>
                  <a:srgbClr val="000000"/>
                </a:solidFill>
                <a:latin typeface="Arial"/>
                <a:ea typeface="Arial"/>
                <a:cs typeface="Arial"/>
                <a:sym typeface="Arial"/>
              </a:rPr>
            </a:br>
            <a:r>
              <a:rPr lang="lt-LT" sz="1800" b="0" i="0" u="none" strike="noStrike" cap="none" dirty="0">
                <a:solidFill>
                  <a:srgbClr val="000000"/>
                </a:solidFill>
                <a:latin typeface="Arial"/>
                <a:ea typeface="Arial"/>
                <a:cs typeface="Arial"/>
                <a:sym typeface="Arial"/>
              </a:rPr>
              <a:t>Nuoroda (</a:t>
            </a:r>
            <a:r>
              <a:rPr lang="en-GB" sz="2000" b="1" i="0" u="none" strike="noStrike" cap="none" dirty="0">
                <a:solidFill>
                  <a:srgbClr val="13165D"/>
                </a:solidFill>
                <a:latin typeface="Calibri"/>
                <a:ea typeface="Calibri"/>
                <a:cs typeface="Calibri"/>
                <a:sym typeface="Calibri"/>
              </a:rPr>
              <a:t>URL</a:t>
            </a:r>
            <a:r>
              <a:rPr lang="lt-LT" sz="2000" b="1" i="0" u="none" strike="noStrike" cap="none" dirty="0">
                <a:solidFill>
                  <a:srgbClr val="13165D"/>
                </a:solidFill>
                <a:latin typeface="Calibri"/>
                <a:ea typeface="Calibri"/>
                <a:cs typeface="Calibri"/>
                <a:sym typeface="Calibri"/>
              </a:rPr>
              <a:t>) į specialiąją apklausą</a:t>
            </a:r>
            <a:r>
              <a:rPr lang="en-GB" sz="2000" b="1"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2" name="Google Shape;232;p2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dirty="0"/>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rPr>
              <a:t>Specialioji apklausa</a:t>
            </a:r>
            <a:endParaRPr lang="lt-LT" dirty="0">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403747"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lt-LT" b="1" dirty="0">
                <a:solidFill>
                  <a:srgbClr val="FFFF00"/>
                </a:solidFill>
                <a:latin typeface="Calibri"/>
                <a:ea typeface="Calibri"/>
                <a:cs typeface="Calibri"/>
                <a:sym typeface="Calibri"/>
              </a:rPr>
              <a:t>Partnerystė su </a:t>
            </a:r>
            <a:r>
              <a:rPr lang="lt-LT" dirty="0">
                <a:latin typeface="Calibri"/>
                <a:ea typeface="Calibri"/>
                <a:cs typeface="Calibri"/>
                <a:sym typeface="Calibri"/>
              </a:rPr>
              <a:t>„Už ES reikalus atsakingų regionų ir vietos tarybų narių RK tinklu“</a:t>
            </a:r>
            <a:endParaRPr dirty="0"/>
          </a:p>
        </p:txBody>
      </p:sp>
      <p:sp>
        <p:nvSpPr>
          <p:cNvPr id="226" name="Google Shape;226;p13"/>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lt-LT" sz="1400" b="0" dirty="0">
                <a:solidFill>
                  <a:schemeClr val="lt1"/>
                </a:solidFill>
                <a:latin typeface="Calibri"/>
                <a:ea typeface="Calibri"/>
                <a:cs typeface="Calibri"/>
                <a:sym typeface="Calibri"/>
              </a:rPr>
              <a:t>Kuriame Europą su</a:t>
            </a:r>
            <a:br>
              <a:rPr lang="lt-LT" sz="1400" b="0" dirty="0">
                <a:solidFill>
                  <a:schemeClr val="lt1"/>
                </a:solidFill>
                <a:latin typeface="Calibri"/>
                <a:ea typeface="Calibri"/>
                <a:cs typeface="Calibri"/>
                <a:sym typeface="Calibri"/>
              </a:rPr>
            </a:br>
            <a:r>
              <a:rPr lang="lt-LT" sz="2400" b="1" dirty="0">
                <a:solidFill>
                  <a:srgbClr val="FFFF00"/>
                </a:solidFill>
                <a:latin typeface="Calibri"/>
                <a:ea typeface="Calibri"/>
                <a:cs typeface="Calibri"/>
                <a:sym typeface="Calibri"/>
              </a:rPr>
              <a:t>vietos savivalda </a:t>
            </a:r>
            <a:endParaRPr lang="lt-LT" dirty="0"/>
          </a:p>
          <a:p>
            <a:pPr marL="0" marR="0" lvl="0" indent="0" algn="r" rtl="0">
              <a:lnSpc>
                <a:spcPct val="90000"/>
              </a:lnSpc>
              <a:spcBef>
                <a:spcPts val="1000"/>
              </a:spcBef>
              <a:spcAft>
                <a:spcPts val="0"/>
              </a:spcAft>
              <a:buClr>
                <a:schemeClr val="lt1"/>
              </a:buClr>
              <a:buSzPts val="1400"/>
              <a:buFont typeface="Arial"/>
              <a:buNone/>
            </a:pPr>
            <a:endParaRPr lang="lt-LT" sz="1400" b="0"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Partnerystė su „Už ES reikalus atsakingų regionų ir vietos tarybų narių RK tinklu“</a:t>
            </a:r>
            <a:endParaRPr dirty="0">
              <a:solidFill>
                <a:srgbClr val="13165D"/>
              </a:solidFill>
              <a:latin typeface="Calibri"/>
              <a:ea typeface="Calibri"/>
              <a:cs typeface="Calibri"/>
              <a:sym typeface="Calibri"/>
            </a:endParaRPr>
          </a:p>
        </p:txBody>
      </p:sp>
      <p:sp>
        <p:nvSpPr>
          <p:cNvPr id="233" name="Google Shape;233;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lt-LT" sz="2400" b="1" i="0" u="none" strike="noStrike" cap="none" dirty="0">
                <a:solidFill>
                  <a:srgbClr val="13155D"/>
                </a:solidFill>
                <a:latin typeface="Calibri"/>
                <a:ea typeface="Calibri"/>
                <a:cs typeface="Calibri"/>
                <a:sym typeface="Calibri"/>
              </a:rPr>
              <a:t>„Kuriame Europą su vietos savivalda“ </a:t>
            </a:r>
            <a:r>
              <a:rPr lang="lt-LT" sz="2400" b="0" i="0" u="none" strike="noStrike" cap="none" dirty="0">
                <a:solidFill>
                  <a:srgbClr val="13155D"/>
                </a:solidFill>
                <a:latin typeface="Calibri"/>
                <a:ea typeface="Calibri"/>
                <a:cs typeface="Calibri"/>
                <a:sym typeface="Calibri"/>
              </a:rPr>
              <a:t>tinklas </a:t>
            </a:r>
          </a:p>
          <a:p>
            <a:pPr marL="0" marR="0" lvl="0" indent="0" algn="l" rtl="0">
              <a:lnSpc>
                <a:spcPct val="90000"/>
              </a:lnSpc>
              <a:spcBef>
                <a:spcPts val="0"/>
              </a:spcBef>
              <a:spcAft>
                <a:spcPts val="0"/>
              </a:spcAft>
              <a:buClr>
                <a:srgbClr val="13155D"/>
              </a:buClr>
              <a:buSzPts val="2400"/>
              <a:buFont typeface="Arial"/>
              <a:buNone/>
            </a:pPr>
            <a:r>
              <a:rPr lang="lt-LT" sz="2400" b="0" i="0" u="none" strike="noStrike" cap="none" dirty="0">
                <a:solidFill>
                  <a:srgbClr val="13155D"/>
                </a:solidFill>
                <a:latin typeface="Calibri"/>
                <a:ea typeface="Calibri"/>
                <a:cs typeface="Calibri"/>
                <a:sym typeface="Calibri"/>
              </a:rPr>
              <a:t>naudojasi glaudaus bendradarbiavimo su </a:t>
            </a:r>
            <a:r>
              <a:rPr lang="lt-LT" sz="2400" b="1" i="0" u="none" strike="noStrike" cap="none" dirty="0">
                <a:solidFill>
                  <a:srgbClr val="13155D"/>
                </a:solidFill>
                <a:latin typeface="Calibri"/>
                <a:ea typeface="Calibri"/>
                <a:cs typeface="Calibri"/>
                <a:sym typeface="Calibri"/>
              </a:rPr>
              <a:t>„Už ES reikalus atsakingų regionų ir vietos tarybų narių RK tinklo“ nariais privalumais</a:t>
            </a:r>
            <a:r>
              <a:rPr lang="lt-LT" sz="2400" b="0" i="0" u="none" strike="noStrike" cap="none" dirty="0">
                <a:solidFill>
                  <a:srgbClr val="13155D"/>
                </a:solidFill>
                <a:latin typeface="Calibri"/>
                <a:ea typeface="Calibri"/>
                <a:cs typeface="Calibri"/>
                <a:sym typeface="Calibri"/>
              </a:rPr>
              <a:t>.</a:t>
            </a:r>
            <a:endParaRPr lang="lt-LT" dirty="0"/>
          </a:p>
          <a:p>
            <a:pPr marL="0" marR="0" lvl="0" indent="0" algn="l" rtl="0">
              <a:lnSpc>
                <a:spcPct val="90000"/>
              </a:lnSpc>
              <a:spcBef>
                <a:spcPts val="1000"/>
              </a:spcBef>
              <a:spcAft>
                <a:spcPts val="0"/>
              </a:spcAft>
              <a:buClr>
                <a:srgbClr val="13155D"/>
              </a:buClr>
              <a:buSzPts val="2400"/>
              <a:buFont typeface="Arial"/>
              <a:buNone/>
            </a:pPr>
            <a:r>
              <a:rPr lang="lt-LT" sz="2400" b="0" i="0" u="none" strike="noStrike" cap="none" dirty="0">
                <a:solidFill>
                  <a:srgbClr val="13155D"/>
                </a:solidFill>
                <a:latin typeface="Calibri"/>
                <a:ea typeface="Calibri"/>
                <a:cs typeface="Calibri"/>
                <a:sym typeface="Calibri"/>
              </a:rPr>
              <a:t>2021 m. įkurtas „Už ES reikalus atsakingų regionų ir vietos tarybų narių Regionų komiteto (RK) tinklas“ siekia tų pačių tikslų kaip ir mūsų tinklas, pavyzdžiui, didinti vietos tarybų narių ES politikos žinias ir remti jų su ES susijusią veiklą.</a:t>
            </a:r>
            <a:endParaRPr lang="lt-LT" dirty="0"/>
          </a:p>
          <a:p>
            <a:pPr marL="0" marR="0" lvl="0" indent="0" algn="l" rtl="0">
              <a:lnSpc>
                <a:spcPct val="90000"/>
              </a:lnSpc>
              <a:spcBef>
                <a:spcPts val="1000"/>
              </a:spcBef>
              <a:spcAft>
                <a:spcPts val="0"/>
              </a:spcAft>
              <a:buClr>
                <a:srgbClr val="13155D"/>
              </a:buClr>
              <a:buSzPts val="2400"/>
              <a:buFont typeface="Arial"/>
              <a:buNone/>
            </a:pPr>
            <a:r>
              <a:rPr lang="lt-LT" sz="2400" b="0" i="0" u="none" strike="noStrike" cap="none" dirty="0">
                <a:solidFill>
                  <a:srgbClr val="13155D"/>
                </a:solidFill>
                <a:latin typeface="Calibri"/>
                <a:ea typeface="Calibri"/>
                <a:cs typeface="Calibri"/>
                <a:sym typeface="Calibri"/>
              </a:rPr>
              <a:t>Mūsų tinklas daugiausia dėmesio skiria bendravimui su piliečiais, o Regiono komiteto tinklas siekia sukurti sąsajas su Regiono komiteto narių darbu.</a:t>
            </a:r>
            <a:endParaRPr lang="lt-LT" dirty="0"/>
          </a:p>
          <a:p>
            <a:pPr marL="0" marR="0" lvl="0" indent="0" algn="l" rtl="0">
              <a:lnSpc>
                <a:spcPct val="90000"/>
              </a:lnSpc>
              <a:spcBef>
                <a:spcPts val="1000"/>
              </a:spcBef>
              <a:spcAft>
                <a:spcPts val="0"/>
              </a:spcAft>
              <a:buClr>
                <a:srgbClr val="13155D"/>
              </a:buClr>
              <a:buSzPts val="2400"/>
              <a:buFont typeface="Arial"/>
              <a:buNone/>
            </a:pPr>
            <a:r>
              <a:rPr lang="lt-LT" sz="2400" b="1" i="0" u="none" strike="noStrike" cap="none" dirty="0">
                <a:solidFill>
                  <a:srgbClr val="13155D"/>
                </a:solidFill>
                <a:latin typeface="Calibri"/>
                <a:ea typeface="Calibri"/>
                <a:cs typeface="Calibri"/>
                <a:sym typeface="Calibri"/>
              </a:rPr>
              <a:t>Galite tapti abiejų tinklų nariu!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lt-LT" dirty="0">
                <a:solidFill>
                  <a:srgbClr val="FFFFFF"/>
                </a:solidFill>
                <a:latin typeface="Calibri"/>
                <a:ea typeface="Calibri"/>
                <a:cs typeface="Calibri"/>
                <a:sym typeface="Calibri"/>
              </a:rPr>
              <a:t>Ko</a:t>
            </a:r>
            <a:r>
              <a:rPr lang="en-GB" dirty="0">
                <a:solidFill>
                  <a:srgbClr val="FFFFFF"/>
                </a:solidFill>
                <a:latin typeface="Calibri"/>
                <a:ea typeface="Calibri"/>
                <a:cs typeface="Calibri"/>
                <a:sym typeface="Calibri"/>
              </a:rPr>
              <a:t> </a:t>
            </a:r>
            <a:r>
              <a:rPr lang="lt-LT" b="1" dirty="0">
                <a:solidFill>
                  <a:srgbClr val="FFF100"/>
                </a:solidFill>
                <a:latin typeface="Calibri"/>
                <a:ea typeface="Calibri"/>
                <a:cs typeface="Calibri"/>
                <a:sym typeface="Calibri"/>
              </a:rPr>
              <a:t>tikimasi iš tinklo narių</a:t>
            </a:r>
            <a:r>
              <a:rPr lang="en-GB" b="1" dirty="0">
                <a:solidFill>
                  <a:srgbClr val="FFF100"/>
                </a:solidFill>
                <a:latin typeface="Calibri"/>
                <a:ea typeface="Calibri"/>
                <a:cs typeface="Calibri"/>
                <a:sym typeface="Calibri"/>
              </a:rPr>
              <a:t>?</a:t>
            </a:r>
            <a:endParaRPr dirty="0">
              <a:solidFill>
                <a:srgbClr val="FFF100"/>
              </a:solidFill>
              <a:latin typeface="Calibri"/>
              <a:ea typeface="Calibri"/>
              <a:cs typeface="Calibri"/>
              <a:sym typeface="Calibri"/>
            </a:endParaRPr>
          </a:p>
        </p:txBody>
      </p:sp>
      <p:sp>
        <p:nvSpPr>
          <p:cNvPr id="239" name="Google Shape;239;p15"/>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lt-LT" sz="1400" b="0" dirty="0">
                <a:solidFill>
                  <a:schemeClr val="lt1"/>
                </a:solidFill>
                <a:latin typeface="Calibri"/>
                <a:ea typeface="Calibri"/>
                <a:cs typeface="Calibri"/>
                <a:sym typeface="Calibri"/>
              </a:rPr>
              <a:t>Kuriame Euro</a:t>
            </a:r>
            <a:r>
              <a:rPr lang="lt-LT" dirty="0">
                <a:solidFill>
                  <a:schemeClr val="lt1"/>
                </a:solidFill>
                <a:latin typeface="Calibri"/>
                <a:ea typeface="Calibri"/>
                <a:cs typeface="Calibri"/>
                <a:sym typeface="Calibri"/>
              </a:rPr>
              <a:t>pą su</a:t>
            </a:r>
            <a:br>
              <a:rPr lang="lt-LT" sz="1400" b="0" dirty="0">
                <a:solidFill>
                  <a:schemeClr val="lt1"/>
                </a:solidFill>
                <a:latin typeface="Calibri"/>
                <a:ea typeface="Calibri"/>
                <a:cs typeface="Calibri"/>
                <a:sym typeface="Calibri"/>
              </a:rPr>
            </a:br>
            <a:r>
              <a:rPr lang="lt-LT" sz="2400" b="1" dirty="0">
                <a:solidFill>
                  <a:srgbClr val="FFFF00"/>
                </a:solidFill>
                <a:latin typeface="Calibri"/>
                <a:ea typeface="Calibri"/>
                <a:cs typeface="Calibri"/>
                <a:sym typeface="Calibri"/>
              </a:rPr>
              <a:t>vietos </a:t>
            </a:r>
            <a:r>
              <a:rPr lang="lt-LT" sz="2400" b="1" dirty="0" err="1">
                <a:solidFill>
                  <a:srgbClr val="FFFF00"/>
                </a:solidFill>
                <a:latin typeface="Calibri"/>
                <a:ea typeface="Calibri"/>
                <a:cs typeface="Calibri"/>
                <a:sym typeface="Calibri"/>
              </a:rPr>
              <a:t>savivada</a:t>
            </a:r>
            <a:endParaRPr lang="lt-LT" sz="1400" b="0" dirty="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a:solidFill>
                  <a:srgbClr val="13165D"/>
                </a:solidFill>
                <a:latin typeface="Calibri"/>
                <a:ea typeface="Calibri"/>
                <a:cs typeface="Calibri"/>
                <a:sym typeface="Calibri"/>
              </a:rPr>
              <a:t>Ko tikimasi iš tinklo narių?</a:t>
            </a:r>
            <a:endParaRPr lang="lt-LT">
              <a:solidFill>
                <a:srgbClr val="13165D"/>
              </a:solidFill>
              <a:latin typeface="Calibri"/>
              <a:ea typeface="Calibri"/>
              <a:cs typeface="Calibri"/>
              <a:sym typeface="Calibri"/>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lt-LT" sz="1800" b="1" dirty="0">
                <a:solidFill>
                  <a:srgbClr val="FFF100"/>
                </a:solidFill>
                <a:latin typeface="Calibri"/>
                <a:ea typeface="Calibri"/>
                <a:cs typeface="Calibri"/>
                <a:sym typeface="Calibri"/>
              </a:rPr>
              <a:t>Dalyvauti diskusijose </a:t>
            </a:r>
            <a:r>
              <a:rPr lang="lt-LT" sz="1800" dirty="0">
                <a:solidFill>
                  <a:srgbClr val="FFFFFF"/>
                </a:solidFill>
                <a:latin typeface="Calibri"/>
                <a:ea typeface="Calibri"/>
                <a:cs typeface="Calibri"/>
                <a:sym typeface="Calibri"/>
              </a:rPr>
              <a:t>su savo rinkimų apygardos nariais ir (arba) vietos žiniasklaida apie ES vykdomas bendras politines iniciatyvas ir įgyvendinamas priemones.</a:t>
            </a:r>
            <a:endParaRPr lang="lt-LT" dirty="0"/>
          </a:p>
          <a:p>
            <a:pPr marL="228600" lvl="0" indent="-228600" algn="l" rtl="0">
              <a:lnSpc>
                <a:spcPct val="90000"/>
              </a:lnSpc>
              <a:spcBef>
                <a:spcPts val="1000"/>
              </a:spcBef>
              <a:spcAft>
                <a:spcPts val="0"/>
              </a:spcAft>
              <a:buClr>
                <a:srgbClr val="FFF100"/>
              </a:buClr>
              <a:buSzPts val="1800"/>
              <a:buChar char="•"/>
            </a:pPr>
            <a:r>
              <a:rPr lang="lt-LT" sz="1800" dirty="0">
                <a:solidFill>
                  <a:srgbClr val="FFFFFF"/>
                </a:solidFill>
                <a:latin typeface="Calibri"/>
                <a:ea typeface="Calibri"/>
                <a:cs typeface="Calibri"/>
                <a:sym typeface="Calibri"/>
              </a:rPr>
              <a:t>Objektyviai, remiantis tikslia ir patikima informacija, </a:t>
            </a:r>
            <a:r>
              <a:rPr lang="lt-LT" sz="1800" b="1" dirty="0">
                <a:solidFill>
                  <a:srgbClr val="FFF100"/>
                </a:solidFill>
                <a:latin typeface="Calibri"/>
                <a:ea typeface="Calibri"/>
                <a:cs typeface="Calibri"/>
                <a:sym typeface="Calibri"/>
              </a:rPr>
              <a:t>pristatyti ES politiką</a:t>
            </a:r>
            <a:r>
              <a:rPr lang="lt-LT" sz="1800" dirty="0">
                <a:solidFill>
                  <a:srgbClr val="FFFFFF"/>
                </a:solidFill>
                <a:latin typeface="Calibri"/>
                <a:ea typeface="Calibri"/>
                <a:cs typeface="Calibri"/>
                <a:sym typeface="Calibri"/>
              </a:rPr>
              <a:t>.</a:t>
            </a:r>
            <a:endParaRPr lang="lt-LT" sz="1800" b="1" dirty="0">
              <a:solidFill>
                <a:srgbClr val="FFF100"/>
              </a:solidFill>
              <a:latin typeface="Calibri"/>
              <a:ea typeface="Calibri"/>
              <a:cs typeface="Calibri"/>
              <a:sym typeface="Calibri"/>
            </a:endParaRPr>
          </a:p>
          <a:p>
            <a:pPr marL="228600" lvl="0" indent="-228600" algn="l" rtl="0">
              <a:lnSpc>
                <a:spcPct val="90000"/>
              </a:lnSpc>
              <a:spcBef>
                <a:spcPts val="1000"/>
              </a:spcBef>
              <a:spcAft>
                <a:spcPts val="0"/>
              </a:spcAft>
              <a:buClr>
                <a:srgbClr val="FFF100"/>
              </a:buClr>
              <a:buSzPts val="1800"/>
              <a:buChar char="•"/>
            </a:pPr>
            <a:r>
              <a:rPr lang="lt-LT" sz="1800" b="1" dirty="0">
                <a:solidFill>
                  <a:srgbClr val="FFF100"/>
                </a:solidFill>
                <a:latin typeface="Calibri"/>
                <a:ea typeface="Calibri"/>
                <a:cs typeface="Calibri"/>
                <a:sym typeface="Calibri"/>
              </a:rPr>
              <a:t>Dalyvauti tinklo veikloje, </a:t>
            </a:r>
            <a:r>
              <a:rPr lang="lt-LT" sz="1800" dirty="0">
                <a:solidFill>
                  <a:srgbClr val="FFFFFF"/>
                </a:solidFill>
                <a:latin typeface="Calibri"/>
                <a:ea typeface="Calibri"/>
                <a:cs typeface="Calibri"/>
                <a:sym typeface="Calibri"/>
              </a:rPr>
              <a:t>pavyzdžiui, du kartus metuose sudalyvauti apklausose.</a:t>
            </a:r>
            <a:endParaRPr lang="lt-L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lt-LT" dirty="0">
                <a:solidFill>
                  <a:srgbClr val="F2F2F2"/>
                </a:solidFill>
                <a:latin typeface="Calibri"/>
                <a:ea typeface="Calibri"/>
                <a:cs typeface="Calibri"/>
                <a:sym typeface="Calibri"/>
              </a:rPr>
              <a:t>Prisijungimas prie tinklo</a:t>
            </a:r>
            <a:br>
              <a:rPr lang="lt-LT" b="1" dirty="0">
                <a:solidFill>
                  <a:srgbClr val="F2F2F2"/>
                </a:solidFill>
                <a:latin typeface="Calibri"/>
                <a:ea typeface="Calibri"/>
                <a:cs typeface="Calibri"/>
                <a:sym typeface="Calibri"/>
              </a:rPr>
            </a:br>
            <a:r>
              <a:rPr lang="lt-LT" b="1" dirty="0">
                <a:solidFill>
                  <a:srgbClr val="FFF100"/>
                </a:solidFill>
                <a:latin typeface="Calibri"/>
                <a:ea typeface="Calibri"/>
                <a:cs typeface="Calibri"/>
                <a:sym typeface="Calibri"/>
              </a:rPr>
              <a:t>kas toliau?</a:t>
            </a:r>
            <a:endParaRPr lang="lt-LT" dirty="0">
              <a:solidFill>
                <a:srgbClr val="F2F2F2"/>
              </a:solidFill>
              <a:latin typeface="Calibri"/>
              <a:ea typeface="Calibri"/>
              <a:cs typeface="Calibri"/>
              <a:sym typeface="Calibri"/>
            </a:endParaRPr>
          </a:p>
        </p:txBody>
      </p:sp>
      <p:sp>
        <p:nvSpPr>
          <p:cNvPr id="252" name="Google Shape;252;p1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lt-LT" sz="4000" dirty="0">
                <a:latin typeface="Calibri"/>
                <a:ea typeface="Calibri"/>
                <a:cs typeface="Calibri"/>
                <a:sym typeface="Calibri"/>
              </a:rPr>
              <a:t>Kas yra</a:t>
            </a:r>
            <a:endParaRPr sz="4000" dirty="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lt-LT" sz="5400" b="1" dirty="0">
                <a:solidFill>
                  <a:srgbClr val="FFF200"/>
                </a:solidFill>
                <a:latin typeface="Calibri"/>
                <a:ea typeface="Calibri"/>
                <a:cs typeface="Calibri"/>
                <a:sym typeface="Calibri"/>
              </a:rPr>
              <a:t>„Kuriame Europą su </a:t>
            </a:r>
          </a:p>
          <a:p>
            <a:pPr marL="0" lvl="0" indent="0" algn="l" rtl="0">
              <a:lnSpc>
                <a:spcPct val="90000"/>
              </a:lnSpc>
              <a:spcBef>
                <a:spcPts val="0"/>
              </a:spcBef>
              <a:spcAft>
                <a:spcPts val="0"/>
              </a:spcAft>
              <a:buClr>
                <a:srgbClr val="FFF200"/>
              </a:buClr>
              <a:buSzPts val="5400"/>
              <a:buNone/>
            </a:pPr>
            <a:r>
              <a:rPr lang="lt-LT" sz="5400" b="1" dirty="0">
                <a:solidFill>
                  <a:srgbClr val="FFF200"/>
                </a:solidFill>
                <a:latin typeface="Calibri"/>
                <a:ea typeface="Calibri"/>
                <a:cs typeface="Calibri"/>
                <a:sym typeface="Calibri"/>
              </a:rPr>
              <a:t>vietos savivalda“?</a:t>
            </a:r>
            <a:endParaRPr lang="lt-LT" sz="5400" dirty="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lt-LT" dirty="0"/>
              <a:t>Kuriame Europą su</a:t>
            </a:r>
            <a:br>
              <a:rPr lang="lt-LT" dirty="0"/>
            </a:br>
            <a:r>
              <a:rPr lang="lt-LT" sz="2400" b="1" dirty="0">
                <a:solidFill>
                  <a:srgbClr val="FFFF00"/>
                </a:solidFill>
              </a:rPr>
              <a:t>vietos savivalda</a:t>
            </a:r>
          </a:p>
          <a:p>
            <a:pPr marL="0" lvl="0" indent="0" algn="r" rtl="0">
              <a:lnSpc>
                <a:spcPct val="90000"/>
              </a:lnSpc>
              <a:spcBef>
                <a:spcPts val="1000"/>
              </a:spcBef>
              <a:spcAft>
                <a:spcPts val="0"/>
              </a:spcAft>
              <a:buClr>
                <a:schemeClr val="lt1"/>
              </a:buClr>
              <a:buSzPts val="14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258" name="Google Shape;258;p18"/>
          <p:cNvSpPr txBox="1">
            <a:spLocks noGrp="1"/>
          </p:cNvSpPr>
          <p:nvPr>
            <p:ph type="body" idx="2"/>
          </p:nvPr>
        </p:nvSpPr>
        <p:spPr>
          <a:xfrm>
            <a:off x="10058399" y="387275"/>
            <a:ext cx="1762125" cy="809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fi-FI" b="1" dirty="0">
                <a:solidFill>
                  <a:srgbClr val="13165D"/>
                </a:solidFill>
                <a:latin typeface="Calibri"/>
                <a:ea typeface="Calibri"/>
                <a:cs typeface="Calibri"/>
                <a:sym typeface="Calibri"/>
              </a:rPr>
              <a:t>Prisijungimas prie tinklo</a:t>
            </a:r>
          </a:p>
          <a:p>
            <a:pPr marL="0" lvl="0" indent="0" algn="r" rtl="0">
              <a:lnSpc>
                <a:spcPct val="90000"/>
              </a:lnSpc>
              <a:spcBef>
                <a:spcPts val="0"/>
              </a:spcBef>
              <a:spcAft>
                <a:spcPts val="0"/>
              </a:spcAft>
              <a:buClr>
                <a:srgbClr val="13165D"/>
              </a:buClr>
              <a:buSzPts val="1000"/>
              <a:buNone/>
            </a:pPr>
            <a:r>
              <a:rPr lang="fi-FI" b="1" dirty="0">
                <a:solidFill>
                  <a:srgbClr val="13165D"/>
                </a:solidFill>
                <a:latin typeface="Calibri"/>
                <a:ea typeface="Calibri"/>
                <a:cs typeface="Calibri"/>
                <a:sym typeface="Calibri"/>
              </a:rPr>
              <a:t>Kas toliau</a:t>
            </a:r>
            <a:r>
              <a:rPr lang="en-GB" b="1" dirty="0">
                <a:solidFill>
                  <a:srgbClr val="13165D"/>
                </a:solidFill>
                <a:latin typeface="Calibri"/>
                <a:ea typeface="Calibri"/>
                <a:cs typeface="Calibri"/>
                <a:sym typeface="Calibri"/>
              </a:rPr>
              <a:t>?</a:t>
            </a:r>
            <a:endParaRPr dirty="0">
              <a:solidFill>
                <a:srgbClr val="1316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lt-LT" sz="1800" b="1" dirty="0">
                <a:solidFill>
                  <a:srgbClr val="13165D"/>
                </a:solidFill>
                <a:latin typeface="Calibri"/>
                <a:ea typeface="Calibri"/>
                <a:cs typeface="Calibri"/>
                <a:sym typeface="Calibri"/>
              </a:rPr>
              <a:t>Paskelbus vietos valdžios instituciją ir jos paskirtus savivaldos narius projekto partneriais ir nariais, jie:</a:t>
            </a:r>
          </a:p>
          <a:p>
            <a:pPr marL="228600" lvl="0" indent="-228600" algn="l" rtl="0">
              <a:lnSpc>
                <a:spcPct val="90000"/>
              </a:lnSpc>
              <a:spcBef>
                <a:spcPts val="1000"/>
              </a:spcBef>
              <a:spcAft>
                <a:spcPts val="0"/>
              </a:spcAft>
              <a:buClr>
                <a:srgbClr val="13165D"/>
              </a:buClr>
              <a:buSzPts val="1800"/>
              <a:buChar char="•"/>
            </a:pPr>
            <a:r>
              <a:rPr lang="lt-LT" sz="1800" b="1" dirty="0">
                <a:solidFill>
                  <a:srgbClr val="13165D"/>
                </a:solidFill>
                <a:latin typeface="Calibri"/>
                <a:ea typeface="Calibri"/>
                <a:cs typeface="Calibri"/>
                <a:sym typeface="Calibri"/>
              </a:rPr>
              <a:t>gaus viešinimo medžiagą, </a:t>
            </a:r>
            <a:r>
              <a:rPr lang="lt-LT" sz="1800" dirty="0">
                <a:solidFill>
                  <a:srgbClr val="13165D"/>
                </a:solidFill>
                <a:latin typeface="Calibri"/>
                <a:ea typeface="Calibri"/>
                <a:cs typeface="Calibri"/>
                <a:sym typeface="Calibri"/>
              </a:rPr>
              <a:t>skirtą jų dalyvavimui projekte viešinti, įskaitant atspausdintą nario pažymėjimą, metalinę lentelę ir vietos valdžios institucijai skirtą stendą, kuriuos galima naudoti visuomenės lankomose vietose</a:t>
            </a:r>
            <a:endParaRPr lang="lt-LT" dirty="0"/>
          </a:p>
          <a:p>
            <a:pPr marL="228600" lvl="0" indent="-228600" algn="l" rtl="0">
              <a:lnSpc>
                <a:spcPct val="90000"/>
              </a:lnSpc>
              <a:spcBef>
                <a:spcPts val="1000"/>
              </a:spcBef>
              <a:spcAft>
                <a:spcPts val="0"/>
              </a:spcAft>
              <a:buClr>
                <a:srgbClr val="13165D"/>
              </a:buClr>
              <a:buSzPts val="1800"/>
              <a:buChar char="•"/>
            </a:pPr>
            <a:r>
              <a:rPr lang="lt-LT" sz="1800" b="1" dirty="0">
                <a:solidFill>
                  <a:srgbClr val="13165D"/>
                </a:solidFill>
                <a:latin typeface="Calibri"/>
                <a:ea typeface="Calibri"/>
                <a:cs typeface="Calibri"/>
                <a:sym typeface="Calibri"/>
              </a:rPr>
              <a:t>bus įtraukti</a:t>
            </a:r>
            <a:r>
              <a:rPr lang="lt-LT" sz="1800" dirty="0">
                <a:solidFill>
                  <a:srgbClr val="13165D"/>
                </a:solidFill>
                <a:latin typeface="Calibri"/>
                <a:ea typeface="Calibri"/>
                <a:cs typeface="Calibri"/>
                <a:sym typeface="Calibri"/>
              </a:rPr>
              <a:t> į viešai prieinamose svetainėse pateikiamus projekto narių sąrašus</a:t>
            </a:r>
            <a:endParaRPr lang="lt-LT" dirty="0"/>
          </a:p>
          <a:p>
            <a:pPr marL="228600" lvl="0" indent="-228600" algn="l" rtl="0">
              <a:lnSpc>
                <a:spcPct val="90000"/>
              </a:lnSpc>
              <a:spcBef>
                <a:spcPts val="1000"/>
              </a:spcBef>
              <a:spcAft>
                <a:spcPts val="0"/>
              </a:spcAft>
              <a:buClr>
                <a:srgbClr val="13165D"/>
              </a:buClr>
              <a:buSzPts val="1800"/>
              <a:buChar char="•"/>
            </a:pPr>
            <a:r>
              <a:rPr lang="lt-LT" sz="1800" b="1" dirty="0">
                <a:solidFill>
                  <a:srgbClr val="13165D"/>
                </a:solidFill>
                <a:latin typeface="Calibri"/>
                <a:ea typeface="Calibri"/>
                <a:cs typeface="Calibri"/>
                <a:sym typeface="Calibri"/>
              </a:rPr>
              <a:t>gaus prieigą </a:t>
            </a:r>
            <a:r>
              <a:rPr lang="lt-LT" sz="1800" dirty="0">
                <a:solidFill>
                  <a:srgbClr val="13165D"/>
                </a:solidFill>
                <a:latin typeface="Calibri"/>
                <a:ea typeface="Calibri"/>
                <a:cs typeface="Calibri"/>
                <a:sym typeface="Calibri"/>
              </a:rPr>
              <a:t>prie internetinės informacijos platformos</a:t>
            </a:r>
            <a:endParaRPr lang="lt-LT" dirty="0"/>
          </a:p>
          <a:p>
            <a:pPr marL="228600" lvl="0" indent="-228600" algn="l" rtl="0">
              <a:lnSpc>
                <a:spcPct val="90000"/>
              </a:lnSpc>
              <a:spcBef>
                <a:spcPts val="1000"/>
              </a:spcBef>
              <a:spcAft>
                <a:spcPts val="0"/>
              </a:spcAft>
              <a:buClr>
                <a:srgbClr val="13165D"/>
              </a:buClr>
              <a:buSzPts val="1800"/>
              <a:buChar char="•"/>
            </a:pPr>
            <a:r>
              <a:rPr lang="lt-LT" sz="1800" dirty="0">
                <a:solidFill>
                  <a:srgbClr val="13165D"/>
                </a:solidFill>
                <a:latin typeface="Calibri"/>
                <a:ea typeface="Calibri"/>
                <a:cs typeface="Calibri"/>
                <a:sym typeface="Calibri"/>
              </a:rPr>
              <a:t>gaus el. paštu siunčiamą </a:t>
            </a:r>
            <a:r>
              <a:rPr lang="lt-LT" sz="1800" b="1" dirty="0">
                <a:solidFill>
                  <a:srgbClr val="13165D"/>
                </a:solidFill>
                <a:latin typeface="Calibri"/>
                <a:ea typeface="Calibri"/>
                <a:cs typeface="Calibri"/>
                <a:sym typeface="Calibri"/>
              </a:rPr>
              <a:t>medžiagą ir naujienas</a:t>
            </a:r>
            <a:r>
              <a:rPr lang="lt-LT" sz="1800" dirty="0">
                <a:solidFill>
                  <a:srgbClr val="13165D"/>
                </a:solidFill>
                <a:latin typeface="Calibri"/>
                <a:ea typeface="Calibri"/>
                <a:cs typeface="Calibri"/>
                <a:sym typeface="Calibri"/>
              </a:rPr>
              <a:t> apie projektą</a:t>
            </a:r>
            <a:endParaRPr lang="lt-LT" dirty="0"/>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lt-LT" sz="1800" b="1" dirty="0">
                <a:solidFill>
                  <a:srgbClr val="13155D"/>
                </a:solidFill>
                <a:latin typeface="Calibri"/>
                <a:ea typeface="Calibri"/>
                <a:cs typeface="Calibri"/>
                <a:sym typeface="Calibri"/>
              </a:rPr>
              <a:t>Be to, vietos tarybų nariams bus išsiųsta įvadinė apklausa apie jų interesus ir informacijos poreikius. Jie taip pat bus kviečiami į internetinius ir gyvus informacinius susitikimus, susijusius su juos dominančia tema ir informacijos poreikiais</a:t>
            </a:r>
            <a:r>
              <a:rPr lang="en-GB" sz="1800" b="1" dirty="0">
                <a:solidFill>
                  <a:srgbClr val="13155D"/>
                </a:solidFill>
                <a:latin typeface="Calibri"/>
                <a:ea typeface="Calibri"/>
                <a:cs typeface="Calibri"/>
                <a:sym typeface="Calibri"/>
              </a:rPr>
              <a:t>.</a:t>
            </a:r>
            <a:endParaRPr sz="1800" dirty="0">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lt-LT" sz="2000" dirty="0">
                <a:solidFill>
                  <a:srgbClr val="13165D"/>
                </a:solidFill>
                <a:latin typeface="Calibri"/>
                <a:ea typeface="Calibri"/>
                <a:cs typeface="Calibri"/>
                <a:sym typeface="Calibri"/>
              </a:rPr>
              <a:t>Internetinė „</a:t>
            </a:r>
            <a:r>
              <a:rPr lang="lt-LT" sz="2000" b="0" i="0" u="none" strike="noStrike" cap="none" dirty="0">
                <a:solidFill>
                  <a:srgbClr val="13165D"/>
                </a:solidFill>
                <a:latin typeface="Calibri"/>
                <a:ea typeface="Calibri"/>
                <a:cs typeface="Calibri"/>
                <a:sym typeface="Calibri"/>
              </a:rPr>
              <a:t>Kuriame Europą su vietos savivalda“ narių bendravimo platforma veikia </a:t>
            </a:r>
            <a:r>
              <a:rPr lang="lt-LT" sz="2000" b="1" i="0" u="none" strike="noStrike" cap="none" dirty="0">
                <a:solidFill>
                  <a:srgbClr val="13165D"/>
                </a:solidFill>
                <a:latin typeface="Calibri"/>
                <a:ea typeface="Calibri"/>
                <a:cs typeface="Calibri"/>
                <a:sym typeface="Calibri"/>
              </a:rPr>
              <a:t>Europos Komisijos platformoje „</a:t>
            </a:r>
            <a:r>
              <a:rPr lang="lt-LT" sz="2000" b="1" i="0" u="none" strike="noStrike" cap="none" dirty="0" err="1">
                <a:solidFill>
                  <a:srgbClr val="13165D"/>
                </a:solidFill>
                <a:latin typeface="Calibri"/>
                <a:ea typeface="Calibri"/>
                <a:cs typeface="Calibri"/>
                <a:sym typeface="Calibri"/>
              </a:rPr>
              <a:t>Futurium</a:t>
            </a:r>
            <a:r>
              <a:rPr lang="lt-LT" sz="2000" b="1" i="0" u="none" strike="noStrike" cap="none" dirty="0">
                <a:solidFill>
                  <a:srgbClr val="13165D"/>
                </a:solidFill>
                <a:latin typeface="Calibri"/>
                <a:ea typeface="Calibri"/>
                <a:cs typeface="Calibri"/>
                <a:sym typeface="Calibri"/>
              </a:rPr>
              <a:t>“  </a:t>
            </a:r>
            <a:r>
              <a:rPr lang="lt-LT" sz="2000" b="0" i="0" u="none" strike="noStrike" cap="none" dirty="0">
                <a:solidFill>
                  <a:srgbClr val="13165D"/>
                </a:solidFill>
                <a:latin typeface="Calibri"/>
                <a:ea typeface="Calibri"/>
                <a:cs typeface="Calibri"/>
                <a:sym typeface="Calibri"/>
              </a:rPr>
              <a:t>(https://futurium.ec.europa.eu).</a:t>
            </a:r>
            <a:br>
              <a:rPr lang="lt-LT" sz="2000" b="0" i="0" u="none" strike="noStrike" cap="none" dirty="0">
                <a:solidFill>
                  <a:srgbClr val="13165D"/>
                </a:solidFill>
                <a:latin typeface="Calibri"/>
                <a:ea typeface="Calibri"/>
                <a:cs typeface="Calibri"/>
                <a:sym typeface="Calibri"/>
              </a:rPr>
            </a:br>
            <a:br>
              <a:rPr lang="lt-LT" sz="2000" b="0" i="0" u="none" strike="noStrike" cap="none" dirty="0">
                <a:solidFill>
                  <a:srgbClr val="13165D"/>
                </a:solidFill>
                <a:latin typeface="Calibri"/>
                <a:ea typeface="Calibri"/>
                <a:cs typeface="Calibri"/>
                <a:sym typeface="Calibri"/>
              </a:rPr>
            </a:br>
            <a:r>
              <a:rPr lang="lt-LT" sz="2000" b="0" i="0" u="none" strike="noStrike" cap="none" dirty="0">
                <a:solidFill>
                  <a:srgbClr val="13165D"/>
                </a:solidFill>
                <a:latin typeface="Calibri"/>
                <a:ea typeface="Calibri"/>
                <a:cs typeface="Calibri"/>
                <a:sym typeface="Calibri"/>
              </a:rPr>
              <a:t>Norėdami gauti prieigą prie platformos, nariai turi užsiregistruoti ir prisijungti </a:t>
            </a:r>
            <a:r>
              <a:rPr lang="lt-LT" sz="2000" b="1" i="0" u="none" strike="noStrike" cap="none" dirty="0">
                <a:solidFill>
                  <a:srgbClr val="13165D"/>
                </a:solidFill>
                <a:latin typeface="Calibri"/>
                <a:ea typeface="Calibri"/>
                <a:cs typeface="Calibri"/>
                <a:sym typeface="Calibri"/>
              </a:rPr>
              <a:t>EU </a:t>
            </a:r>
            <a:r>
              <a:rPr lang="lt-LT" sz="2000" b="1" i="0" u="none" strike="noStrike" cap="none" dirty="0" err="1">
                <a:solidFill>
                  <a:srgbClr val="13165D"/>
                </a:solidFill>
                <a:latin typeface="Calibri"/>
                <a:ea typeface="Calibri"/>
                <a:cs typeface="Calibri"/>
                <a:sym typeface="Calibri"/>
              </a:rPr>
              <a:t>login</a:t>
            </a:r>
            <a:r>
              <a:rPr lang="lt-LT" sz="2000" b="0" i="0" u="none" strike="noStrike" cap="none" dirty="0">
                <a:solidFill>
                  <a:srgbClr val="13165D"/>
                </a:solidFill>
                <a:latin typeface="Calibri"/>
                <a:ea typeface="Calibri"/>
                <a:cs typeface="Calibri"/>
                <a:sym typeface="Calibri"/>
              </a:rPr>
              <a:t>. </a:t>
            </a:r>
            <a:endParaRPr lang="lt-LT" sz="2000" dirty="0">
              <a:solidFill>
                <a:schemeClr val="dk1"/>
              </a:solidFill>
              <a:latin typeface="Calibri"/>
              <a:ea typeface="Calibri"/>
              <a:cs typeface="Calibri"/>
              <a:sym typeface="Calibri"/>
            </a:endParaRPr>
          </a:p>
        </p:txBody>
      </p:sp>
      <p:sp>
        <p:nvSpPr>
          <p:cNvPr id="266" name="Google Shape;266;p1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en-US" dirty="0"/>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fi-FI" b="1" dirty="0">
                <a:solidFill>
                  <a:srgbClr val="13165D"/>
                </a:solidFill>
                <a:latin typeface="Calibri"/>
                <a:ea typeface="Calibri"/>
                <a:cs typeface="Calibri"/>
                <a:sym typeface="Calibri"/>
              </a:rPr>
              <a:t>Prisijungimas prie tinklo</a:t>
            </a:r>
          </a:p>
          <a:p>
            <a:pPr marL="0" lvl="0" indent="0" algn="r" rtl="0">
              <a:lnSpc>
                <a:spcPct val="90000"/>
              </a:lnSpc>
              <a:spcBef>
                <a:spcPts val="0"/>
              </a:spcBef>
              <a:spcAft>
                <a:spcPts val="0"/>
              </a:spcAft>
              <a:buClr>
                <a:srgbClr val="13165D"/>
              </a:buClr>
              <a:buSzPts val="1000"/>
              <a:buNone/>
            </a:pPr>
            <a:r>
              <a:rPr lang="fi-FI" b="1" dirty="0">
                <a:solidFill>
                  <a:srgbClr val="13165D"/>
                </a:solidFill>
                <a:latin typeface="Calibri"/>
                <a:ea typeface="Calibri"/>
                <a:cs typeface="Calibri"/>
                <a:sym typeface="Calibri"/>
              </a:rPr>
              <a:t>Kas toliau</a:t>
            </a:r>
            <a:r>
              <a:rPr lang="en-GB" b="1" dirty="0">
                <a:solidFill>
                  <a:srgbClr val="13165D"/>
                </a:solidFill>
                <a:latin typeface="Calibri"/>
                <a:ea typeface="Calibri"/>
                <a:cs typeface="Calibri"/>
                <a:sym typeface="Calibri"/>
              </a:rPr>
              <a:t>?</a:t>
            </a:r>
            <a:endParaRPr dirty="0">
              <a:solidFill>
                <a:srgbClr val="13165D"/>
              </a:solidFill>
              <a:latin typeface="Calibri"/>
              <a:ea typeface="Calibri"/>
              <a:cs typeface="Calibri"/>
              <a:sym typeface="Calibri"/>
            </a:endParaRP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a:solidFill>
                  <a:srgbClr val="13165D"/>
                </a:solidFill>
                <a:latin typeface="Calibri"/>
                <a:ea typeface="Calibri"/>
                <a:cs typeface="Calibri"/>
                <a:sym typeface="Calibri"/>
              </a:rPr>
              <a:t>The online communication platform for the members of Building Europe with Local Councillors is hosted on the </a:t>
            </a:r>
            <a:r>
              <a:rPr lang="en-GB" sz="2000" b="1">
                <a:solidFill>
                  <a:srgbClr val="13165D"/>
                </a:solidFill>
                <a:latin typeface="Calibri"/>
                <a:ea typeface="Calibri"/>
                <a:cs typeface="Calibri"/>
                <a:sym typeface="Calibri"/>
              </a:rPr>
              <a:t>European Commission Futurium platform</a:t>
            </a:r>
            <a:r>
              <a:rPr lang="en-GB" sz="2000">
                <a:solidFill>
                  <a:srgbClr val="13165D"/>
                </a:solidFill>
                <a:latin typeface="Calibri"/>
                <a:ea typeface="Calibri"/>
                <a:cs typeface="Calibri"/>
                <a:sym typeface="Calibri"/>
              </a:rPr>
              <a:t> (https://futurium.ec.europa.eu).</a:t>
            </a:r>
            <a:br>
              <a:rPr lang="en-GB" sz="2000">
                <a:solidFill>
                  <a:srgbClr val="13165D"/>
                </a:solidFill>
                <a:latin typeface="Calibri"/>
                <a:ea typeface="Calibri"/>
                <a:cs typeface="Calibri"/>
                <a:sym typeface="Calibri"/>
              </a:rPr>
            </a:br>
            <a:br>
              <a:rPr lang="en-GB" sz="2000">
                <a:solidFill>
                  <a:srgbClr val="13165D"/>
                </a:solidFill>
                <a:latin typeface="Calibri"/>
                <a:ea typeface="Calibri"/>
                <a:cs typeface="Calibri"/>
                <a:sym typeface="Calibri"/>
              </a:rPr>
            </a:br>
            <a:r>
              <a:rPr lang="en-GB" sz="2000">
                <a:solidFill>
                  <a:srgbClr val="13165D"/>
                </a:solidFill>
                <a:latin typeface="Calibri"/>
                <a:ea typeface="Calibri"/>
                <a:cs typeface="Calibri"/>
                <a:sym typeface="Calibri"/>
              </a:rPr>
              <a:t>Members will need to register to</a:t>
            </a:r>
            <a:r>
              <a:rPr lang="en-GB" sz="2000" b="1">
                <a:solidFill>
                  <a:srgbClr val="13165D"/>
                </a:solidFill>
                <a:latin typeface="Calibri"/>
                <a:ea typeface="Calibri"/>
                <a:cs typeface="Calibri"/>
                <a:sym typeface="Calibri"/>
              </a:rPr>
              <a:t> EU login </a:t>
            </a:r>
            <a:r>
              <a:rPr lang="en-GB" sz="2000">
                <a:solidFill>
                  <a:srgbClr val="13165D"/>
                </a:solidFill>
                <a:latin typeface="Calibri"/>
                <a:ea typeface="Calibri"/>
                <a:cs typeface="Calibri"/>
                <a:sym typeface="Calibri"/>
              </a:rPr>
              <a:t>to receive access to the platform. </a:t>
            </a:r>
            <a:endParaRPr sz="2000">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Nariams skirta internetinė bendravimo platforma</a:t>
            </a:r>
            <a:endParaRPr dirty="0">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lt-LT" sz="2000" b="0" i="0" u="none" strike="noStrike" cap="none" dirty="0">
                <a:solidFill>
                  <a:srgbClr val="13165D"/>
                </a:solidFill>
                <a:latin typeface="Calibri"/>
                <a:ea typeface="Calibri"/>
                <a:cs typeface="Calibri"/>
                <a:sym typeface="Calibri"/>
              </a:rPr>
              <a:t>„Kuriame Europą su vietos savivalda</a:t>
            </a:r>
            <a:r>
              <a:rPr lang="lt-LT" sz="2000" dirty="0">
                <a:solidFill>
                  <a:srgbClr val="13165D"/>
                </a:solidFill>
                <a:latin typeface="Calibri"/>
                <a:ea typeface="Calibri"/>
                <a:cs typeface="Calibri"/>
                <a:sym typeface="Calibri"/>
              </a:rPr>
              <a:t>“</a:t>
            </a:r>
            <a:r>
              <a:rPr lang="lt-LT" sz="2000" b="0" i="0" u="none" strike="noStrike" cap="none" dirty="0">
                <a:solidFill>
                  <a:srgbClr val="13165D"/>
                </a:solidFill>
                <a:latin typeface="Calibri"/>
                <a:ea typeface="Calibri"/>
                <a:cs typeface="Calibri"/>
                <a:sym typeface="Calibri"/>
              </a:rPr>
              <a:t> grupė</a:t>
            </a:r>
            <a:endParaRPr lang="lt-LT"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Nariams skirta internetinė bendravimo platforma</a:t>
            </a:r>
            <a:endParaRPr lang="lt-LT" dirty="0">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lt-LT" sz="2000" b="1" dirty="0">
                <a:solidFill>
                  <a:srgbClr val="13165D"/>
                </a:solidFill>
                <a:latin typeface="Calibri"/>
                <a:ea typeface="Calibri"/>
                <a:cs typeface="Calibri"/>
                <a:sym typeface="Calibri"/>
              </a:rPr>
              <a:t>Informacija,</a:t>
            </a:r>
            <a:r>
              <a:rPr lang="lt-LT" sz="2000" dirty="0">
                <a:solidFill>
                  <a:srgbClr val="13165D"/>
                </a:solidFill>
                <a:latin typeface="Calibri"/>
                <a:ea typeface="Calibri"/>
                <a:cs typeface="Calibri"/>
                <a:sym typeface="Calibri"/>
              </a:rPr>
              <a:t> atitinkanti narių interesus ir informacijos poreikius, kuriuos jie nurodė įvadinėje apklausoje</a:t>
            </a:r>
            <a:endParaRPr lang="lt-LT" dirty="0"/>
          </a:p>
          <a:p>
            <a:pPr marL="228600" lvl="0" indent="-228600" algn="l" rtl="0">
              <a:lnSpc>
                <a:spcPct val="90000"/>
              </a:lnSpc>
              <a:spcBef>
                <a:spcPts val="1000"/>
              </a:spcBef>
              <a:spcAft>
                <a:spcPts val="0"/>
              </a:spcAft>
              <a:buClr>
                <a:srgbClr val="13165D"/>
              </a:buClr>
              <a:buSzPts val="2000"/>
              <a:buChar char="•"/>
            </a:pPr>
            <a:r>
              <a:rPr lang="lt-LT" sz="2000" b="1" dirty="0">
                <a:solidFill>
                  <a:srgbClr val="13165D"/>
                </a:solidFill>
                <a:latin typeface="Calibri"/>
                <a:ea typeface="Calibri"/>
                <a:cs typeface="Calibri"/>
                <a:sym typeface="Calibri"/>
              </a:rPr>
              <a:t>Diskusijų forumas</a:t>
            </a:r>
            <a:r>
              <a:rPr lang="lt-LT" sz="2000" b="1" dirty="0">
                <a:solidFill>
                  <a:srgbClr val="13165D"/>
                </a:solidFill>
              </a:rPr>
              <a:t>, </a:t>
            </a:r>
            <a:r>
              <a:rPr lang="lt-LT" sz="2000" dirty="0">
                <a:solidFill>
                  <a:srgbClr val="13165D"/>
                </a:solidFill>
                <a:latin typeface="Calibri"/>
                <a:ea typeface="Calibri"/>
                <a:cs typeface="Calibri"/>
                <a:sym typeface="Calibri"/>
              </a:rPr>
              <a:t>skirtas narių tarpusavio mokymuisi ir dalijimuisi patirtimi</a:t>
            </a:r>
            <a:endParaRPr lang="lt-LT" dirty="0"/>
          </a:p>
          <a:p>
            <a:pPr marL="228600" lvl="0" indent="-228600" algn="l" rtl="0">
              <a:lnSpc>
                <a:spcPct val="90000"/>
              </a:lnSpc>
              <a:spcBef>
                <a:spcPts val="1000"/>
              </a:spcBef>
              <a:spcAft>
                <a:spcPts val="0"/>
              </a:spcAft>
              <a:buClr>
                <a:srgbClr val="13165D"/>
              </a:buClr>
              <a:buSzPts val="2000"/>
              <a:buChar char="•"/>
            </a:pPr>
            <a:r>
              <a:rPr lang="lt-LT" sz="2000" dirty="0">
                <a:solidFill>
                  <a:srgbClr val="13165D"/>
                </a:solidFill>
                <a:latin typeface="Calibri"/>
                <a:ea typeface="Calibri"/>
                <a:cs typeface="Calibri"/>
                <a:sym typeface="Calibri"/>
              </a:rPr>
              <a:t>Atrinkta </a:t>
            </a:r>
            <a:r>
              <a:rPr lang="lt-LT" sz="2000" b="1" dirty="0">
                <a:solidFill>
                  <a:srgbClr val="13165D"/>
                </a:solidFill>
                <a:latin typeface="Calibri"/>
                <a:ea typeface="Calibri"/>
                <a:cs typeface="Calibri"/>
                <a:sym typeface="Calibri"/>
              </a:rPr>
              <a:t>informacinė medžiaga</a:t>
            </a:r>
            <a:endParaRPr lang="lt-LT" sz="2000" dirty="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2000"/>
              <a:buChar char="•"/>
            </a:pPr>
            <a:r>
              <a:rPr lang="lt-LT" sz="2000" dirty="0">
                <a:solidFill>
                  <a:srgbClr val="13165D"/>
                </a:solidFill>
                <a:latin typeface="Calibri"/>
                <a:ea typeface="Calibri"/>
                <a:cs typeface="Calibri"/>
                <a:sym typeface="Calibri"/>
              </a:rPr>
              <a:t>Gyvų ir internetinių renginių </a:t>
            </a:r>
            <a:r>
              <a:rPr lang="lt-LT" sz="2000" b="1" dirty="0">
                <a:solidFill>
                  <a:srgbClr val="13165D"/>
                </a:solidFill>
                <a:latin typeface="Calibri"/>
                <a:ea typeface="Calibri"/>
                <a:cs typeface="Calibri"/>
                <a:sym typeface="Calibri"/>
              </a:rPr>
              <a:t>kalendorius</a:t>
            </a:r>
            <a:endParaRPr lang="lt-LT" dirty="0"/>
          </a:p>
          <a:p>
            <a:pPr marL="228600" lvl="0" indent="-228600" algn="l" rtl="0">
              <a:lnSpc>
                <a:spcPct val="90000"/>
              </a:lnSpc>
              <a:spcBef>
                <a:spcPts val="1000"/>
              </a:spcBef>
              <a:spcAft>
                <a:spcPts val="0"/>
              </a:spcAft>
              <a:buClr>
                <a:srgbClr val="13165D"/>
              </a:buClr>
              <a:buSzPts val="2000"/>
              <a:buChar char="•"/>
            </a:pPr>
            <a:r>
              <a:rPr lang="lt-LT" sz="2000" dirty="0">
                <a:solidFill>
                  <a:srgbClr val="13165D"/>
                </a:solidFill>
                <a:latin typeface="Calibri"/>
                <a:ea typeface="Calibri"/>
                <a:cs typeface="Calibri"/>
                <a:sym typeface="Calibri"/>
              </a:rPr>
              <a:t>„Už ES reikalus atsakingų regionų ir vietos tarybų narių RK tinklo“ </a:t>
            </a:r>
            <a:r>
              <a:rPr lang="lt-LT" sz="2000" b="1" dirty="0">
                <a:solidFill>
                  <a:srgbClr val="13165D"/>
                </a:solidFill>
                <a:latin typeface="Calibri"/>
                <a:ea typeface="Calibri"/>
                <a:cs typeface="Calibri"/>
                <a:sym typeface="Calibri"/>
              </a:rPr>
              <a:t>bendra grupė</a:t>
            </a:r>
            <a:endParaRPr lang="lt-LT" sz="2000" dirty="0"/>
          </a:p>
        </p:txBody>
      </p:sp>
      <p:sp>
        <p:nvSpPr>
          <p:cNvPr id="285" name="Google Shape;285;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lt-LT" sz="2000" b="1">
                <a:solidFill>
                  <a:srgbClr val="13165D"/>
                </a:solidFill>
                <a:latin typeface="Calibri"/>
                <a:ea typeface="Calibri"/>
                <a:cs typeface="Calibri"/>
                <a:sym typeface="Calibri"/>
              </a:rPr>
              <a:t>Kokia informacija pateikiama platformoje?</a:t>
            </a:r>
            <a:endParaRPr lang="lt-LT" sz="2000">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txBox="1">
            <a:spLocks noGrp="1"/>
          </p:cNvSpPr>
          <p:nvPr>
            <p:ph type="title"/>
          </p:nvPr>
        </p:nvSpPr>
        <p:spPr>
          <a:xfrm>
            <a:off x="371475" y="5083054"/>
            <a:ext cx="6079567"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1">
                <a:solidFill>
                  <a:srgbClr val="13165D"/>
                </a:solidFill>
                <a:latin typeface="Calibri"/>
                <a:ea typeface="Calibri"/>
                <a:cs typeface="Calibri"/>
                <a:sym typeface="Calibri"/>
              </a:rPr>
              <a:t>building-europe-with-local-councillors.europa.eu</a:t>
            </a:r>
            <a:endParaRPr sz="2000">
              <a:solidFill>
                <a:srgbClr val="13165D"/>
              </a:solidFill>
              <a:latin typeface="Calibri"/>
              <a:ea typeface="Calibri"/>
              <a:cs typeface="Calibri"/>
              <a:sym typeface="Calibri"/>
            </a:endParaRPr>
          </a:p>
        </p:txBody>
      </p:sp>
      <p:sp>
        <p:nvSpPr>
          <p:cNvPr id="313" name="Google Shape;313;p2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14" name="Google Shape;314;p25"/>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The role of </a:t>
            </a:r>
            <a:br>
              <a:rPr lang="en-GB">
                <a:solidFill>
                  <a:srgbClr val="13165D"/>
                </a:solidFill>
              </a:rPr>
            </a:br>
            <a:r>
              <a:rPr lang="en-GB" b="1">
                <a:solidFill>
                  <a:srgbClr val="13165D"/>
                </a:solidFill>
                <a:latin typeface="Calibri"/>
                <a:ea typeface="Calibri"/>
                <a:cs typeface="Calibri"/>
                <a:sym typeface="Calibri"/>
              </a:rPr>
              <a:t>Netcompany/Intrasoft</a:t>
            </a:r>
            <a:endParaRPr>
              <a:solidFill>
                <a:srgbClr val="13165D"/>
              </a:solidFill>
              <a:latin typeface="Calibri"/>
              <a:ea typeface="Calibri"/>
              <a:cs typeface="Calibri"/>
              <a:sym typeface="Calibri"/>
            </a:endParaRPr>
          </a:p>
        </p:txBody>
      </p:sp>
      <p:pic>
        <p:nvPicPr>
          <p:cNvPr id="315" name="Google Shape;315;p25"/>
          <p:cNvPicPr preferRelativeResize="0"/>
          <p:nvPr/>
        </p:nvPicPr>
        <p:blipFill rotWithShape="1">
          <a:blip r:embed="rId3">
            <a:alphaModFix/>
          </a:blip>
          <a:srcRect/>
          <a:stretch/>
        </p:blipFill>
        <p:spPr>
          <a:xfrm>
            <a:off x="371475" y="2570284"/>
            <a:ext cx="1865155" cy="1865155"/>
          </a:xfrm>
          <a:prstGeom prst="rect">
            <a:avLst/>
          </a:prstGeom>
          <a:noFill/>
          <a:ln>
            <a:noFill/>
          </a:ln>
        </p:spPr>
      </p:pic>
      <p:sp>
        <p:nvSpPr>
          <p:cNvPr id="316" name="Google Shape;316;p25"/>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25"/>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8" name="Google Shape;318;p25"/>
          <p:cNvPicPr preferRelativeResize="0"/>
          <p:nvPr/>
        </p:nvPicPr>
        <p:blipFill rotWithShape="1">
          <a:blip r:embed="rId4">
            <a:alphaModFix/>
          </a:blip>
          <a:srcRect/>
          <a:stretch/>
        </p:blipFill>
        <p:spPr>
          <a:xfrm>
            <a:off x="0" y="99489"/>
            <a:ext cx="12160000" cy="684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lt-LT" sz="12000" dirty="0"/>
              <a:t>Ačiū</a:t>
            </a:r>
            <a:endParaRPr dirty="0"/>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lt-LT" sz="3000" b="0" i="0" u="none" dirty="0">
                <a:solidFill>
                  <a:schemeClr val="lt1"/>
                </a:solidFill>
                <a:latin typeface="Calibri"/>
                <a:ea typeface="Calibri"/>
                <a:cs typeface="Calibri"/>
                <a:sym typeface="Calibri"/>
              </a:rPr>
              <a:t>„Kuriame Europą su vietos savivalda“</a:t>
            </a:r>
            <a:endParaRPr lang="lt-LT" sz="3000" b="1" i="0" u="none" dirty="0">
              <a:solidFill>
                <a:schemeClr val="lt1"/>
              </a:solidFill>
              <a:latin typeface="Calibri"/>
              <a:ea typeface="Calibri"/>
              <a:cs typeface="Calibri"/>
              <a:sym typeface="Calibri"/>
            </a:endParaRPr>
          </a:p>
        </p:txBody>
      </p:sp>
      <p:sp>
        <p:nvSpPr>
          <p:cNvPr id="327" name="Google Shape;327;p26"/>
          <p:cNvSpPr txBox="1"/>
          <p:nvPr/>
        </p:nvSpPr>
        <p:spPr>
          <a:xfrm>
            <a:off x="2212085" y="4524182"/>
            <a:ext cx="7767829" cy="25120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lt-LT" sz="1300" b="1" i="0" u="none" dirty="0">
                <a:solidFill>
                  <a:schemeClr val="lt1"/>
                </a:solidFill>
                <a:latin typeface="Calibri"/>
                <a:ea typeface="Calibri"/>
                <a:cs typeface="Calibri"/>
                <a:sym typeface="Calibri"/>
              </a:rPr>
              <a:t>ES vietos tarybų narių, dirbančių kartu ir bendraujančių ES klausimais, tinklas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lt-LT" sz="4000" b="1" dirty="0">
                <a:solidFill>
                  <a:srgbClr val="FFF200"/>
                </a:solidFill>
                <a:latin typeface="Calibri"/>
                <a:ea typeface="Calibri"/>
                <a:cs typeface="Calibri"/>
                <a:sym typeface="Calibri"/>
              </a:rPr>
              <a:t>ES projektas </a:t>
            </a:r>
            <a:r>
              <a:rPr lang="en-US" sz="4000" b="1" i="0" u="none" strike="noStrike" dirty="0">
                <a:solidFill>
                  <a:srgbClr val="FFFFFF"/>
                </a:solidFill>
                <a:effectLst/>
                <a:latin typeface="Calibri" panose="020F0502020204030204" pitchFamily="34" charset="0"/>
              </a:rPr>
              <a:t>„</a:t>
            </a:r>
            <a:r>
              <a:rPr lang="lt-LT" sz="4000" b="1" dirty="0">
                <a:latin typeface="Calibri"/>
                <a:ea typeface="Calibri"/>
                <a:cs typeface="Calibri"/>
                <a:sym typeface="Calibri"/>
              </a:rPr>
              <a:t>Kuriame Europą su vietos savivalda” </a:t>
            </a:r>
            <a:r>
              <a:rPr lang="lt-LT" sz="4000" b="1" dirty="0">
                <a:solidFill>
                  <a:srgbClr val="FFF200"/>
                </a:solidFill>
                <a:latin typeface="Calibri"/>
                <a:ea typeface="Calibri"/>
                <a:cs typeface="Calibri"/>
                <a:sym typeface="Calibri"/>
              </a:rPr>
              <a:t>remiasi principu, kad informavimas apie ES yra bendra ES institucijų ir valstybių narių valdžios institucijų atsakomybė, įskaitant ir pradedant vietos lygmeniu.</a:t>
            </a:r>
            <a:endParaRPr lang="lt-LT" sz="4000" dirty="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lt-LT" b="1" dirty="0">
                <a:latin typeface="Calibri"/>
                <a:ea typeface="Calibri"/>
                <a:cs typeface="Calibri"/>
                <a:sym typeface="Calibri"/>
              </a:rPr>
              <a:t>Kas yra </a:t>
            </a:r>
            <a:r>
              <a:rPr lang="lt-LT" b="1" dirty="0">
                <a:solidFill>
                  <a:srgbClr val="FFFF00"/>
                </a:solidFill>
                <a:latin typeface="Calibri"/>
                <a:ea typeface="Calibri"/>
                <a:cs typeface="Calibri"/>
                <a:sym typeface="Calibri"/>
              </a:rPr>
              <a:t>„Kuriame Europą </a:t>
            </a:r>
            <a:r>
              <a:rPr lang="lt-LT" b="1" dirty="0">
                <a:solidFill>
                  <a:srgbClr val="FFFF00"/>
                </a:solidFill>
              </a:rPr>
              <a:t>su vietos savivalda</a:t>
            </a:r>
            <a:r>
              <a:rPr lang="lt-LT" b="1" dirty="0">
                <a:solidFill>
                  <a:schemeClr val="bg1"/>
                </a:solidFill>
              </a:rPr>
              <a:t>”</a:t>
            </a:r>
            <a:r>
              <a:rPr lang="lt-LT" b="1" dirty="0">
                <a:latin typeface="Calibri"/>
                <a:ea typeface="Calibri"/>
                <a:cs typeface="Calibri"/>
                <a:sym typeface="Calibri"/>
              </a:rPr>
              <a:t>?</a:t>
            </a:r>
            <a:endParaRPr lang="lt-LT" dirty="0">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lang="lt-LT" dirty="0"/>
          </a:p>
        </p:txBody>
      </p:sp>
      <p:sp>
        <p:nvSpPr>
          <p:cNvPr id="149" name="Google Shape;149;p3"/>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spcBef>
                <a:spcPts val="0"/>
              </a:spcBef>
            </a:pPr>
            <a:r>
              <a:rPr lang="lt-LT" dirty="0"/>
              <a:t>Kuriame Europą su</a:t>
            </a:r>
            <a:br>
              <a:rPr lang="en-US" dirty="0"/>
            </a:br>
            <a:r>
              <a:rPr lang="lt-LT" sz="2400" b="1" dirty="0">
                <a:solidFill>
                  <a:srgbClr val="FFFF00"/>
                </a:solidFill>
              </a:rPr>
              <a:t>vietos savivalda</a:t>
            </a:r>
            <a:endParaRPr lang="en-US" dirty="0"/>
          </a:p>
          <a:p>
            <a:pPr marL="0" lvl="0" indent="0" algn="r" rtl="0">
              <a:lnSpc>
                <a:spcPct val="90000"/>
              </a:lnSpc>
              <a:spcBef>
                <a:spcPts val="1000"/>
              </a:spcBef>
              <a:spcAft>
                <a:spcPts val="0"/>
              </a:spcAft>
              <a:buClr>
                <a:schemeClr val="lt1"/>
              </a:buClr>
              <a:buSzPts val="14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5" y="1420009"/>
            <a:ext cx="9428741" cy="416958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lt-LT" sz="4000" b="1" dirty="0">
                <a:latin typeface="Calibri"/>
                <a:ea typeface="Calibri"/>
                <a:cs typeface="Calibri"/>
                <a:sym typeface="Calibri"/>
              </a:rPr>
              <a:t>Raginame visų dydžių vietos valdžios institucijas, o ypač mažesnes (mažiau nei 100 000 gyventojų) ir tas, kurias pasiekia mažiau informacijos apie ES, teikti paraiškas ir tapti narėmis</a:t>
            </a:r>
            <a:r>
              <a:rPr lang="en-GB" sz="4000" b="1" dirty="0">
                <a:latin typeface="Calibri"/>
                <a:ea typeface="Calibri"/>
                <a:cs typeface="Calibri"/>
                <a:sym typeface="Calibri"/>
              </a:rPr>
              <a:t>.</a:t>
            </a:r>
            <a:endParaRPr sz="4000" dirty="0"/>
          </a:p>
        </p:txBody>
      </p:sp>
      <p:sp>
        <p:nvSpPr>
          <p:cNvPr id="155" name="Google Shape;155;p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lt-LT" dirty="0"/>
              <a:t>Kuriame Europą su</a:t>
            </a:r>
            <a:br>
              <a:rPr lang="lt-LT" dirty="0"/>
            </a:br>
            <a:r>
              <a:rPr lang="lt-LT" sz="2400" b="1" dirty="0">
                <a:solidFill>
                  <a:srgbClr val="FFFF00"/>
                </a:solidFill>
              </a:rPr>
              <a:t>vietos savivalda</a:t>
            </a:r>
            <a:endParaRPr lang="lt-LT" dirty="0"/>
          </a:p>
          <a:p>
            <a:pPr marL="0" lvl="0" indent="0" algn="r" rtl="0">
              <a:lnSpc>
                <a:spcPct val="90000"/>
              </a:lnSpc>
              <a:spcBef>
                <a:spcPts val="1000"/>
              </a:spcBef>
              <a:spcAft>
                <a:spcPts val="0"/>
              </a:spcAft>
              <a:buClr>
                <a:schemeClr val="lt1"/>
              </a:buClr>
              <a:buSzPts val="1400"/>
              <a:buNone/>
            </a:pPr>
            <a:endParaRPr lang="lt-LT" dirty="0"/>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lt-LT" b="1" dirty="0">
                <a:latin typeface="Calibri"/>
                <a:ea typeface="Calibri"/>
                <a:cs typeface="Calibri"/>
                <a:sym typeface="Calibri"/>
              </a:rPr>
              <a:t>Kas gali</a:t>
            </a:r>
            <a:br>
              <a:rPr lang="lt-LT" dirty="0"/>
            </a:br>
            <a:r>
              <a:rPr lang="lt-LT" b="1" dirty="0">
                <a:solidFill>
                  <a:srgbClr val="FFFF00"/>
                </a:solidFill>
                <a:latin typeface="Calibri"/>
                <a:ea typeface="Calibri"/>
                <a:cs typeface="Calibri"/>
                <a:sym typeface="Calibri"/>
              </a:rPr>
              <a:t>prisijungti prie projekto</a:t>
            </a:r>
            <a:r>
              <a:rPr lang="lt-LT" b="1" dirty="0">
                <a:latin typeface="Calibri"/>
                <a:ea typeface="Calibri"/>
                <a:cs typeface="Calibri"/>
                <a:sym typeface="Calibri"/>
              </a:rPr>
              <a:t>?</a:t>
            </a:r>
            <a:endParaRPr lang="lt-LT"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lt-LT" sz="4000" b="1" dirty="0">
                <a:solidFill>
                  <a:srgbClr val="FFF200"/>
                </a:solidFill>
                <a:latin typeface="Calibri"/>
                <a:ea typeface="Calibri"/>
                <a:cs typeface="Calibri"/>
                <a:sym typeface="Calibri"/>
              </a:rPr>
              <a:t>Kaip prisijungti prie tinklo</a:t>
            </a:r>
            <a:r>
              <a:rPr lang="lt-LT" sz="4000" dirty="0">
                <a:solidFill>
                  <a:srgbClr val="F2F2F2"/>
                </a:solidFill>
                <a:latin typeface="Calibri"/>
                <a:ea typeface="Calibri"/>
                <a:cs typeface="Calibri"/>
                <a:sym typeface="Calibri"/>
              </a:rPr>
              <a:t> —</a:t>
            </a:r>
            <a:br>
              <a:rPr lang="lt-LT" sz="4000" dirty="0">
                <a:solidFill>
                  <a:srgbClr val="FFF200"/>
                </a:solidFill>
                <a:latin typeface="Calibri"/>
                <a:ea typeface="Calibri"/>
                <a:cs typeface="Calibri"/>
                <a:sym typeface="Calibri"/>
              </a:rPr>
            </a:br>
            <a:r>
              <a:rPr lang="lt-LT" sz="4000" dirty="0">
                <a:solidFill>
                  <a:srgbClr val="F2F2F2"/>
                </a:solidFill>
                <a:latin typeface="Calibri"/>
                <a:ea typeface="Calibri"/>
                <a:cs typeface="Calibri"/>
                <a:sym typeface="Calibri"/>
              </a:rPr>
              <a:t>registracijos procesas</a:t>
            </a:r>
            <a:endParaRPr lang="lt-LT" dirty="0"/>
          </a:p>
        </p:txBody>
      </p:sp>
      <p:sp>
        <p:nvSpPr>
          <p:cNvPr id="162" name="Google Shape;162;p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lt-LT" sz="3200" dirty="0">
                <a:solidFill>
                  <a:srgbClr val="13165D"/>
                </a:solidFill>
                <a:latin typeface="Calibri"/>
                <a:ea typeface="Calibri"/>
                <a:cs typeface="Calibri"/>
                <a:sym typeface="Calibri"/>
              </a:rPr>
              <a:t>Norėdama pateikti paraišką, vietos valdžios institucija turi užpildyti</a:t>
            </a:r>
            <a:r>
              <a:rPr lang="lt-LT" sz="3200" dirty="0">
                <a:solidFill>
                  <a:srgbClr val="13165D"/>
                </a:solidFill>
              </a:rPr>
              <a:t> </a:t>
            </a:r>
            <a:r>
              <a:rPr lang="lt-LT" sz="3200" b="1" dirty="0">
                <a:solidFill>
                  <a:srgbClr val="13165D"/>
                </a:solidFill>
                <a:latin typeface="Calibri"/>
                <a:ea typeface="Calibri"/>
                <a:cs typeface="Calibri"/>
                <a:sym typeface="Calibri"/>
              </a:rPr>
              <a:t>paraiškos form</a:t>
            </a:r>
            <a:r>
              <a:rPr lang="lt-LT" sz="3200" b="1" dirty="0">
                <a:solidFill>
                  <a:srgbClr val="13165D"/>
                </a:solidFill>
              </a:rPr>
              <a:t>ą,</a:t>
            </a:r>
            <a:r>
              <a:rPr lang="lt-LT" sz="3200" b="1" dirty="0">
                <a:solidFill>
                  <a:srgbClr val="13165D"/>
                </a:solidFill>
                <a:latin typeface="Calibri"/>
                <a:ea typeface="Calibri"/>
                <a:cs typeface="Calibri"/>
                <a:sym typeface="Calibri"/>
              </a:rPr>
              <a:t> </a:t>
            </a:r>
            <a:r>
              <a:rPr lang="lt-LT" sz="3200" dirty="0">
                <a:solidFill>
                  <a:srgbClr val="13165D"/>
                </a:solidFill>
                <a:latin typeface="Calibri"/>
                <a:ea typeface="Calibri"/>
                <a:cs typeface="Calibri"/>
                <a:sym typeface="Calibri"/>
              </a:rPr>
              <a:t>nurodydama joje vietos tarybos nario, paskirto tapti tinklo nariu, vardą ir pavardę.</a:t>
            </a:r>
            <a:endParaRPr lang="lt-LT" dirty="0"/>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Kaip prisijungti prie tinklo –registracijos procesas</a:t>
            </a:r>
            <a:endParaRPr lang="lt-LT"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lang="lt-LT" dirty="0"/>
          </a:p>
        </p:txBody>
      </p:sp>
      <p:pic>
        <p:nvPicPr>
          <p:cNvPr id="170" name="Google Shape;170;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lt-LT" dirty="0"/>
              <a:t>Kuriame Europą su</a:t>
            </a:r>
            <a:br>
              <a:rPr lang="lt-LT" dirty="0"/>
            </a:br>
            <a:r>
              <a:rPr lang="lt-LT" sz="2400" b="1" dirty="0">
                <a:solidFill>
                  <a:srgbClr val="13155D"/>
                </a:solidFill>
              </a:rPr>
              <a:t>vietos savivalda</a:t>
            </a:r>
            <a:endParaRPr lang="lt-LT" dirty="0"/>
          </a:p>
          <a:p>
            <a:pPr marL="0" lvl="0" indent="0" algn="r" rtl="0">
              <a:lnSpc>
                <a:spcPct val="90000"/>
              </a:lnSpc>
              <a:spcBef>
                <a:spcPts val="1000"/>
              </a:spcBef>
              <a:spcAft>
                <a:spcPts val="0"/>
              </a:spcAft>
              <a:buClr>
                <a:srgbClr val="7F7F7F"/>
              </a:buClr>
              <a:buSzPts val="1400"/>
              <a:buNone/>
            </a:pPr>
            <a:endParaRPr lang="lt-LT" dirty="0"/>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lt-LT" sz="3200" dirty="0">
                <a:solidFill>
                  <a:srgbClr val="13165D"/>
                </a:solidFill>
                <a:latin typeface="Calibri"/>
                <a:ea typeface="Calibri"/>
                <a:cs typeface="Calibri"/>
                <a:sym typeface="Calibri"/>
              </a:rPr>
              <a:t>Prie internetinės paraiškos formos pridedama pasirašyta deklaracija, kurioje išreiškiamas pasirašiusiųjų interesas ir įsipareigojimas komunikuoti su visuomene apie Europą. Šią deklaraciją turi pasirašyti vietos valdžios institucijos teisinis atstovas ir paskirtas vietos savivaldos narys</a:t>
            </a:r>
            <a:r>
              <a:rPr lang="en-GB" sz="3200" dirty="0">
                <a:solidFill>
                  <a:srgbClr val="13165D"/>
                </a:solidFill>
                <a:latin typeface="Calibri"/>
                <a:ea typeface="Calibri"/>
                <a:cs typeface="Calibri"/>
                <a:sym typeface="Calibri"/>
              </a:rPr>
              <a:t>.</a:t>
            </a:r>
            <a:endParaRPr dirty="0"/>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lt-LT" b="1" dirty="0">
                <a:solidFill>
                  <a:srgbClr val="13165D"/>
                </a:solidFill>
                <a:latin typeface="Calibri"/>
                <a:ea typeface="Calibri"/>
                <a:cs typeface="Calibri"/>
                <a:sym typeface="Calibri"/>
              </a:rPr>
              <a:t>Kaip prisijungti prie tinklo –registracijos procesas</a:t>
            </a:r>
            <a:endParaRPr lang="lt-LT"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1201</Words>
  <Application>Microsoft Office PowerPoint</Application>
  <PresentationFormat>Widescreen</PresentationFormat>
  <Paragraphs>98</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Kuriame Europą su</vt:lpstr>
      <vt:lpstr>Kas yra</vt:lpstr>
      <vt:lpstr>ES projektas „Kuriame Europą su vietos savivalda” remiasi principu, kad informavimas apie ES yra bendra ES institucijų ir valstybių narių valdžios institucijų atsakomybė, įskaitant ir pradedant vietos lygmeniu.</vt:lpstr>
      <vt:lpstr>Raginame visų dydžių vietos valdžios institucijas, o ypač mažesnes (mažiau nei 100 000 gyventojų) ir tas, kurias pasiekia mažiau informacijos apie ES, teikti paraiškas ir tapti narėmis.</vt:lpstr>
      <vt:lpstr>Kaip prisijungti prie tinklo — registracijos procesas</vt:lpstr>
      <vt:lpstr>Norėdama pateikti paraišką, vietos valdžios institucija turi užpildyti paraiškos formą, nurodydama joje vietos tarybos nario, paskirto tapti tinklo nariu, vardą ir pavardę.</vt:lpstr>
      <vt:lpstr>To apply, the local authority needs to fill in an application form indicating the name of the local councillor designated to become a network member.</vt:lpstr>
      <vt:lpstr>Prie internetinės paraiškos formos pridedama pasirašyta deklaracija, kurioje išreiškiamas pasirašiusiųjų interesas ir įsipareigojimas komunikuoti su visuomene apie Europą. Šią deklaraciją turi pasirašyti vietos valdžios institucijos teisinis atstovas ir paskirtas vietos savivaldos narys.</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Vietos valdžios institucija – Komisijos partneris komunikacijoje apie Europą su vietos visuomene    Vietos valdžios institucijos, kuri yra  „Kuriame Europą su vietos savivalda“ tinklo narys,  išrinktas vietos valdžios atstovas</vt:lpstr>
      <vt:lpstr>5 pagrindiniai  dalyvavimo šiame tinkle privalumai</vt:lpstr>
      <vt:lpstr>PowerPoint Presentation</vt:lpstr>
      <vt:lpstr>Specialioji apklausa</vt:lpstr>
      <vt:lpstr>Atsakydami į specialiosios apklausos klausimus galėsite nurodyti temas, kurios labiausiai atitinka jūsų rinkimų apygardos komunikacijos poreikius.  Atsakę į ES specialiosios apklausos klausimus, turėsite galimybę - gauti aktualią su ES susijusią informaciją - dalyvauti internetiniuose seminaruose - vykti į ES institucijose vykdomus seminarus jūsų gimtąja kalba  Nuoroda (URL) į specialiąją apklausą:   https://ec.europa.eu/eusurvey/runner/BELC-specific-survey</vt:lpstr>
      <vt:lpstr>Partnerystė su „Už ES reikalus atsakingų regionų ir vietos tarybų narių RK tinklu“</vt:lpstr>
      <vt:lpstr>PowerPoint Presentation</vt:lpstr>
      <vt:lpstr>Ko tikimasi iš tinklo narių?</vt:lpstr>
      <vt:lpstr>PowerPoint Presentation</vt:lpstr>
      <vt:lpstr>Prisijungimas prie tinklo kas toliau?</vt:lpstr>
      <vt:lpstr>PowerPoint Presentation</vt:lpstr>
      <vt:lpstr>Internetinė „Kuriame Europą su vietos savivalda“ narių bendravimo platforma veikia Europos Komisijos platformoje „Futurium“  (https://futurium.ec.europa.eu).  Norėdami gauti prieigą prie platformos, nariai turi užsiregistruoti ir prisijungti EU login. </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Ačiū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Kuriame Europą su</dc:title>
  <dc:creator>DUMONT Patrick</dc:creator>
  <cp:lastModifiedBy>ALK LENOVO Y520</cp:lastModifiedBy>
  <cp:revision>4</cp:revision>
  <dcterms:created xsi:type="dcterms:W3CDTF">2022-11-14T11:00:44Z</dcterms:created>
  <dcterms:modified xsi:type="dcterms:W3CDTF">2023-04-27T16:24:51Z</dcterms:modified>
</cp:coreProperties>
</file>