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h7YOFWRpQwn0o8WfIttoccZTL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2.png"/><Relationship Id="rId4"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79"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84" name="Google Shape;84;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5" name="Google Shape;85;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6" name="Google Shape;86;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87"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92" name="Google Shape;92;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 name="Google Shape;93;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94" name="Google Shape;94;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95"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100" name="Google Shape;100;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1" name="Google Shape;101;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2" name="Google Shape;102;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103"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08" name="Google Shape;108;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9" name="Google Shape;109;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0"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4" name="Google Shape;114;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5" name="Google Shape;115;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16" name="Google Shape;116;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65"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70" name="Google Shape;70;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2"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75" name="Google Shape;75;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76" name="Google Shape;76;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77" name="Google Shape;77;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8" name="Google Shape;78;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371475" y="1449388"/>
            <a:ext cx="1138214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lang="en-GB" sz="5400"/>
              <a:t>Veidojam Eiropu kopā ar </a:t>
            </a:r>
            <a:endParaRPr sz="5400"/>
          </a:p>
        </p:txBody>
      </p:sp>
      <p:sp>
        <p:nvSpPr>
          <p:cNvPr id="133" name="Google Shape;133;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b="1" lang="en-GB" sz="8800">
                <a:solidFill>
                  <a:srgbClr val="FFF200"/>
                </a:solidFill>
                <a:latin typeface="Calibri"/>
                <a:ea typeface="Calibri"/>
                <a:cs typeface="Calibri"/>
                <a:sym typeface="Calibri"/>
              </a:rPr>
              <a:t>vietējām pašvaldībām</a:t>
            </a:r>
            <a:endParaRPr sz="8800">
              <a:solidFill>
                <a:srgbClr val="FFF200"/>
              </a:solidFill>
              <a:latin typeface="Calibri"/>
              <a:ea typeface="Calibri"/>
              <a:cs typeface="Calibri"/>
              <a:sym typeface="Calibri"/>
            </a:endParaRPr>
          </a:p>
        </p:txBody>
      </p:sp>
      <p:sp>
        <p:nvSpPr>
          <p:cNvPr id="134" name="Google Shape;134;p1"/>
          <p:cNvSpPr txBox="1"/>
          <p:nvPr>
            <p:ph idx="2" type="body"/>
          </p:nvPr>
        </p:nvSpPr>
        <p:spPr>
          <a:xfrm>
            <a:off x="371474" y="4535151"/>
            <a:ext cx="11449051"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lang="en-GB" sz="2000"/>
              <a:t>ES mēroga vietējo pašvaldību sadarbības tīkls </a:t>
            </a:r>
            <a:br>
              <a:rPr lang="en-GB" sz="2000"/>
            </a:br>
            <a:r>
              <a:rPr lang="en-GB" sz="2000"/>
              <a:t>ar mērķi informēt par ES jautājumiem</a:t>
            </a:r>
            <a:endParaRPr sz="2000">
              <a:latin typeface="Calibri"/>
              <a:ea typeface="Calibri"/>
              <a:cs typeface="Calibri"/>
              <a:sym typeface="Calibri"/>
            </a:endParaRPr>
          </a:p>
        </p:txBody>
      </p:sp>
      <p:sp>
        <p:nvSpPr>
          <p:cNvPr id="135" name="Google Shape;135;p1"/>
          <p:cNvSpPr txBox="1"/>
          <p:nvPr>
            <p:ph idx="3" type="body"/>
          </p:nvPr>
        </p:nvSpPr>
        <p:spPr>
          <a:xfrm>
            <a:off x="8793480" y="6020374"/>
            <a:ext cx="30270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Veidojam Eiropu kopā ar</a:t>
            </a:r>
            <a:br>
              <a:rPr lang="en-GB"/>
            </a:br>
            <a:r>
              <a:rPr b="1" lang="en-GB" sz="2400">
                <a:solidFill>
                  <a:srgbClr val="FFFF00"/>
                </a:solidFill>
              </a:rPr>
              <a:t>vietējām pašvaldībām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8793480" y="6020374"/>
            <a:ext cx="30270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a:solidFill>
                  <a:srgbClr val="13165D"/>
                </a:solidFill>
              </a:rPr>
              <a:t>Vietējā pašvaldība </a:t>
            </a:r>
            <a:r>
              <a:rPr lang="en-GB">
                <a:solidFill>
                  <a:srgbClr val="13165D"/>
                </a:solidFill>
              </a:rPr>
              <a:t>—</a:t>
            </a:r>
            <a:br>
              <a:rPr lang="en-GB">
                <a:solidFill>
                  <a:srgbClr val="13165D"/>
                </a:solidFill>
              </a:rPr>
            </a:br>
            <a:r>
              <a:rPr lang="en-GB">
                <a:solidFill>
                  <a:srgbClr val="13165D"/>
                </a:solidFill>
              </a:rPr>
              <a:t>Komisijas partneris informācijas nodrošināšanā</a:t>
            </a:r>
            <a:br>
              <a:rPr lang="en-GB">
                <a:solidFill>
                  <a:srgbClr val="13165D"/>
                </a:solidFill>
              </a:rPr>
            </a:br>
            <a:r>
              <a:rPr lang="en-GB">
                <a:solidFill>
                  <a:srgbClr val="13165D"/>
                </a:solidFill>
              </a:rPr>
              <a:t>par Eiropu vietējā līmenī</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rPr>
              <a:t>Vietējās pašvaldības deputāts, ko iecēlusi </a:t>
            </a:r>
            <a:br>
              <a:rPr b="1" lang="en-GB">
                <a:solidFill>
                  <a:srgbClr val="13165D"/>
                </a:solidFill>
              </a:rPr>
            </a:br>
            <a:r>
              <a:rPr b="1" lang="en-GB">
                <a:solidFill>
                  <a:srgbClr val="13165D"/>
                </a:solidFill>
              </a:rPr>
              <a:t>vietējā pašvaldība </a:t>
            </a:r>
            <a:r>
              <a:rPr lang="en-GB">
                <a:solidFill>
                  <a:srgbClr val="13165D"/>
                </a:solidFill>
              </a:rPr>
              <a:t>— </a:t>
            </a:r>
            <a:br>
              <a:rPr lang="en-GB">
                <a:solidFill>
                  <a:srgbClr val="13165D"/>
                </a:solidFill>
              </a:rPr>
            </a:br>
            <a:r>
              <a:rPr lang="en-GB">
                <a:solidFill>
                  <a:srgbClr val="13165D"/>
                </a:solidFill>
              </a:rPr>
              <a:t>tīkla “Veidojam Eiropu kopā ar vietējām pašvaldībām” dalībnieks</a:t>
            </a:r>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Kā darbojas</a:t>
            </a:r>
            <a:br>
              <a:rPr lang="en-GB">
                <a:solidFill>
                  <a:srgbClr val="13165D"/>
                </a:solidFill>
              </a:rPr>
            </a:br>
            <a:r>
              <a:rPr b="1" lang="en-GB">
                <a:solidFill>
                  <a:srgbClr val="13165D"/>
                </a:solidFill>
                <a:latin typeface="Calibri"/>
                <a:ea typeface="Calibri"/>
                <a:cs typeface="Calibri"/>
                <a:sym typeface="Calibri"/>
              </a:rPr>
              <a:t>tīkls</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galvenie ieguvumi,</a:t>
            </a:r>
            <a:br>
              <a:rPr lang="en-GB" sz="4000">
                <a:solidFill>
                  <a:srgbClr val="FFF200"/>
                </a:solidFill>
                <a:latin typeface="Calibri"/>
                <a:ea typeface="Calibri"/>
                <a:cs typeface="Calibri"/>
                <a:sym typeface="Calibri"/>
              </a:rPr>
            </a:br>
            <a:r>
              <a:rPr lang="en-GB"/>
              <a:t>ko sniedz dalība tīklā</a:t>
            </a:r>
            <a:endParaRPr/>
          </a:p>
        </p:txBody>
      </p:sp>
      <p:sp>
        <p:nvSpPr>
          <p:cNvPr id="209" name="Google Shape;209;p11"/>
          <p:cNvSpPr txBox="1"/>
          <p:nvPr/>
        </p:nvSpPr>
        <p:spPr>
          <a:xfrm>
            <a:off x="8542020" y="6020374"/>
            <a:ext cx="3278505"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Veidojam Eiropu kopā ar</a:t>
            </a:r>
            <a:br>
              <a:rPr b="0" i="0" lang="en-GB" sz="1400" u="none" cap="none" strike="noStrike">
                <a:solidFill>
                  <a:srgbClr val="000000"/>
                </a:solidFill>
                <a:latin typeface="Arial"/>
                <a:ea typeface="Arial"/>
                <a:cs typeface="Arial"/>
                <a:sym typeface="Arial"/>
              </a:rPr>
            </a:br>
            <a:r>
              <a:rPr b="1" i="0" lang="en-GB" sz="2400" u="none" cap="none" strike="noStrike">
                <a:solidFill>
                  <a:srgbClr val="FFFF00"/>
                </a:solidFill>
                <a:latin typeface="Arial"/>
                <a:ea typeface="Arial"/>
                <a:cs typeface="Arial"/>
                <a:sym typeface="Arial"/>
              </a:rPr>
              <a:t>vietējām pašvaldībām</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idx="1" type="body"/>
          </p:nvPr>
        </p:nvSpPr>
        <p:spPr>
          <a:xfrm>
            <a:off x="9029700" y="6020374"/>
            <a:ext cx="279082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215" name="Google Shape;215;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228600" lvl="0" marL="457200" rtl="0" algn="r">
              <a:lnSpc>
                <a:spcPct val="90000"/>
              </a:lnSpc>
              <a:spcBef>
                <a:spcPts val="0"/>
              </a:spcBef>
              <a:spcAft>
                <a:spcPts val="0"/>
              </a:spcAft>
              <a:buSzPts val="1000"/>
              <a:buNone/>
            </a:pPr>
            <a:r>
              <a:rPr b="1" lang="en-GB">
                <a:solidFill>
                  <a:srgbClr val="13165D"/>
                </a:solidFill>
              </a:rPr>
              <a:t>Kādus ieguvumus sniedz dalība tīklā</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Privileģēta piekļuve </a:t>
            </a:r>
            <a:r>
              <a:rPr b="0" i="0" lang="en-GB" sz="1600" u="none" cap="none" strike="noStrike">
                <a:solidFill>
                  <a:schemeClr val="lt1"/>
                </a:solidFill>
                <a:latin typeface="Calibri"/>
                <a:ea typeface="Calibri"/>
                <a:cs typeface="Calibri"/>
                <a:sym typeface="Calibri"/>
              </a:rPr>
              <a:t>oficiālajiem ES saziņas avotiem valstu valodās, saziņas materiāliem, tiešsaistes un bezsaistes semināriem un citiem informācijas avotiem, kas ļauj informēt iedzīvotājus par ES lietām.</a:t>
            </a:r>
            <a:endParaRPr b="0" i="0" sz="1600" u="none" cap="none" strike="noStrike">
              <a:solidFill>
                <a:schemeClr val="lt1"/>
              </a:solidFill>
              <a:latin typeface="Calibri"/>
              <a:ea typeface="Calibri"/>
              <a:cs typeface="Calibri"/>
              <a:sym typeface="Calibri"/>
            </a:endParaRPr>
          </a:p>
        </p:txBody>
      </p:sp>
      <p:sp>
        <p:nvSpPr>
          <p:cNvPr id="217" name="Google Shape;217;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Piekļuve aktīvam kolēģu tīklam</a:t>
            </a:r>
            <a:r>
              <a:rPr b="0" i="0" lang="en-GB" sz="1600" u="none" cap="none" strike="noStrike">
                <a:solidFill>
                  <a:schemeClr val="lt1"/>
                </a:solidFill>
                <a:latin typeface="Calibri"/>
                <a:ea typeface="Calibri"/>
                <a:cs typeface="Calibri"/>
                <a:sym typeface="Calibri"/>
              </a:rPr>
              <a:t>, izmantojot īpašu tiešsaistes platformu kopā ar citiem tīkla dalībniekiem.</a:t>
            </a:r>
            <a:endParaRPr b="0" i="0" sz="1600" u="none" cap="none" strike="noStrike">
              <a:solidFill>
                <a:schemeClr val="lt1"/>
              </a:solidFill>
              <a:latin typeface="Calibri"/>
              <a:ea typeface="Calibri"/>
              <a:cs typeface="Calibri"/>
              <a:sym typeface="Calibri"/>
            </a:endParaRPr>
          </a:p>
        </p:txBody>
      </p:sp>
      <p:sp>
        <p:nvSpPr>
          <p:cNvPr id="218" name="Google Shape;218;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Calibri"/>
                <a:ea typeface="Calibri"/>
                <a:cs typeface="Calibri"/>
                <a:sym typeface="Calibri"/>
              </a:rPr>
              <a:t>Dalībnieka</a:t>
            </a:r>
            <a:r>
              <a:rPr b="1" i="0" lang="en-GB" sz="1600" u="none" cap="none" strike="noStrike">
                <a:solidFill>
                  <a:srgbClr val="FFFF00"/>
                </a:solidFill>
                <a:latin typeface="Calibri"/>
                <a:ea typeface="Calibri"/>
                <a:cs typeface="Calibri"/>
                <a:sym typeface="Calibri"/>
              </a:rPr>
              <a:t> atpazīstamība ES līmenī</a:t>
            </a:r>
            <a:r>
              <a:rPr b="0" i="0" lang="en-GB" sz="1600" u="none" cap="none" strike="noStrike">
                <a:solidFill>
                  <a:schemeClr val="lt1"/>
                </a:solidFill>
                <a:latin typeface="Calibri"/>
                <a:ea typeface="Calibri"/>
                <a:cs typeface="Calibri"/>
                <a:sym typeface="Calibri"/>
              </a:rPr>
              <a:t>, darbojoties tīkla ietvaros.</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Piekļuve </a:t>
            </a:r>
            <a:r>
              <a:rPr b="0" i="0" lang="en-GB" sz="1600" u="none" cap="none" strike="noStrike">
                <a:solidFill>
                  <a:schemeClr val="lt1"/>
                </a:solidFill>
                <a:latin typeface="Calibri"/>
                <a:ea typeface="Calibri"/>
                <a:cs typeface="Calibri"/>
                <a:sym typeface="Calibri"/>
              </a:rPr>
              <a:t>Eiropas Komisijas Apmeklētāju centra Briselē </a:t>
            </a:r>
            <a:r>
              <a:rPr b="1" i="0" lang="en-GB" sz="1600" u="none" cap="none" strike="noStrike">
                <a:solidFill>
                  <a:srgbClr val="FFFF00"/>
                </a:solidFill>
                <a:latin typeface="Calibri"/>
                <a:ea typeface="Calibri"/>
                <a:cs typeface="Calibri"/>
                <a:sym typeface="Calibri"/>
              </a:rPr>
              <a:t>prioritāriem fiziskiem vai digitāliem apmeklējumiem</a:t>
            </a:r>
            <a:r>
              <a:rPr b="0" i="0" lang="en-GB" sz="1600" u="none" cap="none" strike="noStrike">
                <a:solidFill>
                  <a:schemeClr val="lt1"/>
                </a:solidFill>
                <a:latin typeface="Calibri"/>
                <a:ea typeface="Calibri"/>
                <a:cs typeface="Calibri"/>
                <a:sym typeface="Calibri"/>
              </a:rPr>
              <a:t>, kas pēc iespējas tiek organizēti dalībnieka lietotajā valodā.</a:t>
            </a:r>
            <a:endParaRPr b="0" i="0" sz="1600" u="none" cap="none" strike="noStrik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Privileģēta piekļuve daudziem ES palīdzības tīkliem</a:t>
            </a:r>
            <a:r>
              <a:rPr b="0" i="0" lang="en-GB" sz="1600" u="none" cap="none" strike="noStrike">
                <a:solidFill>
                  <a:schemeClr val="lt1"/>
                </a:solidFill>
                <a:latin typeface="Calibri"/>
                <a:ea typeface="Calibri"/>
                <a:cs typeface="Calibri"/>
                <a:sym typeface="Calibri"/>
              </a:rPr>
              <a:t>, tostarp vairāk nekā 420 EUROPE DIRECT centriem gandrīz visos ES reģionos.</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4"/>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Īpašā </a:t>
            </a:r>
            <a:r>
              <a:rPr b="1" lang="en-GB">
                <a:solidFill>
                  <a:srgbClr val="FFF100"/>
                </a:solidFill>
              </a:rPr>
              <a:t>aptauja</a:t>
            </a:r>
            <a:endParaRPr b="1">
              <a:solidFill>
                <a:srgbClr val="FFF100"/>
              </a:solidFill>
            </a:endParaRPr>
          </a:p>
        </p:txBody>
      </p:sp>
      <p:sp>
        <p:nvSpPr>
          <p:cNvPr id="226" name="Google Shape;226;p44"/>
          <p:cNvSpPr txBox="1"/>
          <p:nvPr>
            <p:ph idx="1" type="body"/>
          </p:nvPr>
        </p:nvSpPr>
        <p:spPr>
          <a:xfrm>
            <a:off x="8845062" y="6020374"/>
            <a:ext cx="2975589"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5"/>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3165D"/>
                </a:solidFill>
                <a:latin typeface="Calibri"/>
                <a:ea typeface="Calibri"/>
                <a:cs typeface="Calibri"/>
                <a:sym typeface="Calibri"/>
              </a:rPr>
              <a:t>Atbildot uz īpašās aptaujas jautājumiem, jums būs iespēja norādīt tēmas, kas ir vissvarīgākās jūsu pašvaldības komunikācijas vajadzībām.</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Pēc dalības ES īpašajā aptaujā jums būs iespēja</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saņemt atbilstošu ar ES saistītu informāciju</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piedalīties tiešsaistes semināros</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piedalīties ES iestāžu apmeklējumos jūsu valodā</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1" i="0" lang="en-GB" sz="2000" u="none" cap="none" strike="noStrike">
                <a:solidFill>
                  <a:srgbClr val="13165D"/>
                </a:solidFill>
                <a:latin typeface="Calibri"/>
                <a:ea typeface="Calibri"/>
                <a:cs typeface="Calibri"/>
                <a:sym typeface="Calibri"/>
              </a:rPr>
              <a:t>Saite uz īpašo aptauju: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232" name="Google Shape;232;p4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33" name="Google Shape;233;p4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Specific Survey</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Partnerība ar</a:t>
            </a:r>
            <a:br>
              <a:rPr lang="en-GB">
                <a:latin typeface="Calibri"/>
                <a:ea typeface="Calibri"/>
                <a:cs typeface="Calibri"/>
                <a:sym typeface="Calibri"/>
              </a:rPr>
            </a:br>
            <a:r>
              <a:rPr lang="en-GB">
                <a:latin typeface="Calibri"/>
                <a:ea typeface="Calibri"/>
                <a:cs typeface="Calibri"/>
                <a:sym typeface="Calibri"/>
              </a:rPr>
              <a:t>Reģionu komiteju</a:t>
            </a:r>
            <a:endParaRPr/>
          </a:p>
        </p:txBody>
      </p:sp>
      <p:sp>
        <p:nvSpPr>
          <p:cNvPr id="239" name="Google Shape;239;p13"/>
          <p:cNvSpPr txBox="1"/>
          <p:nvPr/>
        </p:nvSpPr>
        <p:spPr>
          <a:xfrm>
            <a:off x="8656320" y="6020374"/>
            <a:ext cx="3164205"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000000"/>
              </a:buClr>
              <a:buSzPts val="1400"/>
              <a:buFont typeface="Arial"/>
              <a:buNone/>
            </a:pPr>
            <a:r>
              <a:rPr b="0" i="0" lang="en-GB" sz="1400" u="none" cap="none" strike="noStrike">
                <a:solidFill>
                  <a:schemeClr val="lt1"/>
                </a:solidFill>
                <a:latin typeface="Calibri"/>
                <a:ea typeface="Calibri"/>
                <a:cs typeface="Calibri"/>
                <a:sym typeface="Calibri"/>
              </a:rPr>
              <a:t>Veidojam Eiropu kopā ar</a:t>
            </a:r>
            <a:br>
              <a:rPr b="0" i="0" lang="en-GB" sz="1400" u="none" cap="none" strike="noStrike">
                <a:solidFill>
                  <a:srgbClr val="000000"/>
                </a:solidFill>
                <a:latin typeface="Arial"/>
                <a:ea typeface="Arial"/>
                <a:cs typeface="Arial"/>
                <a:sym typeface="Arial"/>
              </a:rPr>
            </a:br>
            <a:r>
              <a:rPr b="1" i="0" lang="en-GB" sz="2400" u="none" cap="none" strike="noStrike">
                <a:solidFill>
                  <a:srgbClr val="FFFF00"/>
                </a:solidFill>
                <a:latin typeface="Arial"/>
                <a:ea typeface="Arial"/>
                <a:cs typeface="Arial"/>
                <a:sym typeface="Arial"/>
              </a:rPr>
              <a:t>vietējām pašvaldībām</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idx="1" type="body"/>
          </p:nvPr>
        </p:nvSpPr>
        <p:spPr>
          <a:xfrm>
            <a:off x="8450580" y="6020374"/>
            <a:ext cx="33699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245" name="Google Shape;245;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Partnerība ar</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Reģionu komiteju</a:t>
            </a:r>
            <a:endParaRPr>
              <a:solidFill>
                <a:srgbClr val="13165D"/>
              </a:solidFill>
              <a:latin typeface="Calibri"/>
              <a:ea typeface="Calibri"/>
              <a:cs typeface="Calibri"/>
              <a:sym typeface="Calibri"/>
            </a:endParaRPr>
          </a:p>
        </p:txBody>
      </p:sp>
      <p:sp>
        <p:nvSpPr>
          <p:cNvPr id="246" name="Google Shape;246;p14"/>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lang="en-GB" sz="2400">
                <a:solidFill>
                  <a:srgbClr val="13155D"/>
                </a:solidFill>
              </a:rPr>
              <a:t>Projekts “</a:t>
            </a:r>
            <a:r>
              <a:rPr b="1" lang="en-GB" sz="2400">
                <a:solidFill>
                  <a:srgbClr val="13155D"/>
                </a:solidFill>
              </a:rPr>
              <a:t>Veidojam Eiropu kopā ar vietējām pašvaldībām</a:t>
            </a:r>
            <a:r>
              <a:rPr lang="en-GB" sz="2400">
                <a:solidFill>
                  <a:srgbClr val="13155D"/>
                </a:solidFill>
              </a:rPr>
              <a:t>” </a:t>
            </a:r>
            <a:br>
              <a:rPr lang="en-GB" sz="2400">
                <a:solidFill>
                  <a:srgbClr val="13155D"/>
                </a:solidFill>
              </a:rPr>
            </a:br>
            <a:r>
              <a:rPr lang="en-GB" sz="2400">
                <a:solidFill>
                  <a:srgbClr val="13155D"/>
                </a:solidFill>
              </a:rPr>
              <a:t>tiek īstenots ciešā sadarbībā ar </a:t>
            </a:r>
            <a:r>
              <a:rPr b="1" lang="en-GB" sz="2400">
                <a:solidFill>
                  <a:srgbClr val="13155D"/>
                </a:solidFill>
              </a:rPr>
              <a:t>ES Reģionu komitejas Eiropas reģionālo un vietējo ES lietu padomnieku tīklu</a:t>
            </a:r>
            <a:r>
              <a:rPr lang="en-GB" sz="2400">
                <a:solidFill>
                  <a:srgbClr val="13155D"/>
                </a:solidFill>
              </a:rPr>
              <a:t>.</a:t>
            </a:r>
            <a:endParaRPr/>
          </a:p>
          <a:p>
            <a:pPr indent="0" lvl="0" marL="0" marR="0" rtl="0" algn="l">
              <a:lnSpc>
                <a:spcPct val="90000"/>
              </a:lnSpc>
              <a:spcBef>
                <a:spcPts val="1000"/>
              </a:spcBef>
              <a:spcAft>
                <a:spcPts val="0"/>
              </a:spcAft>
              <a:buClr>
                <a:srgbClr val="13155D"/>
              </a:buClr>
              <a:buSzPts val="2400"/>
              <a:buFont typeface="Arial"/>
              <a:buNone/>
            </a:pPr>
            <a:r>
              <a:rPr lang="en-GB" sz="2400">
                <a:solidFill>
                  <a:srgbClr val="13155D"/>
                </a:solidFill>
              </a:rPr>
              <a:t>Eiropas Reģionu komitejas (RK) 2021. gadā izveidotajam Eiropas reģionālo un vietējo ES lietu padomnieku tīklam ir daži līdzīgi mērķi kā mūsu tīklam, piemēram, uzlabot vietējās pašvaldības deputātu zināšanas par ES politiku un sniegt viņiem atbalstu ar ES saistītu pasākumu īstenošanā.</a:t>
            </a:r>
            <a:endParaRPr sz="2400">
              <a:solidFill>
                <a:srgbClr val="13155D"/>
              </a:solidFill>
            </a:endParaRPr>
          </a:p>
          <a:p>
            <a:pPr indent="0" lvl="0" marL="0" marR="0" rtl="0" algn="l">
              <a:lnSpc>
                <a:spcPct val="90000"/>
              </a:lnSpc>
              <a:spcBef>
                <a:spcPts val="1000"/>
              </a:spcBef>
              <a:spcAft>
                <a:spcPts val="0"/>
              </a:spcAft>
              <a:buClr>
                <a:srgbClr val="13155D"/>
              </a:buClr>
              <a:buSzPts val="2400"/>
              <a:buFont typeface="Arial"/>
              <a:buNone/>
            </a:pPr>
            <a:r>
              <a:rPr lang="en-GB" sz="2400">
                <a:solidFill>
                  <a:srgbClr val="13155D"/>
                </a:solidFill>
              </a:rPr>
              <a:t>Mūsu tīkla galvenais mērķis ir nodrošināt saziņu ar iedzīvotājiem, savukārt Reģionu komitejas tīkla mērķis ir veidot saikni ar Reģiona komitejas dalībnieku darbu.</a:t>
            </a:r>
            <a:endParaRPr/>
          </a:p>
          <a:p>
            <a:pPr indent="0" lvl="0" marL="0" marR="0" rtl="0" algn="l">
              <a:lnSpc>
                <a:spcPct val="90000"/>
              </a:lnSpc>
              <a:spcBef>
                <a:spcPts val="1000"/>
              </a:spcBef>
              <a:spcAft>
                <a:spcPts val="0"/>
              </a:spcAft>
              <a:buClr>
                <a:srgbClr val="13155D"/>
              </a:buClr>
              <a:buSzPts val="2400"/>
              <a:buFont typeface="Arial"/>
              <a:buNone/>
            </a:pPr>
            <a:r>
              <a:rPr b="1" lang="en-GB" sz="2400">
                <a:solidFill>
                  <a:srgbClr val="13155D"/>
                </a:solidFill>
              </a:rPr>
              <a:t>Varat piedalīties abos tīklos!</a:t>
            </a:r>
            <a:endParaRPr b="1" sz="2400">
              <a:solidFill>
                <a:srgbClr val="13155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Kādas darbības būs </a:t>
            </a:r>
            <a:r>
              <a:rPr b="1" lang="en-GB">
                <a:solidFill>
                  <a:srgbClr val="FFF100"/>
                </a:solidFill>
              </a:rPr>
              <a:t>jāveic</a:t>
            </a:r>
            <a:r>
              <a:rPr lang="en-GB">
                <a:solidFill>
                  <a:srgbClr val="FFFFFF"/>
                </a:solidFill>
              </a:rPr>
              <a:t> </a:t>
            </a:r>
            <a:r>
              <a:rPr b="1" lang="en-GB">
                <a:solidFill>
                  <a:srgbClr val="FFF100"/>
                </a:solidFill>
              </a:rPr>
              <a:t>tīkla dalībniekiem</a:t>
            </a:r>
            <a:r>
              <a:rPr b="1" lang="en-GB">
                <a:solidFill>
                  <a:srgbClr val="FFF100"/>
                </a:solidFill>
                <a:latin typeface="Calibri"/>
                <a:ea typeface="Calibri"/>
                <a:cs typeface="Calibri"/>
                <a:sym typeface="Calibri"/>
              </a:rPr>
              <a:t>?</a:t>
            </a:r>
            <a:endParaRPr>
              <a:solidFill>
                <a:srgbClr val="FFF100"/>
              </a:solidFill>
              <a:latin typeface="Calibri"/>
              <a:ea typeface="Calibri"/>
              <a:cs typeface="Calibri"/>
              <a:sym typeface="Calibri"/>
            </a:endParaRPr>
          </a:p>
        </p:txBody>
      </p:sp>
      <p:sp>
        <p:nvSpPr>
          <p:cNvPr id="252" name="Google Shape;252;p15"/>
          <p:cNvSpPr txBox="1"/>
          <p:nvPr/>
        </p:nvSpPr>
        <p:spPr>
          <a:xfrm>
            <a:off x="8534400" y="6020374"/>
            <a:ext cx="3286125"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Veidojam Eiropu kopā ar</a:t>
            </a:r>
            <a:br>
              <a:rPr b="0" i="0" lang="en-GB" sz="1400" u="none" cap="none" strike="noStrike">
                <a:solidFill>
                  <a:srgbClr val="000000"/>
                </a:solidFill>
                <a:latin typeface="Arial"/>
                <a:ea typeface="Arial"/>
                <a:cs typeface="Arial"/>
                <a:sym typeface="Arial"/>
              </a:rPr>
            </a:br>
            <a:r>
              <a:rPr b="1" i="0" lang="en-GB" sz="2400" u="none" cap="none" strike="noStrike">
                <a:solidFill>
                  <a:srgbClr val="FFFF00"/>
                </a:solidFill>
                <a:latin typeface="Arial"/>
                <a:ea typeface="Arial"/>
                <a:cs typeface="Arial"/>
                <a:sym typeface="Arial"/>
              </a:rPr>
              <a:t>vietējām pašvaldībām</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txBox="1"/>
          <p:nvPr>
            <p:ph idx="1" type="body"/>
          </p:nvPr>
        </p:nvSpPr>
        <p:spPr>
          <a:xfrm>
            <a:off x="8923020" y="6020374"/>
            <a:ext cx="289750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258" name="Google Shape;258;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Kādas darbības būs jāveic tīkla dalībniekiem?</a:t>
            </a:r>
            <a:endParaRPr>
              <a:solidFill>
                <a:srgbClr val="13165D"/>
              </a:solidFill>
              <a:latin typeface="Calibri"/>
              <a:ea typeface="Calibri"/>
              <a:cs typeface="Calibri"/>
              <a:sym typeface="Calibri"/>
            </a:endParaRPr>
          </a:p>
        </p:txBody>
      </p:sp>
      <p:sp>
        <p:nvSpPr>
          <p:cNvPr id="259" name="Google Shape;259;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a:solidFill>
                  <a:srgbClr val="FFF100"/>
                </a:solidFill>
              </a:rPr>
              <a:t>Jāiesaistās diskusijās </a:t>
            </a:r>
            <a:r>
              <a:rPr lang="en-GB">
                <a:solidFill>
                  <a:srgbClr val="FFFFFF"/>
                </a:solidFill>
              </a:rPr>
              <a:t>ar sava vēlēšanu apgabala pārstāvjiem vai vietējiem plašsaziņas līdzekļiem par ES īstenotajām vispārējām politiskajām iniciatīvām un pasākumiem.</a:t>
            </a:r>
            <a:endParaRPr>
              <a:solidFill>
                <a:srgbClr val="FFFFFF"/>
              </a:solidFill>
            </a:endParaRPr>
          </a:p>
          <a:p>
            <a:pPr indent="-228600" lvl="0" marL="228600" rtl="0" algn="l">
              <a:lnSpc>
                <a:spcPct val="90000"/>
              </a:lnSpc>
              <a:spcBef>
                <a:spcPts val="1000"/>
              </a:spcBef>
              <a:spcAft>
                <a:spcPts val="0"/>
              </a:spcAft>
              <a:buClr>
                <a:srgbClr val="FFF100"/>
              </a:buClr>
              <a:buSzPts val="1800"/>
              <a:buChar char="•"/>
            </a:pPr>
            <a:r>
              <a:rPr b="1" lang="en-GB">
                <a:solidFill>
                  <a:srgbClr val="FFF100"/>
                </a:solidFill>
              </a:rPr>
              <a:t>Jāinformē par ES politiku</a:t>
            </a:r>
            <a:r>
              <a:rPr lang="en-GB">
                <a:solidFill>
                  <a:srgbClr val="FFFFFF"/>
                </a:solidFill>
              </a:rPr>
              <a:t>, darbībām un iniciatīvām, sniedzot objktīvu, precīzu un uzticamu informāciju</a:t>
            </a:r>
            <a:r>
              <a:rPr lang="en-GB" sz="1800">
                <a:solidFill>
                  <a:srgbClr val="FFFFFF"/>
                </a:solidFill>
                <a:latin typeface="Calibri"/>
                <a:ea typeface="Calibri"/>
                <a:cs typeface="Calibri"/>
                <a:sym typeface="Calibri"/>
              </a:rPr>
              <a:t>.</a:t>
            </a:r>
            <a:endParaRPr b="1" sz="1800">
              <a:solidFill>
                <a:srgbClr val="FFF100"/>
              </a:solidFill>
              <a:latin typeface="Calibri"/>
              <a:ea typeface="Calibri"/>
              <a:cs typeface="Calibri"/>
              <a:sym typeface="Calibri"/>
            </a:endParaRPr>
          </a:p>
          <a:p>
            <a:pPr indent="-228600" lvl="0" marL="228600" rtl="0" algn="l">
              <a:lnSpc>
                <a:spcPct val="90000"/>
              </a:lnSpc>
              <a:spcBef>
                <a:spcPts val="1000"/>
              </a:spcBef>
              <a:spcAft>
                <a:spcPts val="0"/>
              </a:spcAft>
              <a:buClr>
                <a:srgbClr val="FFF100"/>
              </a:buClr>
              <a:buSzPts val="1800"/>
              <a:buChar char="•"/>
            </a:pPr>
            <a:r>
              <a:rPr b="1" lang="en-GB">
                <a:solidFill>
                  <a:srgbClr val="FFF100"/>
                </a:solidFill>
              </a:rPr>
              <a:t>Jāpiedalās tīkla pasākumos</a:t>
            </a:r>
            <a:r>
              <a:rPr lang="en-GB">
                <a:solidFill>
                  <a:srgbClr val="FFFFFF"/>
                </a:solidFill>
              </a:rPr>
              <a:t>, tostarp, piemēram, aptuveni divas reizes gadā jāpiedalās aptaujās.</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solidFill>
                  <a:srgbClr val="F2F2F2"/>
                </a:solidFill>
              </a:rPr>
              <a:t>Pievienošanās tīklam —</a:t>
            </a:r>
            <a:br>
              <a:rPr b="1" i="0" lang="en-GB" sz="1800" u="none" strike="noStrike">
                <a:solidFill>
                  <a:srgbClr val="FFFFFF"/>
                </a:solidFill>
                <a:latin typeface="Calibri"/>
                <a:ea typeface="Calibri"/>
                <a:cs typeface="Calibri"/>
                <a:sym typeface="Calibri"/>
              </a:rPr>
            </a:br>
            <a:r>
              <a:rPr b="1" lang="en-GB">
                <a:solidFill>
                  <a:srgbClr val="FFF100"/>
                </a:solidFill>
              </a:rPr>
              <a:t>kas notiek tālāk</a:t>
            </a:r>
            <a:r>
              <a:rPr b="1" lang="en-GB">
                <a:solidFill>
                  <a:srgbClr val="FFF100"/>
                </a:solidFill>
                <a:latin typeface="Calibri"/>
                <a:ea typeface="Calibri"/>
                <a:cs typeface="Calibri"/>
                <a:sym typeface="Calibri"/>
              </a:rPr>
              <a:t>?</a:t>
            </a:r>
            <a:endParaRPr>
              <a:solidFill>
                <a:srgbClr val="F2F2F2"/>
              </a:solidFill>
              <a:latin typeface="Calibri"/>
              <a:ea typeface="Calibri"/>
              <a:cs typeface="Calibri"/>
              <a:sym typeface="Calibri"/>
            </a:endParaRPr>
          </a:p>
        </p:txBody>
      </p:sp>
      <p:sp>
        <p:nvSpPr>
          <p:cNvPr id="265" name="Google Shape;265;p17"/>
          <p:cNvSpPr txBox="1"/>
          <p:nvPr>
            <p:ph idx="1" type="body"/>
          </p:nvPr>
        </p:nvSpPr>
        <p:spPr>
          <a:xfrm>
            <a:off x="8968740" y="6020374"/>
            <a:ext cx="285178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Kas ir projekts</a:t>
            </a:r>
            <a:endParaRPr sz="4000"/>
          </a:p>
        </p:txBody>
      </p:sp>
      <p:sp>
        <p:nvSpPr>
          <p:cNvPr id="141" name="Google Shape;141;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lang="en-GB" sz="5400">
                <a:solidFill>
                  <a:srgbClr val="FFF200"/>
                </a:solidFill>
              </a:rPr>
              <a:t>“Veidojam Eiropu kopā ar vietējām pašvaldībām”?</a:t>
            </a:r>
            <a:endParaRPr/>
          </a:p>
        </p:txBody>
      </p:sp>
      <p:sp>
        <p:nvSpPr>
          <p:cNvPr id="142" name="Google Shape;142;p2"/>
          <p:cNvSpPr txBox="1"/>
          <p:nvPr>
            <p:ph idx="2" type="body"/>
          </p:nvPr>
        </p:nvSpPr>
        <p:spPr>
          <a:xfrm>
            <a:off x="8336280" y="6020374"/>
            <a:ext cx="34842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Veidojam Eiropu kopā ar</a:t>
            </a:r>
            <a:br>
              <a:rPr lang="en-GB"/>
            </a:br>
            <a:r>
              <a:rPr b="1" lang="en-GB" sz="2400">
                <a:solidFill>
                  <a:srgbClr val="FFFF00"/>
                </a:solidFill>
              </a:rPr>
              <a:t>vietējām pašvaldībām</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8"/>
          <p:cNvSpPr txBox="1"/>
          <p:nvPr>
            <p:ph idx="1" type="body"/>
          </p:nvPr>
        </p:nvSpPr>
        <p:spPr>
          <a:xfrm>
            <a:off x="8945880" y="6020374"/>
            <a:ext cx="28746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271" name="Google Shape;271;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Pievienošanās tīklam — kas notiek tālāk?</a:t>
            </a:r>
            <a:endParaRPr>
              <a:solidFill>
                <a:srgbClr val="13165D"/>
              </a:solidFill>
              <a:latin typeface="Calibri"/>
              <a:ea typeface="Calibri"/>
              <a:cs typeface="Calibri"/>
              <a:sym typeface="Calibri"/>
            </a:endParaRPr>
          </a:p>
        </p:txBody>
      </p:sp>
      <p:sp>
        <p:nvSpPr>
          <p:cNvPr id="272" name="Google Shape;272;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lang="en-GB">
                <a:solidFill>
                  <a:srgbClr val="13165D"/>
                </a:solidFill>
              </a:rPr>
              <a:t>Tiklīdz pašvaldība un tās ieceltie pašvaldības deputāti tiek atzīti par projekta partneriem un dalībniekiem, pašvaldība</a:t>
            </a:r>
            <a:r>
              <a:rPr b="1" lang="en-GB" sz="1800">
                <a:solidFill>
                  <a:srgbClr val="13165D"/>
                </a:solidFill>
                <a:latin typeface="Calibri"/>
                <a:ea typeface="Calibri"/>
                <a:cs typeface="Calibri"/>
                <a:sym typeface="Calibri"/>
              </a:rPr>
              <a:t>:</a:t>
            </a:r>
            <a:endParaRPr b="1" sz="18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saņem reklāmas materiālus </a:t>
            </a:r>
            <a:r>
              <a:rPr lang="en-GB">
                <a:solidFill>
                  <a:srgbClr val="13165D"/>
                </a:solidFill>
              </a:rPr>
              <a:t>par dalību projektā, tostarp izdrukājamu dalībnieka sertifikātu, vietējai pašvaldībai paredzētu metāla plāksnīti un plakātu, ko izvietot publiskās vietās; </a:t>
            </a:r>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tiek iekļauta </a:t>
            </a:r>
            <a:r>
              <a:rPr lang="en-GB">
                <a:solidFill>
                  <a:srgbClr val="13165D"/>
                </a:solidFill>
              </a:rPr>
              <a:t>publisko tīmekļa vietņu sarakstā kā projekta dalībnieks; </a:t>
            </a:r>
            <a:endParaRPr/>
          </a:p>
          <a:p>
            <a:pPr indent="-228600" lvl="0" marL="228600" rtl="0" algn="l">
              <a:lnSpc>
                <a:spcPct val="90000"/>
              </a:lnSpc>
              <a:spcBef>
                <a:spcPts val="1000"/>
              </a:spcBef>
              <a:spcAft>
                <a:spcPts val="0"/>
              </a:spcAft>
              <a:buClr>
                <a:srgbClr val="13165D"/>
              </a:buClr>
              <a:buSzPts val="1800"/>
              <a:buChar char="•"/>
            </a:pPr>
            <a:r>
              <a:rPr b="1" lang="en-GB">
                <a:solidFill>
                  <a:srgbClr val="13165D"/>
                </a:solidFill>
              </a:rPr>
              <a:t>iegūst piekļuvi </a:t>
            </a:r>
            <a:r>
              <a:rPr lang="en-GB">
                <a:solidFill>
                  <a:srgbClr val="13165D"/>
                </a:solidFill>
              </a:rPr>
              <a:t>tiešsaistes informācijas platformai;</a:t>
            </a:r>
            <a:endParaRPr>
              <a:solidFill>
                <a:srgbClr val="13165D"/>
              </a:solidFill>
            </a:endParaRPr>
          </a:p>
          <a:p>
            <a:pPr indent="-228600" lvl="0" marL="228600" rtl="0" algn="l">
              <a:lnSpc>
                <a:spcPct val="90000"/>
              </a:lnSpc>
              <a:spcBef>
                <a:spcPts val="1000"/>
              </a:spcBef>
              <a:spcAft>
                <a:spcPts val="0"/>
              </a:spcAft>
              <a:buClr>
                <a:srgbClr val="13165D"/>
              </a:buClr>
              <a:buSzPts val="1800"/>
              <a:buChar char="•"/>
            </a:pPr>
            <a:r>
              <a:rPr lang="en-GB">
                <a:solidFill>
                  <a:srgbClr val="13165D"/>
                </a:solidFill>
              </a:rPr>
              <a:t>sāk e-pastā saņemt </a:t>
            </a:r>
            <a:r>
              <a:rPr b="1" lang="en-GB">
                <a:solidFill>
                  <a:srgbClr val="13165D"/>
                </a:solidFill>
              </a:rPr>
              <a:t>materiālus un jaunākās ziņas </a:t>
            </a:r>
            <a:r>
              <a:rPr lang="en-GB">
                <a:solidFill>
                  <a:srgbClr val="13165D"/>
                </a:solidFill>
              </a:rPr>
              <a:t>par projekta aktivitātēm.</a:t>
            </a:r>
            <a:endParaRPr>
              <a:solidFill>
                <a:srgbClr val="13165D"/>
              </a:solidFill>
            </a:endParaRPr>
          </a:p>
        </p:txBody>
      </p:sp>
      <p:sp>
        <p:nvSpPr>
          <p:cNvPr id="273" name="Google Shape;273;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13155D"/>
                </a:solidFill>
                <a:latin typeface="Calibri"/>
                <a:ea typeface="Calibri"/>
                <a:cs typeface="Calibri"/>
                <a:sym typeface="Calibri"/>
              </a:rPr>
              <a:t>Vietējās pašvaldības deputāti tiks arī aicināti piedalīties sākotnējā aptaujā, kuras mērķis ir noskaidrot viņu intereses un informācijas vajadzības. Viņi tiks arī aicināti uz tiešsaistes un bezsaistes informatīvām sanāksmēm, kas saistītas ar viņus interesējošajiem tematiem un informāciju.</a:t>
            </a:r>
            <a:endParaRPr b="1"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Projekta “Veidojam Eiropu kopā ar vietējām pašvaldībām” tiešsaistes saziņas platforma ir </a:t>
            </a:r>
            <a:r>
              <a:rPr b="1" i="0" lang="en-GB" sz="2000" u="none" cap="none" strike="noStrike">
                <a:solidFill>
                  <a:srgbClr val="13165D"/>
                </a:solidFill>
                <a:latin typeface="Calibri"/>
                <a:ea typeface="Calibri"/>
                <a:cs typeface="Calibri"/>
                <a:sym typeface="Calibri"/>
              </a:rPr>
              <a:t>Eiropas Komisijas platforma Futurium </a:t>
            </a:r>
            <a:r>
              <a:rPr b="0" i="0" lang="en-GB" sz="2000" u="none" cap="none" strike="noStrike">
                <a:solidFill>
                  <a:srgbClr val="13165D"/>
                </a:solidFill>
                <a:latin typeface="Calibri"/>
                <a:ea typeface="Calibri"/>
                <a:cs typeface="Calibri"/>
                <a:sym typeface="Calibri"/>
              </a:rPr>
              <a:t>(https://futurium.ec.europa.eu).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br>
              <a:rPr b="0" i="0" lang="en-GB" sz="2800" u="none" cap="none" strike="noStrike">
                <a:solidFill>
                  <a:srgbClr val="000000"/>
                </a:solidFill>
                <a:latin typeface="Arial"/>
                <a:ea typeface="Arial"/>
                <a:cs typeface="Arial"/>
                <a:sym typeface="Arial"/>
              </a:rPr>
            </a:br>
            <a:r>
              <a:rPr b="0" i="0" lang="en-GB" sz="2000" u="none" cap="none" strike="noStrike">
                <a:solidFill>
                  <a:srgbClr val="13165D"/>
                </a:solidFill>
                <a:latin typeface="Calibri"/>
                <a:ea typeface="Calibri"/>
                <a:cs typeface="Calibri"/>
                <a:sym typeface="Calibri"/>
              </a:rPr>
              <a:t>Lai varētu piekļūt platformai, dalībniekiem ir jāreģistrē konts sistēmā </a:t>
            </a:r>
            <a:r>
              <a:rPr b="1" i="0" lang="en-GB" sz="2000" u="none" cap="none" strike="noStrike">
                <a:solidFill>
                  <a:srgbClr val="13165D"/>
                </a:solidFill>
                <a:latin typeface="Calibri"/>
                <a:ea typeface="Calibri"/>
                <a:cs typeface="Calibri"/>
                <a:sym typeface="Calibri"/>
              </a:rPr>
              <a:t>EU login</a:t>
            </a:r>
            <a:r>
              <a:rPr b="0" i="0" lang="en-GB" sz="2000" u="none" cap="none" strike="noStrike">
                <a:solidFill>
                  <a:srgbClr val="13165D"/>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p:txBody>
      </p:sp>
      <p:sp>
        <p:nvSpPr>
          <p:cNvPr id="279" name="Google Shape;279;p19"/>
          <p:cNvSpPr txBox="1"/>
          <p:nvPr>
            <p:ph idx="1" type="body"/>
          </p:nvPr>
        </p:nvSpPr>
        <p:spPr>
          <a:xfrm>
            <a:off x="8869680" y="6020374"/>
            <a:ext cx="29508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280" name="Google Shape;280;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Pievienošanās tīklam — kas notiek tālāk</a:t>
            </a:r>
            <a:r>
              <a:rPr b="1" lang="en-GB">
                <a:solidFill>
                  <a:srgbClr val="13165D"/>
                </a:solidFill>
                <a:latin typeface="Calibri"/>
                <a:ea typeface="Calibri"/>
                <a:cs typeface="Calibri"/>
                <a:sym typeface="Calibri"/>
              </a:rPr>
              <a:t>?</a:t>
            </a:r>
            <a:endParaRPr>
              <a:solidFill>
                <a:srgbClr val="13165D"/>
              </a:solidFill>
              <a:latin typeface="Calibri"/>
              <a:ea typeface="Calibri"/>
              <a:cs typeface="Calibri"/>
              <a:sym typeface="Calibri"/>
            </a:endParaRPr>
          </a:p>
        </p:txBody>
      </p:sp>
      <p:pic>
        <p:nvPicPr>
          <p:cNvPr id="281" name="Google Shape;281;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87" name="Google Shape;287;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8" name="Google Shape;288;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89" name="Google Shape;289;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0" name="Google Shape;290;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6"/>
          <p:cNvSpPr txBox="1"/>
          <p:nvPr>
            <p:ph idx="1" type="body"/>
          </p:nvPr>
        </p:nvSpPr>
        <p:spPr>
          <a:xfrm>
            <a:off x="9012115" y="6020374"/>
            <a:ext cx="2808410"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296" name="Google Shape;296;p4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Projekta dalībnieku </a:t>
            </a:r>
            <a:endParaRPr/>
          </a:p>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tiešsaistes komunikācijas platforma</a:t>
            </a:r>
            <a:endParaRPr>
              <a:solidFill>
                <a:srgbClr val="13165D"/>
              </a:solidFill>
              <a:latin typeface="Calibri"/>
              <a:ea typeface="Calibri"/>
              <a:cs typeface="Calibri"/>
              <a:sym typeface="Calibri"/>
            </a:endParaRPr>
          </a:p>
        </p:txBody>
      </p:sp>
      <p:pic>
        <p:nvPicPr>
          <p:cNvPr descr="Graphical user interface, application&#10;&#10;Description automatically generated" id="297" name="Google Shape;297;p46"/>
          <p:cNvPicPr preferRelativeResize="0"/>
          <p:nvPr/>
        </p:nvPicPr>
        <p:blipFill rotWithShape="1">
          <a:blip r:embed="rId3">
            <a:alphaModFix/>
          </a:blip>
          <a:srcRect b="0" l="0" r="0" t="0"/>
          <a:stretch/>
        </p:blipFill>
        <p:spPr>
          <a:xfrm>
            <a:off x="1048136" y="1094153"/>
            <a:ext cx="5419518" cy="4789979"/>
          </a:xfrm>
          <a:prstGeom prst="rect">
            <a:avLst/>
          </a:prstGeom>
          <a:noFill/>
          <a:ln>
            <a:noFill/>
          </a:ln>
        </p:spPr>
      </p:pic>
      <p:pic>
        <p:nvPicPr>
          <p:cNvPr descr="Graphical user interface, application&#10;&#10;Description automatically generated" id="298" name="Google Shape;298;p46"/>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299" name="Google Shape;299;p46"/>
          <p:cNvSpPr txBox="1"/>
          <p:nvPr/>
        </p:nvSpPr>
        <p:spPr>
          <a:xfrm>
            <a:off x="1257345" y="515457"/>
            <a:ext cx="7498335"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Projekta </a:t>
            </a:r>
            <a:r>
              <a:rPr b="0" i="0" lang="en-GB" sz="1800" u="none" cap="none" strike="noStrike">
                <a:solidFill>
                  <a:srgbClr val="000000"/>
                </a:solidFill>
                <a:latin typeface="Calibri"/>
                <a:ea typeface="Calibri"/>
                <a:cs typeface="Calibri"/>
                <a:sym typeface="Calibri"/>
              </a:rPr>
              <a:t>“</a:t>
            </a:r>
            <a:r>
              <a:rPr b="0" i="0" lang="en-GB" sz="2000" u="none" cap="none" strike="noStrike">
                <a:solidFill>
                  <a:srgbClr val="13165D"/>
                </a:solidFill>
                <a:latin typeface="Calibri"/>
                <a:ea typeface="Calibri"/>
                <a:cs typeface="Calibri"/>
                <a:sym typeface="Calibri"/>
              </a:rPr>
              <a:t>Veidojam Eiropu kopā ar vietējām pašvaldībām</a:t>
            </a:r>
            <a:r>
              <a:rPr b="0" i="0" lang="en-GB" sz="1800" u="none" cap="none" strike="noStrike">
                <a:solidFill>
                  <a:srgbClr val="000000"/>
                </a:solidFill>
                <a:latin typeface="Calibri"/>
                <a:ea typeface="Calibri"/>
                <a:cs typeface="Calibri"/>
                <a:sym typeface="Calibri"/>
              </a:rPr>
              <a:t>”</a:t>
            </a:r>
            <a:r>
              <a:rPr b="0" i="0" lang="en-GB" sz="2000" u="none" cap="none" strike="noStrike">
                <a:solidFill>
                  <a:srgbClr val="13165D"/>
                </a:solidFill>
                <a:latin typeface="Calibri"/>
                <a:ea typeface="Calibri"/>
                <a:cs typeface="Calibri"/>
                <a:sym typeface="Calibri"/>
              </a:rPr>
              <a:t> grupa</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idx="1" type="body"/>
          </p:nvPr>
        </p:nvSpPr>
        <p:spPr>
          <a:xfrm>
            <a:off x="8816340" y="6020374"/>
            <a:ext cx="300418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305" name="Google Shape;305;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228600" lvl="0" marL="457200" rtl="0" algn="r">
              <a:lnSpc>
                <a:spcPct val="90000"/>
              </a:lnSpc>
              <a:spcBef>
                <a:spcPts val="0"/>
              </a:spcBef>
              <a:spcAft>
                <a:spcPts val="0"/>
              </a:spcAft>
              <a:buSzPts val="1000"/>
              <a:buNone/>
            </a:pPr>
            <a:r>
              <a:rPr b="1" lang="en-GB">
                <a:solidFill>
                  <a:srgbClr val="13165D"/>
                </a:solidFill>
              </a:rPr>
              <a:t>Dalībnieku tiešsaistes saziņas platforma</a:t>
            </a:r>
            <a:endParaRPr>
              <a:solidFill>
                <a:srgbClr val="13165D"/>
              </a:solidFill>
              <a:latin typeface="Calibri"/>
              <a:ea typeface="Calibri"/>
              <a:cs typeface="Calibri"/>
              <a:sym typeface="Calibri"/>
            </a:endParaRPr>
          </a:p>
        </p:txBody>
      </p:sp>
      <p:sp>
        <p:nvSpPr>
          <p:cNvPr id="306" name="Google Shape;306;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rPr>
              <a:t>Informācija </a:t>
            </a:r>
            <a:r>
              <a:rPr lang="en-GB" sz="2000">
                <a:solidFill>
                  <a:srgbClr val="13165D"/>
                </a:solidFill>
              </a:rPr>
              <a:t>atbilstoši sākotnējā aptaujā norādītajām dalībniekus interesējošām tēmām un dalībnieku informācijas vajadzībām. </a:t>
            </a:r>
            <a:endParaRPr sz="2000">
              <a:solidFill>
                <a:srgbClr val="13165D"/>
              </a:solidFill>
            </a:endParaRPr>
          </a:p>
          <a:p>
            <a:pPr indent="-228600" lvl="0" marL="228600" rtl="0" algn="l">
              <a:lnSpc>
                <a:spcPct val="90000"/>
              </a:lnSpc>
              <a:spcBef>
                <a:spcPts val="0"/>
              </a:spcBef>
              <a:spcAft>
                <a:spcPts val="0"/>
              </a:spcAft>
              <a:buClr>
                <a:srgbClr val="13165D"/>
              </a:buClr>
              <a:buSzPts val="2000"/>
              <a:buChar char="•"/>
            </a:pPr>
            <a:r>
              <a:rPr b="1" lang="en-GB" sz="2000">
                <a:solidFill>
                  <a:srgbClr val="13165D"/>
                </a:solidFill>
              </a:rPr>
              <a:t>Diskusiju forums </a:t>
            </a:r>
            <a:r>
              <a:rPr lang="en-GB" sz="2000">
                <a:solidFill>
                  <a:srgbClr val="13165D"/>
                </a:solidFill>
              </a:rPr>
              <a:t>dalībnieku savstarpējai apmācībai un pieredzes apmaiņai. </a:t>
            </a:r>
            <a:endParaRPr/>
          </a:p>
          <a:p>
            <a:pPr indent="-228600" lvl="0" marL="228600" rtl="0" algn="l">
              <a:lnSpc>
                <a:spcPct val="90000"/>
              </a:lnSpc>
              <a:spcBef>
                <a:spcPts val="0"/>
              </a:spcBef>
              <a:spcAft>
                <a:spcPts val="0"/>
              </a:spcAft>
              <a:buClr>
                <a:srgbClr val="13165D"/>
              </a:buClr>
              <a:buSzPts val="2000"/>
              <a:buChar char="•"/>
            </a:pPr>
            <a:r>
              <a:rPr lang="en-GB" sz="2000">
                <a:solidFill>
                  <a:srgbClr val="13165D"/>
                </a:solidFill>
              </a:rPr>
              <a:t>Noteikti</a:t>
            </a:r>
            <a:r>
              <a:rPr b="1" lang="en-GB" sz="2000">
                <a:solidFill>
                  <a:srgbClr val="13165D"/>
                </a:solidFill>
              </a:rPr>
              <a:t> informatīvie materiāli.</a:t>
            </a:r>
            <a:endParaRPr b="1" sz="2000">
              <a:solidFill>
                <a:srgbClr val="13165D"/>
              </a:solidFill>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rPr>
              <a:t>Bezsaistes un tiešsaistes pasākumu </a:t>
            </a:r>
            <a:r>
              <a:rPr b="1" lang="en-GB" sz="2000">
                <a:solidFill>
                  <a:srgbClr val="13165D"/>
                </a:solidFill>
              </a:rPr>
              <a:t>kalendārs</a:t>
            </a:r>
            <a:r>
              <a:rPr lang="en-GB" sz="2000">
                <a:solidFill>
                  <a:srgbClr val="13165D"/>
                </a:solidFill>
              </a:rPr>
              <a:t>. </a:t>
            </a:r>
            <a:endParaRPr sz="2000">
              <a:solidFill>
                <a:srgbClr val="13165D"/>
              </a:solidFill>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rPr>
              <a:t>Reģionu komitejas vietējo un reģionālo pašvaldību dalībnieku </a:t>
            </a:r>
            <a:r>
              <a:rPr b="1" lang="en-GB" sz="2000">
                <a:solidFill>
                  <a:srgbClr val="13165D"/>
                </a:solidFill>
              </a:rPr>
              <a:t>apvienotā grupa</a:t>
            </a:r>
            <a:r>
              <a:rPr lang="en-GB" sz="2000">
                <a:solidFill>
                  <a:srgbClr val="13165D"/>
                </a:solidFill>
              </a:rPr>
              <a:t>.</a:t>
            </a:r>
            <a:endParaRPr sz="2000">
              <a:solidFill>
                <a:srgbClr val="13165D"/>
              </a:solidFill>
            </a:endParaRPr>
          </a:p>
        </p:txBody>
      </p:sp>
      <p:sp>
        <p:nvSpPr>
          <p:cNvPr id="307" name="Google Shape;307;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Kāds saturs ir pieejams platformā?</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3" name="Google Shape;313;p24"/>
          <p:cNvSpPr txBox="1"/>
          <p:nvPr>
            <p:ph idx="1" type="body"/>
          </p:nvPr>
        </p:nvSpPr>
        <p:spPr>
          <a:xfrm>
            <a:off x="8732520" y="6020374"/>
            <a:ext cx="308800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314" name="Google Shape;314;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Netcompany/Intrasoft</a:t>
            </a:r>
            <a:endParaRPr b="1">
              <a:solidFill>
                <a:srgbClr val="13165D"/>
              </a:solidFill>
              <a:latin typeface="Calibri"/>
              <a:ea typeface="Calibri"/>
              <a:cs typeface="Calibri"/>
              <a:sym typeface="Calibri"/>
            </a:endParaRPr>
          </a:p>
          <a:p>
            <a:pPr indent="0" lvl="0" marL="0" rtl="0" algn="r">
              <a:lnSpc>
                <a:spcPct val="90000"/>
              </a:lnSpc>
              <a:spcBef>
                <a:spcPts val="0"/>
              </a:spcBef>
              <a:spcAft>
                <a:spcPts val="0"/>
              </a:spcAft>
              <a:buClr>
                <a:srgbClr val="13165D"/>
              </a:buClr>
              <a:buSzPts val="1000"/>
              <a:buNone/>
            </a:pPr>
            <a:r>
              <a:rPr b="1" lang="en-GB">
                <a:solidFill>
                  <a:srgbClr val="13165D"/>
                </a:solidFill>
              </a:rPr>
              <a:t>loma</a:t>
            </a:r>
            <a:endParaRPr>
              <a:solidFill>
                <a:srgbClr val="13165D"/>
              </a:solidFill>
              <a:latin typeface="Calibri"/>
              <a:ea typeface="Calibri"/>
              <a:cs typeface="Calibri"/>
              <a:sym typeface="Calibri"/>
            </a:endParaRPr>
          </a:p>
        </p:txBody>
      </p:sp>
      <p:pic>
        <p:nvPicPr>
          <p:cNvPr id="315" name="Google Shape;315;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6" name="Google Shape;316;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ph type="title"/>
          </p:nvPr>
        </p:nvSpPr>
        <p:spPr>
          <a:xfrm>
            <a:off x="2212085" y="2112579"/>
            <a:ext cx="7767829"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Paldies!</a:t>
            </a:r>
            <a:endParaRPr/>
          </a:p>
        </p:txBody>
      </p:sp>
      <p:pic>
        <p:nvPicPr>
          <p:cNvPr id="322" name="Google Shape;322;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323" name="Google Shape;323;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324" name="Google Shape;324;p26"/>
          <p:cNvSpPr txBox="1"/>
          <p:nvPr/>
        </p:nvSpPr>
        <p:spPr>
          <a:xfrm>
            <a:off x="2212085" y="4152393"/>
            <a:ext cx="7767829" cy="37178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“Veidojam Eiropu kopā ar vietējām pašvaldībām”</a:t>
            </a:r>
            <a:endParaRPr b="1" i="0" sz="3000" u="none" cap="none" strike="noStrike">
              <a:solidFill>
                <a:schemeClr val="lt1"/>
              </a:solidFill>
              <a:latin typeface="Calibri"/>
              <a:ea typeface="Calibri"/>
              <a:cs typeface="Calibri"/>
              <a:sym typeface="Calibri"/>
            </a:endParaRPr>
          </a:p>
        </p:txBody>
      </p:sp>
      <p:sp>
        <p:nvSpPr>
          <p:cNvPr id="325" name="Google Shape;325;p26"/>
          <p:cNvSpPr txBox="1"/>
          <p:nvPr/>
        </p:nvSpPr>
        <p:spPr>
          <a:xfrm>
            <a:off x="2212085" y="4524182"/>
            <a:ext cx="7767829" cy="25120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Vietējo pašvaldību ES mēroga sadarbības tīkls ar mērķi informēt par ES jautājumiem</a:t>
            </a:r>
            <a:endParaRPr b="1" i="0" sz="1300" u="none" cap="none" strike="noStrike">
              <a:solidFill>
                <a:schemeClr val="lt1"/>
              </a:solidFill>
              <a:latin typeface="Calibri"/>
              <a:ea typeface="Calibri"/>
              <a:cs typeface="Calibri"/>
              <a:sym typeface="Calibri"/>
            </a:endParaRPr>
          </a:p>
        </p:txBody>
      </p:sp>
      <p:sp>
        <p:nvSpPr>
          <p:cNvPr id="326" name="Google Shape;326;p26"/>
          <p:cNvSpPr txBox="1"/>
          <p:nvPr/>
        </p:nvSpPr>
        <p:spPr>
          <a:xfrm>
            <a:off x="3824514" y="4699732"/>
            <a:ext cx="4377300" cy="342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FFFFFF"/>
              </a:buClr>
              <a:buSzPts val="1300"/>
              <a:buFont typeface="Calibri"/>
              <a:buNone/>
            </a:pPr>
            <a:r>
              <a:rPr b="0" i="0" lang="en-GB" sz="1200" u="none" cap="none" strike="noStrike">
                <a:solidFill>
                  <a:srgbClr val="FFFFFF"/>
                </a:solidFill>
                <a:latin typeface="Calibri"/>
                <a:ea typeface="Calibri"/>
                <a:cs typeface="Calibri"/>
                <a:sym typeface="Calibri"/>
              </a:rPr>
              <a:t>Sazinieties ar mums: </a:t>
            </a:r>
            <a:r>
              <a:rPr b="1" i="0" lang="en-GB" sz="1200" u="none" cap="none" strike="noStrike">
                <a:solidFill>
                  <a:srgbClr val="FFFFFF"/>
                </a:solidFill>
                <a:latin typeface="Calibri"/>
                <a:ea typeface="Calibri"/>
                <a:cs typeface="Calibri"/>
                <a:sym typeface="Calibri"/>
              </a:rPr>
              <a:t>info@eu-councillors.eu</a:t>
            </a:r>
            <a:endParaRPr b="1" i="0" sz="12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371476" y="1449388"/>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rPr>
              <a:t>ES projekts </a:t>
            </a:r>
            <a:r>
              <a:rPr b="1" lang="en-GB" sz="4000">
                <a:solidFill>
                  <a:schemeClr val="lt1"/>
                </a:solidFill>
              </a:rPr>
              <a:t>“Veidojam Eiropu kopā ar vietējām pašvaldībām” </a:t>
            </a:r>
            <a:r>
              <a:rPr b="1" lang="en-GB" sz="4000">
                <a:solidFill>
                  <a:srgbClr val="FFF200"/>
                </a:solidFill>
              </a:rPr>
              <a:t>ir veidots, balstoties uz pamatprincipu, ka informēšana par ES jautājumiem ir ES iestāžu un dalībvalstu iestāžu kopīga atbildība, tostarp un sākot no vietējā līmeņa.</a:t>
            </a:r>
            <a:endParaRPr b="1" sz="4000">
              <a:solidFill>
                <a:srgbClr val="FFF200"/>
              </a:solidFill>
            </a:endParaRPr>
          </a:p>
        </p:txBody>
      </p:sp>
      <p:sp>
        <p:nvSpPr>
          <p:cNvPr id="148" name="Google Shape;148;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Kas </a:t>
            </a:r>
            <a:r>
              <a:rPr b="1" lang="en-GB"/>
              <a:t>ir projekts “</a:t>
            </a:r>
            <a:r>
              <a:rPr b="1" lang="en-GB">
                <a:solidFill>
                  <a:srgbClr val="FFFF00"/>
                </a:solidFill>
              </a:rPr>
              <a:t>Veidojam Eiropu kopā ar vietējām pašvaldībām</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8892540" y="6020374"/>
            <a:ext cx="292798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Veidojam Eiropu kopā ar</a:t>
            </a:r>
            <a:br>
              <a:rPr lang="en-GB"/>
            </a:br>
            <a:r>
              <a:rPr b="1" lang="en-GB" sz="2400">
                <a:solidFill>
                  <a:srgbClr val="FFFF00"/>
                </a:solidFill>
              </a:rPr>
              <a:t>vietējām pašvaldībām</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4000"/>
              <a:buNone/>
            </a:pPr>
            <a:r>
              <a:rPr b="1" lang="en-GB" sz="4000"/>
              <a:t>Aicinām pieteikties dalībai visu lielumu vietējās pašvaldības, jo īpaši mazākas pašvaldības (ar mazāk nekā 100 000 iedzīvotāju), kurās ES informatīvie pasākumi tiek īstenoti mazākā mērā.</a:t>
            </a:r>
            <a:endParaRPr b="1" sz="4000"/>
          </a:p>
        </p:txBody>
      </p:sp>
      <p:sp>
        <p:nvSpPr>
          <p:cNvPr id="155" name="Google Shape;155;p4"/>
          <p:cNvSpPr txBox="1"/>
          <p:nvPr>
            <p:ph idx="1" type="body"/>
          </p:nvPr>
        </p:nvSpPr>
        <p:spPr>
          <a:xfrm>
            <a:off x="8945880" y="6020374"/>
            <a:ext cx="28746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Veidojam Eiropu kopā ar</a:t>
            </a:r>
            <a:br>
              <a:rPr lang="en-GB"/>
            </a:br>
            <a:r>
              <a:rPr b="1" lang="en-GB" sz="2400">
                <a:solidFill>
                  <a:srgbClr val="FFFF00"/>
                </a:solidFill>
              </a:rPr>
              <a:t>vietējām pašvaldībām</a:t>
            </a:r>
            <a:endParaRPr/>
          </a:p>
          <a:p>
            <a:pPr indent="0" lvl="0" marL="0" rtl="0" algn="r">
              <a:lnSpc>
                <a:spcPct val="90000"/>
              </a:lnSpc>
              <a:spcBef>
                <a:spcPts val="1000"/>
              </a:spcBef>
              <a:spcAft>
                <a:spcPts val="0"/>
              </a:spcAft>
              <a:buClr>
                <a:schemeClr val="lt1"/>
              </a:buClr>
              <a:buSzPts val="1400"/>
              <a:buNone/>
            </a:pPr>
            <a:r>
              <a:t/>
            </a:r>
            <a:endParaRPr/>
          </a:p>
        </p:txBody>
      </p:sp>
      <p:sp>
        <p:nvSpPr>
          <p:cNvPr id="156" name="Google Shape;156;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Kā var kļūt par</a:t>
            </a:r>
            <a:br>
              <a:rPr lang="en-GB"/>
            </a:br>
            <a:r>
              <a:rPr b="1" lang="en-GB">
                <a:solidFill>
                  <a:srgbClr val="FFFF00"/>
                </a:solidFill>
                <a:latin typeface="Calibri"/>
                <a:ea typeface="Calibri"/>
                <a:cs typeface="Calibri"/>
                <a:sym typeface="Calibri"/>
              </a:rPr>
              <a:t>projekta dalībnieku</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Kā pievienoties projektam </a:t>
            </a:r>
            <a:r>
              <a:rPr lang="en-GB" sz="4000">
                <a:solidFill>
                  <a:srgbClr val="F2F2F2"/>
                </a:solidFill>
                <a:latin typeface="Calibri"/>
                <a:ea typeface="Calibri"/>
                <a:cs typeface="Calibri"/>
                <a:sym typeface="Calibri"/>
              </a:rPr>
              <a:t>—</a:t>
            </a:r>
            <a:br>
              <a:rPr lang="en-GB" sz="4000">
                <a:solidFill>
                  <a:srgbClr val="FFF200"/>
                </a:solidFill>
                <a:latin typeface="Calibri"/>
                <a:ea typeface="Calibri"/>
                <a:cs typeface="Calibri"/>
                <a:sym typeface="Calibri"/>
              </a:rPr>
            </a:br>
            <a:r>
              <a:rPr lang="en-GB" sz="4000">
                <a:solidFill>
                  <a:srgbClr val="F2F2F2"/>
                </a:solidFill>
                <a:latin typeface="Calibri"/>
                <a:ea typeface="Calibri"/>
                <a:cs typeface="Calibri"/>
                <a:sym typeface="Calibri"/>
              </a:rPr>
              <a:t>reģistrācijas process</a:t>
            </a:r>
            <a:endParaRPr/>
          </a:p>
        </p:txBody>
      </p:sp>
      <p:sp>
        <p:nvSpPr>
          <p:cNvPr id="162" name="Google Shape;162;p5"/>
          <p:cNvSpPr txBox="1"/>
          <p:nvPr>
            <p:ph idx="1" type="body"/>
          </p:nvPr>
        </p:nvSpPr>
        <p:spPr>
          <a:xfrm>
            <a:off x="8892540" y="6020374"/>
            <a:ext cx="292798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8724900" y="6020374"/>
            <a:ext cx="309562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rPr>
              <a:t>Lai pieteiktos, pašvaldībai ir jāaizpilda </a:t>
            </a:r>
            <a:r>
              <a:rPr b="1" lang="en-GB" sz="3200">
                <a:solidFill>
                  <a:srgbClr val="13165D"/>
                </a:solidFill>
              </a:rPr>
              <a:t>pieteikuma veidlapa</a:t>
            </a:r>
            <a:r>
              <a:rPr lang="en-GB" sz="3200">
                <a:solidFill>
                  <a:srgbClr val="13165D"/>
                </a:solidFill>
              </a:rPr>
              <a:t>, kurā jānorāda vietējās pašvaldības deputāta, kas izraudzīts par tīkla dalībnieku, vārds un uzvārds</a:t>
            </a:r>
            <a:r>
              <a:rPr lang="en-GB" sz="3200">
                <a:solidFill>
                  <a:srgbClr val="13165D"/>
                </a:solidFill>
                <a:latin typeface="Calibri"/>
                <a:ea typeface="Calibri"/>
                <a:cs typeface="Calibri"/>
                <a:sym typeface="Calibri"/>
              </a:rPr>
              <a:t>.</a:t>
            </a:r>
            <a:endParaRPr/>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Kā pievienoties projektam – reģistrācijas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idx="1" type="body"/>
          </p:nvPr>
        </p:nvSpPr>
        <p:spPr>
          <a:xfrm>
            <a:off x="8679180" y="6020374"/>
            <a:ext cx="314134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Veidojam Eiropu kopā ar</a:t>
            </a:r>
            <a:br>
              <a:rPr lang="en-GB"/>
            </a:br>
            <a:r>
              <a:rPr b="1" lang="en-GB" sz="2400">
                <a:solidFill>
                  <a:srgbClr val="13155D"/>
                </a:solidFill>
              </a:rPr>
              <a:t>vietējām pašvaldībām</a:t>
            </a:r>
            <a:endParaRPr/>
          </a:p>
          <a:p>
            <a:pPr indent="0" lvl="0" marL="0" rtl="0" algn="r">
              <a:lnSpc>
                <a:spcPct val="90000"/>
              </a:lnSpc>
              <a:spcBef>
                <a:spcPts val="1000"/>
              </a:spcBef>
              <a:spcAft>
                <a:spcPts val="0"/>
              </a:spcAft>
              <a:buClr>
                <a:srgbClr val="7F7F7F"/>
              </a:buClr>
              <a:buSzPts val="1400"/>
              <a:buNone/>
            </a:pPr>
            <a:r>
              <a:t/>
            </a:r>
            <a:endParaRPr/>
          </a:p>
        </p:txBody>
      </p:sp>
      <p:sp>
        <p:nvSpPr>
          <p:cNvPr id="185" name="Google Shape;185;p8"/>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br>
              <a:rPr b="0" lang="en-GB" sz="1600"/>
            </a:br>
            <a:r>
              <a:rPr lang="en-GB" sz="3200">
                <a:solidFill>
                  <a:srgbClr val="13165D"/>
                </a:solidFill>
              </a:rPr>
              <a:t>Tiešsaistes pieteikuma veidlapai ir pievienots parakstīts paziņojums, kas apliecina tā parakstītāju ieinteresētību un apņemšanos informēt par Eiropu vietējā līmenī. Šis paziņojums ir jāparaksta gan vietējās iestādes juridiskajam pārstāvim, gan izraudzītajam vietējās pašvaldības deputātam</a:t>
            </a:r>
            <a:r>
              <a:rPr lang="en-GB" sz="3200">
                <a:solidFill>
                  <a:srgbClr val="13165D"/>
                </a:solidFill>
                <a:latin typeface="Calibri"/>
                <a:ea typeface="Calibri"/>
                <a:cs typeface="Calibri"/>
                <a:sym typeface="Calibri"/>
              </a:rPr>
              <a:t>.</a:t>
            </a:r>
            <a:endParaRPr/>
          </a:p>
        </p:txBody>
      </p:sp>
      <p:sp>
        <p:nvSpPr>
          <p:cNvPr id="186" name="Google Shape;186;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Kā pievienoties projektam – reģistrācijas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id="187" name="Google Shape;187;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