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82" r:id="rId17"/>
    <p:sldId id="283" r:id="rId18"/>
    <p:sldId id="268" r:id="rId19"/>
    <p:sldId id="269" r:id="rId20"/>
    <p:sldId id="270" r:id="rId21"/>
    <p:sldId id="271" r:id="rId22"/>
    <p:sldId id="272" r:id="rId23"/>
    <p:sldId id="273" r:id="rId24"/>
    <p:sldId id="274" r:id="rId25"/>
    <p:sldId id="275" r:id="rId26"/>
    <p:sldId id="284" r:id="rId27"/>
    <p:sldId id="276" r:id="rId28"/>
    <p:sldId id="279" r:id="rId29"/>
    <p:sldId id="281"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EVp8fkMEdHDX/NSgYw+/EVpVf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22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tomphorst" userId="75512826f1150adf" providerId="LiveId" clId="{5E1C553C-931D-4608-8741-B17567B941D9}"/>
    <pc:docChg chg="delSld">
      <pc:chgData name="Linda Stomphorst" userId="75512826f1150adf" providerId="LiveId" clId="{5E1C553C-931D-4608-8741-B17567B941D9}" dt="2023-04-26T19:35:19.816" v="0" actId="47"/>
      <pc:docMkLst>
        <pc:docMk/>
      </pc:docMkLst>
      <pc:sldChg chg="del">
        <pc:chgData name="Linda Stomphorst" userId="75512826f1150adf" providerId="LiveId" clId="{5E1C553C-931D-4608-8741-B17567B941D9}" dt="2023-04-26T19:35:19.816" v="0" actId="47"/>
        <pc:sldMkLst>
          <pc:docMk/>
          <pc:sldMk cId="0"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5" name="Google Shape;2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a:solidFill>
                  <a:schemeClr val="lt1"/>
                </a:solidFill>
                <a:latin typeface="Calibri"/>
                <a:ea typeface="Calibri"/>
                <a:cs typeface="Calibri"/>
                <a:sym typeface="Calibri"/>
              </a:rPr>
              <a:t>Edit</a:t>
            </a:r>
            <a:endParaRPr sz="6000" b="0" i="0" u="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11"/>
        <p:cNvGrpSpPr/>
        <p:nvPr/>
      </p:nvGrpSpPr>
      <p:grpSpPr>
        <a:xfrm>
          <a:off x="0" y="0"/>
          <a:ext cx="0" cy="0"/>
          <a:chOff x="0" y="0"/>
          <a:chExt cx="0" cy="0"/>
        </a:xfrm>
      </p:grpSpPr>
      <p:pic>
        <p:nvPicPr>
          <p:cNvPr id="112" name="Google Shape;112;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13" name="Google Shape;113;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14" name="Google Shape;114;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15" name="Google Shape;115;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16" name="Google Shape;116;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a:solidFill>
                  <a:srgbClr val="FFFF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a:solidFill>
                  <a:srgbClr val="FFFF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a:solidFill>
                  <a:schemeClr val="lt1"/>
                </a:solidFill>
                <a:latin typeface="Calibri"/>
                <a:ea typeface="Calibri"/>
                <a:cs typeface="Calibri"/>
                <a:sym typeface="Calibri"/>
              </a:rPr>
              <a:t>Edit</a:t>
            </a:r>
            <a:endParaRPr sz="6000" b="0" i="0" u="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nl" sz="4800" dirty="0">
                <a:latin typeface="+mn-lt"/>
              </a:rPr>
              <a:t>Geef vorm aan Europa</a:t>
            </a:r>
            <a:endParaRPr sz="5400" dirty="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nl" sz="4800" dirty="0">
                <a:latin typeface="+mn-lt"/>
              </a:rPr>
              <a:t>in de lokale politiek!</a:t>
            </a:r>
            <a:endParaRPr sz="8800" dirty="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rtl="0"/>
            <a:r>
              <a:rPr lang="nl" sz="2000" dirty="0">
                <a:solidFill>
                  <a:srgbClr val="FFFF00"/>
                </a:solidFill>
              </a:rPr>
              <a:t>Een netwerk van lokale afgevaardigden in de EU,</a:t>
            </a:r>
          </a:p>
          <a:p>
            <a:pPr rtl="0"/>
            <a:r>
              <a:rPr lang="nl" sz="2000" dirty="0">
                <a:solidFill>
                  <a:srgbClr val="FFFF00"/>
                </a:solidFill>
              </a:rPr>
              <a:t>die samenwerken om te communiceren over EU-onderwerpen</a:t>
            </a:r>
            <a:endParaRPr lang="en-BE" sz="2000" dirty="0">
              <a:solidFill>
                <a:srgbClr val="FFFF00"/>
              </a:solidFill>
            </a:endParaRPr>
          </a:p>
        </p:txBody>
      </p:sp>
      <p:sp>
        <p:nvSpPr>
          <p:cNvPr id="135" name="Google Shape;135;p1"/>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Building Europe with</a:t>
            </a:r>
            <a:br>
              <a:rPr lang="en-GB"/>
            </a:br>
            <a:r>
              <a:rPr lang="en-GB" sz="2400" b="1">
                <a:solidFill>
                  <a:srgbClr val="FFFF00"/>
                </a:solidFill>
              </a:rPr>
              <a:t>Local Councillors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02" name="Google Shape;202;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nl-NL" b="1" dirty="0">
                <a:solidFill>
                  <a:srgbClr val="13165D"/>
                </a:solidFill>
                <a:latin typeface="Calibri"/>
                <a:ea typeface="Calibri"/>
                <a:cs typeface="Calibri"/>
                <a:sym typeface="Calibri"/>
              </a:rPr>
              <a:t>Lokale overheid</a:t>
            </a:r>
            <a:br>
              <a:rPr lang="nl-NL" b="1" dirty="0">
                <a:solidFill>
                  <a:srgbClr val="13165D"/>
                </a:solidFill>
                <a:latin typeface="Calibri"/>
                <a:ea typeface="Calibri"/>
                <a:cs typeface="Calibri"/>
                <a:sym typeface="Calibri"/>
              </a:rPr>
            </a:br>
            <a:r>
              <a:rPr lang="nl-NL" dirty="0">
                <a:solidFill>
                  <a:srgbClr val="13165D"/>
                </a:solidFill>
                <a:latin typeface="Calibri"/>
                <a:ea typeface="Calibri"/>
                <a:cs typeface="Calibri"/>
                <a:sym typeface="Calibri"/>
              </a:rPr>
              <a:t>partner van de Commissie in communiceren</a:t>
            </a:r>
            <a:br>
              <a:rPr lang="nl-NL" dirty="0">
                <a:solidFill>
                  <a:srgbClr val="13165D"/>
                </a:solidFill>
                <a:latin typeface="Calibri"/>
                <a:ea typeface="Calibri"/>
                <a:cs typeface="Calibri"/>
                <a:sym typeface="Calibri"/>
              </a:rPr>
            </a:br>
            <a:r>
              <a:rPr lang="nl-NL" dirty="0">
                <a:solidFill>
                  <a:srgbClr val="13165D"/>
                </a:solidFill>
                <a:latin typeface="Calibri"/>
                <a:ea typeface="Calibri"/>
                <a:cs typeface="Calibri"/>
                <a:sym typeface="Calibri"/>
              </a:rPr>
              <a:t>over Europa op lokaal niveau</a:t>
            </a:r>
            <a:br>
              <a:rPr lang="nl-NL" b="1" dirty="0">
                <a:solidFill>
                  <a:srgbClr val="13165D"/>
                </a:solidFill>
                <a:latin typeface="Calibri"/>
                <a:ea typeface="Calibri"/>
                <a:cs typeface="Calibri"/>
                <a:sym typeface="Calibri"/>
              </a:rPr>
            </a:br>
            <a:br>
              <a:rPr lang="nl-NL" b="1" dirty="0">
                <a:solidFill>
                  <a:srgbClr val="13165D"/>
                </a:solidFill>
                <a:latin typeface="Calibri"/>
                <a:ea typeface="Calibri"/>
                <a:cs typeface="Calibri"/>
                <a:sym typeface="Calibri"/>
              </a:rPr>
            </a:br>
            <a:r>
              <a:rPr lang="nl-NL" b="1" dirty="0">
                <a:solidFill>
                  <a:srgbClr val="13165D"/>
                </a:solidFill>
                <a:latin typeface="Calibri"/>
                <a:ea typeface="Calibri"/>
                <a:cs typeface="Calibri"/>
                <a:sym typeface="Calibri"/>
              </a:rPr>
              <a:t>Lokaal gekozen afgevaardigde aangewezen </a:t>
            </a:r>
            <a:br>
              <a:rPr lang="nl-NL" b="1" dirty="0">
                <a:solidFill>
                  <a:srgbClr val="13165D"/>
                </a:solidFill>
                <a:latin typeface="Calibri"/>
                <a:ea typeface="Calibri"/>
                <a:cs typeface="Calibri"/>
                <a:sym typeface="Calibri"/>
              </a:rPr>
            </a:br>
            <a:r>
              <a:rPr lang="nl-NL" b="1" dirty="0">
                <a:solidFill>
                  <a:srgbClr val="13165D"/>
                </a:solidFill>
                <a:latin typeface="Calibri"/>
                <a:ea typeface="Calibri"/>
                <a:cs typeface="Calibri"/>
                <a:sym typeface="Calibri"/>
              </a:rPr>
              <a:t>door de lokale overheid </a:t>
            </a:r>
            <a:br>
              <a:rPr lang="nl-NL" b="1" dirty="0">
                <a:solidFill>
                  <a:srgbClr val="13165D"/>
                </a:solidFill>
                <a:latin typeface="Calibri"/>
                <a:ea typeface="Calibri"/>
                <a:cs typeface="Calibri"/>
                <a:sym typeface="Calibri"/>
              </a:rPr>
            </a:br>
            <a:r>
              <a:rPr lang="nl-NL" dirty="0">
                <a:solidFill>
                  <a:srgbClr val="13165D"/>
                </a:solidFill>
                <a:latin typeface="Calibri"/>
                <a:ea typeface="Calibri"/>
                <a:cs typeface="Calibri"/>
                <a:sym typeface="Calibri"/>
              </a:rPr>
              <a:t>lid van het netwerk van "Geef vorm aan Europa in de lokale politiek!"</a:t>
            </a:r>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the</a:t>
            </a:r>
            <a:br>
              <a:rPr lang="en-GB">
                <a:solidFill>
                  <a:srgbClr val="13165D"/>
                </a:solidFill>
              </a:rPr>
            </a:br>
            <a:r>
              <a:rPr lang="en-GB" b="1">
                <a:solidFill>
                  <a:srgbClr val="13165D"/>
                </a:solidFill>
                <a:latin typeface="Calibri"/>
                <a:ea typeface="Calibri"/>
                <a:cs typeface="Calibri"/>
                <a:sym typeface="Calibri"/>
              </a:rPr>
              <a:t>network will work</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nl-NL" sz="4000" b="1" dirty="0">
                <a:solidFill>
                  <a:srgbClr val="FFF200"/>
                </a:solidFill>
                <a:latin typeface="Calibri"/>
                <a:ea typeface="Calibri"/>
                <a:cs typeface="Calibri"/>
                <a:sym typeface="Calibri"/>
              </a:rPr>
              <a:t>De 5 grootste voordelen</a:t>
            </a:r>
            <a:br>
              <a:rPr lang="en-GB" sz="4000" dirty="0">
                <a:solidFill>
                  <a:srgbClr val="FFF200"/>
                </a:solidFill>
                <a:latin typeface="Calibri"/>
                <a:ea typeface="Calibri"/>
                <a:cs typeface="Calibri"/>
                <a:sym typeface="Calibri"/>
              </a:rPr>
            </a:br>
            <a:r>
              <a:rPr lang="nl-NL" sz="4000" dirty="0">
                <a:latin typeface="Calibri"/>
                <a:ea typeface="Calibri"/>
                <a:cs typeface="Calibri"/>
                <a:sym typeface="Calibri"/>
              </a:rPr>
              <a:t>van deelname aan dit netwerk</a:t>
            </a:r>
            <a:endParaRPr sz="4000" dirty="0"/>
          </a:p>
        </p:txBody>
      </p:sp>
      <p:sp>
        <p:nvSpPr>
          <p:cNvPr id="209" name="Google Shape;209;p11"/>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Building Europe with</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Local Councillors</a:t>
            </a:r>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15" name="Google Shape;215;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5 key benefit</a:t>
            </a:r>
            <a:r>
              <a:rPr lang="en-GB" b="1">
                <a:solidFill>
                  <a:srgbClr val="13165D"/>
                </a:solidFill>
                <a:latin typeface="Calibri"/>
                <a:ea typeface="Calibri"/>
                <a:cs typeface="Calibri"/>
                <a:sym typeface="Calibri"/>
              </a:rPr>
              <a:t>s of participating in this network</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462400"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600" b="1" i="0" u="none" strike="noStrike" cap="none" dirty="0" err="1">
                <a:solidFill>
                  <a:srgbClr val="FFFF00"/>
                </a:solidFill>
                <a:latin typeface="Calibri"/>
                <a:ea typeface="Calibri"/>
                <a:cs typeface="Calibri"/>
                <a:sym typeface="Calibri"/>
              </a:rPr>
              <a:t>Bevoorrechte</a:t>
            </a:r>
            <a:r>
              <a:rPr lang="en-GB" sz="1600" b="1" i="0" u="none" strike="noStrike" cap="none" dirty="0">
                <a:solidFill>
                  <a:srgbClr val="FFFF00"/>
                </a:solidFill>
                <a:latin typeface="Calibri"/>
                <a:ea typeface="Calibri"/>
                <a:cs typeface="Calibri"/>
                <a:sym typeface="Calibri"/>
              </a:rPr>
              <a:t> </a:t>
            </a:r>
            <a:r>
              <a:rPr lang="en-GB" sz="1600" b="1" i="0" u="none" strike="noStrike" cap="none" dirty="0" err="1">
                <a:solidFill>
                  <a:srgbClr val="FFFF00"/>
                </a:solidFill>
                <a:latin typeface="Calibri"/>
                <a:ea typeface="Calibri"/>
                <a:cs typeface="Calibri"/>
                <a:sym typeface="Calibri"/>
              </a:rPr>
              <a:t>toegang</a:t>
            </a:r>
            <a:r>
              <a:rPr lang="en-GB" sz="1600" b="1" i="0" u="none" strike="noStrike" cap="none" dirty="0">
                <a:solidFill>
                  <a:srgbClr val="FFFF00"/>
                </a:solidFill>
                <a:latin typeface="Calibri"/>
                <a:ea typeface="Calibri"/>
                <a:cs typeface="Calibri"/>
                <a:sym typeface="Calibri"/>
              </a:rPr>
              <a:t> </a:t>
            </a:r>
            <a:r>
              <a:rPr lang="nl-NL" sz="1600" b="0" i="0" u="none" strike="noStrike" cap="none" dirty="0">
                <a:solidFill>
                  <a:schemeClr val="lt1"/>
                </a:solidFill>
                <a:latin typeface="Calibri"/>
                <a:ea typeface="Calibri"/>
                <a:cs typeface="Calibri"/>
                <a:sym typeface="Calibri"/>
              </a:rPr>
              <a:t>tot officiële EU-communicatiebronnen in nationale talen, communicatiemateriaal, online en offline seminars en andere informatievormen, met behulp waarvan leden met burgers EU-onderwerpen kunnen bespreken.</a:t>
            </a:r>
          </a:p>
          <a:p>
            <a:pPr marL="0" marR="0" lvl="0" indent="0" algn="l" rtl="0">
              <a:spcBef>
                <a:spcPts val="0"/>
              </a:spcBef>
              <a:spcAft>
                <a:spcPts val="0"/>
              </a:spcAft>
              <a:buNone/>
            </a:pPr>
            <a:endParaRPr dirty="0"/>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1600" b="1" dirty="0">
                <a:solidFill>
                  <a:srgbClr val="FFFF00"/>
                </a:solidFill>
                <a:latin typeface="Calibri"/>
                <a:ea typeface="Calibri"/>
                <a:cs typeface="Calibri"/>
                <a:sym typeface="Calibri"/>
              </a:rPr>
              <a:t>Toegang tot een levendig netwerk van collega's </a:t>
            </a:r>
            <a:r>
              <a:rPr lang="nl-NL" sz="1600" dirty="0">
                <a:solidFill>
                  <a:schemeClr val="lt1"/>
                </a:solidFill>
                <a:latin typeface="Calibri"/>
                <a:ea typeface="Calibri"/>
                <a:cs typeface="Calibri"/>
                <a:sym typeface="Calibri"/>
              </a:rPr>
              <a:t>via een speciaal online platform met andere netwerkdeelnemers.</a:t>
            </a:r>
            <a:endParaRPr lang="nl-NL" dirty="0"/>
          </a:p>
        </p:txBody>
      </p:sp>
      <p:sp>
        <p:nvSpPr>
          <p:cNvPr id="218" name="Google Shape;218;p12"/>
          <p:cNvSpPr/>
          <p:nvPr/>
        </p:nvSpPr>
        <p:spPr>
          <a:xfrm>
            <a:off x="371474" y="3337690"/>
            <a:ext cx="5462398"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b="1" dirty="0">
              <a:solidFill>
                <a:srgbClr val="FFFF00"/>
              </a:solidFill>
              <a:latin typeface="Calibri"/>
              <a:ea typeface="Calibri"/>
              <a:cs typeface="Calibri"/>
              <a:sym typeface="Calibri"/>
            </a:endParaRPr>
          </a:p>
          <a:p>
            <a:pPr marL="0" marR="0" lvl="0" indent="0" algn="l" rtl="0">
              <a:spcBef>
                <a:spcPts val="0"/>
              </a:spcBef>
              <a:spcAft>
                <a:spcPts val="0"/>
              </a:spcAft>
              <a:buNone/>
            </a:pPr>
            <a:r>
              <a:rPr lang="en-US" sz="1600" b="1" dirty="0" err="1">
                <a:solidFill>
                  <a:srgbClr val="FFFF00"/>
                </a:solidFill>
                <a:latin typeface="Calibri"/>
                <a:ea typeface="Calibri"/>
                <a:cs typeface="Calibri"/>
                <a:sym typeface="Calibri"/>
              </a:rPr>
              <a:t>Zichtbaarheid</a:t>
            </a:r>
            <a:r>
              <a:rPr lang="en-US" sz="1600" b="1" dirty="0">
                <a:solidFill>
                  <a:srgbClr val="FFFF00"/>
                </a:solidFill>
                <a:latin typeface="Calibri"/>
                <a:ea typeface="Calibri"/>
                <a:cs typeface="Calibri"/>
                <a:sym typeface="Calibri"/>
              </a:rPr>
              <a:t> op EU-</a:t>
            </a:r>
            <a:r>
              <a:rPr lang="en-US" sz="1600" b="1" dirty="0" err="1">
                <a:solidFill>
                  <a:srgbClr val="FFFF00"/>
                </a:solidFill>
                <a:latin typeface="Calibri"/>
                <a:ea typeface="Calibri"/>
                <a:cs typeface="Calibri"/>
                <a:sym typeface="Calibri"/>
              </a:rPr>
              <a:t>niveau</a:t>
            </a:r>
            <a:r>
              <a:rPr lang="en-US" sz="1600" b="1" dirty="0">
                <a:solidFill>
                  <a:srgbClr val="FFFF00"/>
                </a:solidFill>
                <a:latin typeface="Calibri"/>
                <a:ea typeface="Calibri"/>
                <a:cs typeface="Calibri"/>
                <a:sym typeface="Calibri"/>
              </a:rPr>
              <a:t> </a:t>
            </a:r>
            <a:r>
              <a:rPr lang="nl-NL" sz="1600" dirty="0">
                <a:solidFill>
                  <a:schemeClr val="lt1"/>
                </a:solidFill>
                <a:latin typeface="Calibri"/>
                <a:ea typeface="Calibri"/>
                <a:cs typeface="Calibri"/>
                <a:sym typeface="Calibri"/>
              </a:rPr>
              <a:t>van de activiteiten die leden ondernemen in de context van het netwerk.</a:t>
            </a:r>
          </a:p>
          <a:p>
            <a:pPr marL="0" marR="0" lvl="0" indent="0" algn="l" rtl="0">
              <a:spcBef>
                <a:spcPts val="0"/>
              </a:spcBef>
              <a:spcAft>
                <a:spcPts val="0"/>
              </a:spcAft>
              <a:buNone/>
            </a:pPr>
            <a:endParaRPr sz="1600" dirty="0">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dirty="0" err="1">
                <a:solidFill>
                  <a:srgbClr val="FFFF00"/>
                </a:solidFill>
                <a:latin typeface="Calibri"/>
                <a:ea typeface="Calibri"/>
                <a:cs typeface="Calibri"/>
                <a:sym typeface="Calibri"/>
              </a:rPr>
              <a:t>Toegang</a:t>
            </a:r>
            <a:r>
              <a:rPr lang="en-US" sz="1600" b="1" dirty="0">
                <a:solidFill>
                  <a:srgbClr val="FFFF00"/>
                </a:solidFill>
                <a:latin typeface="Calibri"/>
                <a:ea typeface="Calibri"/>
                <a:cs typeface="Calibri"/>
                <a:sym typeface="Calibri"/>
              </a:rPr>
              <a:t> tot </a:t>
            </a:r>
            <a:r>
              <a:rPr lang="en-US" sz="1600" b="1" dirty="0" err="1">
                <a:solidFill>
                  <a:srgbClr val="FFFF00"/>
                </a:solidFill>
                <a:latin typeface="Calibri"/>
                <a:ea typeface="Calibri"/>
                <a:cs typeface="Calibri"/>
                <a:sym typeface="Calibri"/>
              </a:rPr>
              <a:t>prioritaire</a:t>
            </a:r>
            <a:r>
              <a:rPr lang="en-US" sz="1600" b="1" dirty="0">
                <a:solidFill>
                  <a:srgbClr val="FFFF00"/>
                </a:solidFill>
                <a:latin typeface="Calibri"/>
                <a:ea typeface="Calibri"/>
                <a:cs typeface="Calibri"/>
                <a:sym typeface="Calibri"/>
              </a:rPr>
              <a:t> </a:t>
            </a:r>
            <a:r>
              <a:rPr lang="en-US" sz="1600" b="1" dirty="0" err="1">
                <a:solidFill>
                  <a:srgbClr val="FFFF00"/>
                </a:solidFill>
                <a:latin typeface="Calibri"/>
                <a:ea typeface="Calibri"/>
                <a:cs typeface="Calibri"/>
                <a:sym typeface="Calibri"/>
              </a:rPr>
              <a:t>bezoeken</a:t>
            </a:r>
            <a:r>
              <a:rPr lang="en-US" sz="1600" b="1" dirty="0">
                <a:solidFill>
                  <a:srgbClr val="FFFF00"/>
                </a:solidFill>
                <a:latin typeface="Calibri"/>
                <a:ea typeface="Calibri"/>
                <a:cs typeface="Calibri"/>
                <a:sym typeface="Calibri"/>
              </a:rPr>
              <a:t> </a:t>
            </a:r>
            <a:r>
              <a:rPr lang="nl-NL" sz="1600" dirty="0">
                <a:solidFill>
                  <a:schemeClr val="lt1"/>
                </a:solidFill>
                <a:latin typeface="Calibri"/>
                <a:ea typeface="Calibri"/>
                <a:cs typeface="Calibri"/>
                <a:sym typeface="Calibri"/>
              </a:rPr>
              <a:t>aan het Bezoekerscentrum van de Europese Commissie in Brussel, zowel fysiek als digitaal, indien mogelijk georganiseerd in hun eigen taal.</a:t>
            </a:r>
          </a:p>
          <a:p>
            <a:pPr marL="0" marR="0" lvl="0" indent="0" algn="l" rtl="0">
              <a:spcBef>
                <a:spcPts val="0"/>
              </a:spcBef>
              <a:spcAft>
                <a:spcPts val="0"/>
              </a:spcAft>
              <a:buNone/>
            </a:pPr>
            <a:endParaRPr lang="en-US" sz="1600" dirty="0">
              <a:solidFill>
                <a:schemeClr val="lt1"/>
              </a:solidFill>
              <a:latin typeface="Calibri"/>
              <a:ea typeface="Calibri"/>
              <a:cs typeface="Calibri"/>
              <a:sym typeface="Calibri"/>
            </a:endParaRPr>
          </a:p>
        </p:txBody>
      </p:sp>
      <p:sp>
        <p:nvSpPr>
          <p:cNvPr id="220" name="Google Shape;220;p12"/>
          <p:cNvSpPr/>
          <p:nvPr/>
        </p:nvSpPr>
        <p:spPr>
          <a:xfrm>
            <a:off x="371472" y="4301175"/>
            <a:ext cx="5462398"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1600" b="1" dirty="0">
                <a:solidFill>
                  <a:srgbClr val="FFFF00"/>
                </a:solidFill>
                <a:latin typeface="Calibri"/>
                <a:ea typeface="Calibri"/>
                <a:cs typeface="Calibri"/>
                <a:sym typeface="Calibri"/>
              </a:rPr>
              <a:t>Bevoorrechte toegang tot een groot aantal EU-</a:t>
            </a:r>
            <a:r>
              <a:rPr lang="nl-NL" sz="1600" b="1" dirty="0" err="1">
                <a:solidFill>
                  <a:srgbClr val="FFFF00"/>
                </a:solidFill>
                <a:latin typeface="Calibri"/>
                <a:ea typeface="Calibri"/>
                <a:cs typeface="Calibri"/>
                <a:sym typeface="Calibri"/>
              </a:rPr>
              <a:t>doelgroepnetwerken</a:t>
            </a:r>
            <a:r>
              <a:rPr lang="en-GB" sz="1600" dirty="0">
                <a:solidFill>
                  <a:schemeClr val="lt1"/>
                </a:solidFill>
                <a:latin typeface="Calibri"/>
                <a:ea typeface="Calibri"/>
                <a:cs typeface="Calibri"/>
                <a:sym typeface="Calibri"/>
              </a:rPr>
              <a:t>, </a:t>
            </a:r>
            <a:r>
              <a:rPr lang="nl-NL" sz="1600" dirty="0">
                <a:solidFill>
                  <a:schemeClr val="lt1"/>
                </a:solidFill>
                <a:latin typeface="Calibri"/>
                <a:ea typeface="Calibri"/>
                <a:cs typeface="Calibri"/>
                <a:sym typeface="Calibri"/>
              </a:rPr>
              <a:t>waaronder meer dan 420 EUROPE DIRECT-centra, die in bijna alle EU-regio's aanwezig zijn.</a:t>
            </a:r>
            <a:endParaRPr sz="1600" dirty="0">
              <a:solidFill>
                <a:schemeClr val="lt1"/>
              </a:solidFill>
              <a:latin typeface="Calibri"/>
              <a:ea typeface="Calibri"/>
              <a:cs typeface="Calibri"/>
              <a:sym typeface="Calibri"/>
            </a:endParaRPr>
          </a:p>
        </p:txBody>
      </p:sp>
      <p:sp>
        <p:nvSpPr>
          <p:cNvPr id="3" name="Tekstvak 2">
            <a:extLst>
              <a:ext uri="{FF2B5EF4-FFF2-40B4-BE49-F238E27FC236}">
                <a16:creationId xmlns:a16="http://schemas.microsoft.com/office/drawing/2014/main" id="{CBD05B10-E4B5-2636-4593-144A8D196F39}"/>
              </a:ext>
            </a:extLst>
          </p:cNvPr>
          <p:cNvSpPr txBox="1"/>
          <p:nvPr/>
        </p:nvSpPr>
        <p:spPr>
          <a:xfrm>
            <a:off x="2990850" y="3275112"/>
            <a:ext cx="6134100" cy="307777"/>
          </a:xfrm>
          <a:prstGeom prst="rect">
            <a:avLst/>
          </a:prstGeom>
          <a:noFill/>
        </p:spPr>
        <p:txBody>
          <a:bodyPr wrap="square">
            <a:spAutoFit/>
          </a:bodyPr>
          <a:lstStyle/>
          <a:p>
            <a:r>
              <a:rPr lang="nl-NL" b="0" dirty="0">
                <a:effectLst/>
              </a:rPr>
              <a:t> </a:t>
            </a:r>
            <a:endParaRPr lang="nl-NL" dirty="0"/>
          </a:p>
        </p:txBody>
      </p:sp>
      <p:sp>
        <p:nvSpPr>
          <p:cNvPr id="5" name="Tekstvak 4">
            <a:extLst>
              <a:ext uri="{FF2B5EF4-FFF2-40B4-BE49-F238E27FC236}">
                <a16:creationId xmlns:a16="http://schemas.microsoft.com/office/drawing/2014/main" id="{A11C47BD-84A6-7F72-39D1-B5FCCA6DAB07}"/>
              </a:ext>
            </a:extLst>
          </p:cNvPr>
          <p:cNvSpPr txBox="1"/>
          <p:nvPr/>
        </p:nvSpPr>
        <p:spPr>
          <a:xfrm>
            <a:off x="2990850" y="3275112"/>
            <a:ext cx="6134100" cy="307777"/>
          </a:xfrm>
          <a:prstGeom prst="rect">
            <a:avLst/>
          </a:prstGeom>
          <a:noFill/>
        </p:spPr>
        <p:txBody>
          <a:bodyPr wrap="square">
            <a:spAutoFit/>
          </a:bodyPr>
          <a:lstStyle/>
          <a:p>
            <a:r>
              <a:rPr lang="nl-NL" b="0" dirty="0">
                <a:effectLst/>
              </a:rPr>
              <a:t> </a:t>
            </a:r>
            <a:endParaRPr lang="nl-N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err="1">
                <a:solidFill>
                  <a:srgbClr val="FFFFFF"/>
                </a:solidFill>
              </a:rPr>
              <a:t>Specifieke</a:t>
            </a:r>
            <a:r>
              <a:rPr lang="en-GB" dirty="0">
                <a:solidFill>
                  <a:srgbClr val="FFFFFF"/>
                </a:solidFill>
              </a:rPr>
              <a:t> </a:t>
            </a:r>
            <a:r>
              <a:rPr lang="en-GB" b="1" dirty="0" err="1">
                <a:solidFill>
                  <a:srgbClr val="FFF100"/>
                </a:solidFill>
              </a:rPr>
              <a:t>enquête</a:t>
            </a:r>
            <a:endParaRPr b="1" dirty="0">
              <a:solidFill>
                <a:srgbClr val="FFF100"/>
              </a:solidFill>
            </a:endParaRPr>
          </a:p>
        </p:txBody>
      </p:sp>
      <p:sp>
        <p:nvSpPr>
          <p:cNvPr id="226" name="Google Shape;226;p22"/>
          <p:cNvSpPr txBox="1">
            <a:spLocks noGrp="1"/>
          </p:cNvSpPr>
          <p:nvPr>
            <p:ph type="body" idx="1"/>
          </p:nvPr>
        </p:nvSpPr>
        <p:spPr>
          <a:xfrm>
            <a:off x="9540951" y="6020374"/>
            <a:ext cx="2279700" cy="641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pPr>
            <a:r>
              <a:rPr lang="en-GB" sz="2000" b="0" i="0" u="none" strike="noStrike" cap="none" dirty="0">
                <a:solidFill>
                  <a:srgbClr val="13165D"/>
                </a:solidFill>
                <a:latin typeface="Calibri"/>
                <a:ea typeface="Calibri"/>
                <a:cs typeface="Calibri"/>
                <a:sym typeface="Calibri"/>
              </a:rPr>
              <a:t>Door op de </a:t>
            </a:r>
            <a:r>
              <a:rPr lang="en-GB" sz="2000" b="0" i="0" u="none" strike="noStrike" cap="none" dirty="0" err="1">
                <a:solidFill>
                  <a:srgbClr val="13165D"/>
                </a:solidFill>
                <a:latin typeface="Calibri"/>
                <a:ea typeface="Calibri"/>
                <a:cs typeface="Calibri"/>
                <a:sym typeface="Calibri"/>
              </a:rPr>
              <a:t>specifieke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enquête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te</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reageren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maakt</a:t>
            </a:r>
            <a:r>
              <a:rPr lang="en-GB" sz="2000" dirty="0">
                <a:solidFill>
                  <a:srgbClr val="13165D"/>
                </a:solidFill>
                <a:latin typeface="Calibri"/>
                <a:ea typeface="Calibri"/>
                <a:cs typeface="Calibri"/>
                <a:sym typeface="Calibri"/>
              </a:rPr>
              <a:t> u </a:t>
            </a:r>
            <a:r>
              <a:rPr lang="en-GB" sz="2000" dirty="0" err="1">
                <a:solidFill>
                  <a:srgbClr val="13165D"/>
                </a:solidFill>
                <a:latin typeface="Calibri"/>
                <a:ea typeface="Calibri"/>
                <a:cs typeface="Calibri"/>
                <a:sym typeface="Calibri"/>
              </a:rPr>
              <a:t>gebruik</a:t>
            </a:r>
            <a:r>
              <a:rPr lang="en-GB" sz="2000" dirty="0">
                <a:solidFill>
                  <a:srgbClr val="13165D"/>
                </a:solidFill>
                <a:latin typeface="Calibri"/>
                <a:ea typeface="Calibri"/>
                <a:cs typeface="Calibri"/>
                <a:sym typeface="Calibri"/>
              </a:rPr>
              <a:t> van de </a:t>
            </a:r>
            <a:r>
              <a:rPr lang="en-GB" sz="2000" dirty="0" err="1">
                <a:solidFill>
                  <a:srgbClr val="13165D"/>
                </a:solidFill>
                <a:latin typeface="Calibri"/>
                <a:ea typeface="Calibri"/>
                <a:cs typeface="Calibri"/>
                <a:sym typeface="Calibri"/>
              </a:rPr>
              <a:t>mogelijkheid</a:t>
            </a:r>
            <a:r>
              <a:rPr lang="en-GB" sz="2000" dirty="0">
                <a:solidFill>
                  <a:srgbClr val="13165D"/>
                </a:solidFill>
                <a:latin typeface="Calibri"/>
                <a:ea typeface="Calibri"/>
                <a:cs typeface="Calibri"/>
                <a:sym typeface="Calibri"/>
              </a:rPr>
              <a:t> om de </a:t>
            </a:r>
            <a:r>
              <a:rPr lang="en-GB" sz="2000" dirty="0" err="1">
                <a:solidFill>
                  <a:srgbClr val="13165D"/>
                </a:solidFill>
                <a:latin typeface="Calibri"/>
                <a:ea typeface="Calibri"/>
                <a:cs typeface="Calibri"/>
                <a:sym typeface="Calibri"/>
              </a:rPr>
              <a:t>onderwerpen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te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geven</a:t>
            </a:r>
            <a:r>
              <a:rPr lang="en-GB" sz="2000" dirty="0">
                <a:solidFill>
                  <a:srgbClr val="13165D"/>
                </a:solidFill>
                <a:latin typeface="Calibri"/>
                <a:ea typeface="Calibri"/>
                <a:cs typeface="Calibri"/>
                <a:sym typeface="Calibri"/>
              </a:rPr>
              <a:t> die het </a:t>
            </a:r>
            <a:r>
              <a:rPr lang="en-GB" sz="2000" dirty="0" err="1">
                <a:solidFill>
                  <a:srgbClr val="13165D"/>
                </a:solidFill>
                <a:latin typeface="Calibri"/>
                <a:ea typeface="Calibri"/>
                <a:cs typeface="Calibri"/>
                <a:sym typeface="Calibri"/>
              </a:rPr>
              <a:t>meest</a:t>
            </a:r>
            <a:r>
              <a:rPr lang="en-GB" sz="2000" dirty="0">
                <a:solidFill>
                  <a:srgbClr val="13165D"/>
                </a:solidFill>
                <a:latin typeface="Calibri"/>
                <a:ea typeface="Calibri"/>
                <a:cs typeface="Calibri"/>
                <a:sym typeface="Calibri"/>
              </a:rPr>
              <a:t> relevant </a:t>
            </a:r>
            <a:r>
              <a:rPr lang="en-GB" sz="2000" dirty="0" err="1">
                <a:solidFill>
                  <a:srgbClr val="13165D"/>
                </a:solidFill>
                <a:latin typeface="Calibri"/>
                <a:ea typeface="Calibri"/>
                <a:cs typeface="Calibri"/>
                <a:sym typeface="Calibri"/>
              </a:rPr>
              <a:t>zijn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voor</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uw</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communicatiebehoeften</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uw</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kiesdistrict</a:t>
            </a:r>
            <a:r>
              <a:rPr lang="en-GB" sz="2000" dirty="0">
                <a:solidFill>
                  <a:srgbClr val="13165D"/>
                </a:solidFill>
                <a:latin typeface="Calibri"/>
                <a:ea typeface="Calibri"/>
                <a:cs typeface="Calibri"/>
                <a:sym typeface="Calibri"/>
              </a:rPr>
              <a:t>. </a:t>
            </a:r>
            <a:br>
              <a:rPr lang="en-GB" sz="2000" dirty="0">
                <a:solidFill>
                  <a:srgbClr val="13165D"/>
                </a:solidFill>
                <a:latin typeface="Calibri"/>
                <a:ea typeface="Calibri"/>
                <a:cs typeface="Calibri"/>
                <a:sym typeface="Calibri"/>
              </a:rPr>
            </a:br>
            <a:br>
              <a:rPr lang="en-GB"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Na </a:t>
            </a:r>
            <a:r>
              <a:rPr lang="en-GB" sz="2000" dirty="0" err="1">
                <a:solidFill>
                  <a:srgbClr val="13165D"/>
                </a:solidFill>
                <a:latin typeface="Calibri"/>
                <a:ea typeface="Calibri"/>
                <a:cs typeface="Calibri"/>
                <a:sym typeface="Calibri"/>
              </a:rPr>
              <a:t>deelname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de EU-</a:t>
            </a:r>
            <a:r>
              <a:rPr lang="en-GB" sz="2000" dirty="0" err="1">
                <a:solidFill>
                  <a:srgbClr val="13165D"/>
                </a:solidFill>
                <a:latin typeface="Calibri"/>
                <a:ea typeface="Calibri"/>
                <a:cs typeface="Calibri"/>
                <a:sym typeface="Calibri"/>
              </a:rPr>
              <a:t>specifieke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enquête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krijgt</a:t>
            </a:r>
            <a:r>
              <a:rPr lang="en-GB" sz="2000" dirty="0">
                <a:solidFill>
                  <a:srgbClr val="13165D"/>
                </a:solidFill>
                <a:latin typeface="Calibri"/>
                <a:ea typeface="Calibri"/>
                <a:cs typeface="Calibri"/>
                <a:sym typeface="Calibri"/>
              </a:rPr>
              <a:t> u de </a:t>
            </a:r>
            <a:r>
              <a:rPr lang="en-GB" sz="2000" dirty="0" err="1">
                <a:solidFill>
                  <a:srgbClr val="13165D"/>
                </a:solidFill>
                <a:latin typeface="Calibri"/>
                <a:ea typeface="Calibri"/>
                <a:cs typeface="Calibri"/>
                <a:sym typeface="Calibri"/>
              </a:rPr>
              <a:t>kans</a:t>
            </a:r>
            <a:r>
              <a:rPr lang="en-GB" sz="2000" dirty="0">
                <a:solidFill>
                  <a:srgbClr val="13165D"/>
                </a:solidFill>
                <a:latin typeface="Calibri"/>
                <a:ea typeface="Calibri"/>
                <a:cs typeface="Calibri"/>
                <a:sym typeface="Calibri"/>
              </a:rPr>
              <a:t> om: </a:t>
            </a:r>
            <a:br>
              <a:rPr lang="en-GB"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relevante</a:t>
            </a:r>
            <a:r>
              <a:rPr lang="en-GB" sz="2000" dirty="0">
                <a:solidFill>
                  <a:srgbClr val="13165D"/>
                </a:solidFill>
                <a:latin typeface="Calibri"/>
                <a:ea typeface="Calibri"/>
                <a:cs typeface="Calibri"/>
                <a:sym typeface="Calibri"/>
              </a:rPr>
              <a:t> EU-</a:t>
            </a:r>
            <a:r>
              <a:rPr lang="en-GB" sz="2000" dirty="0" err="1">
                <a:solidFill>
                  <a:srgbClr val="13165D"/>
                </a:solidFill>
                <a:latin typeface="Calibri"/>
                <a:ea typeface="Calibri"/>
                <a:cs typeface="Calibri"/>
                <a:sym typeface="Calibri"/>
              </a:rPr>
              <a:t>gerelateerde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informatie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te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ontvangen</a:t>
            </a:r>
            <a:r>
              <a:rPr lang="en-GB" sz="2000" dirty="0">
                <a:solidFill>
                  <a:srgbClr val="13165D"/>
                </a:solidFill>
                <a:latin typeface="Calibri"/>
                <a:ea typeface="Calibri"/>
                <a:cs typeface="Calibri"/>
                <a:sym typeface="Calibri"/>
              </a:rPr>
              <a:t>;</a:t>
            </a:r>
            <a:br>
              <a:rPr lang="en-GB"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deel</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te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nemen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online seminars;</a:t>
            </a:r>
            <a:br>
              <a:rPr lang="en-GB"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deel</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te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nemen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bezoeken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de EU-</a:t>
            </a:r>
            <a:r>
              <a:rPr lang="en-GB" sz="2000" dirty="0" err="1">
                <a:solidFill>
                  <a:srgbClr val="13165D"/>
                </a:solidFill>
                <a:latin typeface="Calibri"/>
                <a:ea typeface="Calibri"/>
                <a:cs typeface="Calibri"/>
                <a:sym typeface="Calibri"/>
              </a:rPr>
              <a:t>instellingen</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uw</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voertaal</a:t>
            </a:r>
            <a:r>
              <a:rPr lang="en-GB" sz="2000"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1800" b="0" i="0" u="none" strike="noStrike" cap="none" dirty="0">
                <a:solidFill>
                  <a:srgbClr val="000000"/>
                </a:solidFill>
                <a:latin typeface="Arial"/>
                <a:ea typeface="Arial"/>
                <a:cs typeface="Arial"/>
                <a:sym typeface="Arial"/>
              </a:rPr>
            </a:br>
            <a:r>
              <a:rPr lang="en-GB" sz="2000" b="1" dirty="0">
                <a:solidFill>
                  <a:srgbClr val="13165D"/>
                </a:solidFill>
                <a:latin typeface="Calibri"/>
                <a:ea typeface="Calibri"/>
                <a:cs typeface="Calibri"/>
                <a:sym typeface="Calibri"/>
              </a:rPr>
              <a:t>Link </a:t>
            </a:r>
            <a:r>
              <a:rPr lang="en-GB" sz="2000" b="1" dirty="0" err="1">
                <a:solidFill>
                  <a:srgbClr val="13165D"/>
                </a:solidFill>
                <a:latin typeface="Calibri"/>
                <a:ea typeface="Calibri"/>
                <a:cs typeface="Calibri"/>
                <a:sym typeface="Calibri"/>
              </a:rPr>
              <a:t>naar</a:t>
            </a:r>
            <a:r>
              <a:rPr lang="en-GB" sz="2000" b="1" dirty="0">
                <a:solidFill>
                  <a:srgbClr val="13165D"/>
                </a:solidFill>
                <a:latin typeface="Calibri"/>
                <a:ea typeface="Calibri"/>
                <a:cs typeface="Calibri"/>
                <a:sym typeface="Calibri"/>
              </a:rPr>
              <a:t> de </a:t>
            </a:r>
            <a:r>
              <a:rPr lang="en-GB" sz="2000" b="1" dirty="0" err="1">
                <a:solidFill>
                  <a:srgbClr val="13165D"/>
                </a:solidFill>
                <a:latin typeface="Calibri"/>
                <a:ea typeface="Calibri"/>
                <a:cs typeface="Calibri"/>
                <a:sym typeface="Calibri"/>
              </a:rPr>
              <a:t>specifieke</a:t>
            </a:r>
            <a:r>
              <a:rPr lang="en-GB" sz="2000" b="1"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enquête</a:t>
            </a:r>
            <a:r>
              <a:rPr lang="en-GB" sz="2000" b="1" dirty="0">
                <a:solidFill>
                  <a:srgbClr val="13165D"/>
                </a:solidFill>
                <a:latin typeface="Calibri"/>
                <a:ea typeface="Calibri"/>
                <a:cs typeface="Calibri"/>
                <a:sym typeface="Calibri"/>
              </a:rPr>
              <a:t>:</a:t>
            </a:r>
            <a:r>
              <a:rPr lang="en-GB" sz="2000" b="1"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8" name="Google Shape;238;p2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39" name="Google Shape;239;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dirty="0" err="1">
                <a:solidFill>
                  <a:srgbClr val="FFFF00"/>
                </a:solidFill>
                <a:latin typeface="Calibri"/>
                <a:ea typeface="Calibri"/>
                <a:cs typeface="Calibri"/>
                <a:sym typeface="Calibri"/>
              </a:rPr>
              <a:t>Samenwerking</a:t>
            </a:r>
            <a:r>
              <a:rPr lang="en-GB" b="1" dirty="0">
                <a:solidFill>
                  <a:srgbClr val="FFFF00"/>
                </a:solidFill>
                <a:latin typeface="Calibri"/>
                <a:ea typeface="Calibri"/>
                <a:cs typeface="Calibri"/>
                <a:sym typeface="Calibri"/>
              </a:rPr>
              <a:t> met</a:t>
            </a:r>
            <a:r>
              <a:rPr lang="en-GB" b="1" dirty="0">
                <a:solidFill>
                  <a:srgbClr val="000000"/>
                </a:solidFill>
                <a:latin typeface="Calibri"/>
                <a:ea typeface="Calibri"/>
                <a:cs typeface="Calibri"/>
                <a:sym typeface="Calibri"/>
              </a:rPr>
              <a:t> </a:t>
            </a:r>
            <a:r>
              <a:rPr lang="nl-NL" dirty="0">
                <a:latin typeface="Calibri"/>
                <a:ea typeface="Calibri"/>
                <a:cs typeface="Calibri"/>
                <a:sym typeface="Calibri"/>
              </a:rPr>
              <a:t>het </a:t>
            </a:r>
            <a:br>
              <a:rPr lang="nl-NL" dirty="0">
                <a:latin typeface="Calibri"/>
                <a:ea typeface="Calibri"/>
                <a:cs typeface="Calibri"/>
                <a:sym typeface="Calibri"/>
              </a:rPr>
            </a:br>
            <a:r>
              <a:rPr lang="nl-NL" dirty="0">
                <a:latin typeface="Calibri"/>
                <a:ea typeface="Calibri"/>
                <a:cs typeface="Calibri"/>
                <a:sym typeface="Calibri"/>
              </a:rPr>
              <a:t>Europees Comité van de Regio's</a:t>
            </a:r>
            <a:endParaRPr dirty="0"/>
          </a:p>
        </p:txBody>
      </p:sp>
      <p:sp>
        <p:nvSpPr>
          <p:cNvPr id="226" name="Google Shape;226;p13"/>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a:solidFill>
                  <a:schemeClr val="lt1"/>
                </a:solidFill>
                <a:latin typeface="Calibri"/>
                <a:ea typeface="Calibri"/>
                <a:cs typeface="Calibri"/>
                <a:sym typeface="Calibri"/>
              </a:rPr>
              <a:t>Building Europe with</a:t>
            </a:r>
            <a:br>
              <a:rPr lang="en-GB" sz="1400" b="0">
                <a:solidFill>
                  <a:schemeClr val="lt1"/>
                </a:solidFill>
                <a:latin typeface="Calibri"/>
                <a:ea typeface="Calibri"/>
                <a:cs typeface="Calibri"/>
                <a:sym typeface="Calibri"/>
              </a:rPr>
            </a:br>
            <a:r>
              <a:rPr lang="en-GB" sz="2400" b="1">
                <a:solidFill>
                  <a:srgbClr val="FFFF00"/>
                </a:solidFill>
                <a:latin typeface="Calibri"/>
                <a:ea typeface="Calibri"/>
                <a:cs typeface="Calibri"/>
                <a:sym typeface="Calibri"/>
              </a:rPr>
              <a:t>Local Councillors</a:t>
            </a:r>
            <a:endParaRPr/>
          </a:p>
          <a:p>
            <a:pPr marL="0" marR="0" lvl="0" indent="0" algn="r" rtl="0">
              <a:lnSpc>
                <a:spcPct val="90000"/>
              </a:lnSpc>
              <a:spcBef>
                <a:spcPts val="1000"/>
              </a:spcBef>
              <a:spcAft>
                <a:spcPts val="0"/>
              </a:spcAft>
              <a:buClr>
                <a:schemeClr val="lt1"/>
              </a:buClr>
              <a:buSzPts val="1400"/>
              <a:buFont typeface="Arial"/>
              <a:buNone/>
            </a:pPr>
            <a:endParaRPr sz="1400" b="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Partnership with the </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Committee of the Regions</a:t>
            </a:r>
            <a:endParaRPr>
              <a:solidFill>
                <a:srgbClr val="13165D"/>
              </a:solidFill>
              <a:latin typeface="Calibri"/>
              <a:ea typeface="Calibri"/>
              <a:cs typeface="Calibri"/>
              <a:sym typeface="Calibri"/>
            </a:endParaRPr>
          </a:p>
        </p:txBody>
      </p:sp>
      <p:sp>
        <p:nvSpPr>
          <p:cNvPr id="233" name="Google Shape;233;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nl-NL" sz="2100" b="0" i="0" u="none" strike="noStrike" cap="none" dirty="0">
                <a:solidFill>
                  <a:srgbClr val="13155D"/>
                </a:solidFill>
                <a:latin typeface="Calibri"/>
                <a:ea typeface="Calibri"/>
                <a:cs typeface="Calibri"/>
                <a:sym typeface="Calibri"/>
              </a:rPr>
              <a:t>Het netwerk van "</a:t>
            </a:r>
            <a:r>
              <a:rPr lang="nl-NL" sz="2100" b="1" i="0" u="none" strike="noStrike" cap="none" dirty="0">
                <a:solidFill>
                  <a:srgbClr val="13155D"/>
                </a:solidFill>
                <a:latin typeface="Calibri"/>
                <a:ea typeface="Calibri"/>
                <a:cs typeface="Calibri"/>
                <a:sym typeface="Calibri"/>
              </a:rPr>
              <a:t>Geef vorm aan Europa in de lokale politiek!</a:t>
            </a:r>
            <a:r>
              <a:rPr lang="nl-NL" sz="2100" b="0" i="0" u="none" strike="noStrike" cap="none" dirty="0">
                <a:solidFill>
                  <a:srgbClr val="13155D"/>
                </a:solidFill>
                <a:latin typeface="Calibri"/>
                <a:ea typeface="Calibri"/>
                <a:cs typeface="Calibri"/>
                <a:sym typeface="Calibri"/>
              </a:rPr>
              <a:t>" profiteert van een nauwe samenwerking met het </a:t>
            </a:r>
            <a:r>
              <a:rPr lang="nl-NL" sz="2100" b="1" i="0" u="none" strike="noStrike" cap="none" dirty="0">
                <a:solidFill>
                  <a:srgbClr val="13155D"/>
                </a:solidFill>
                <a:latin typeface="Calibri"/>
                <a:ea typeface="Calibri"/>
                <a:cs typeface="Calibri"/>
                <a:sym typeface="Calibri"/>
              </a:rPr>
              <a:t>Europees netwerk van regionale en lokale EU-afgevaardigden uit het Europees Comité van de Regio's.</a:t>
            </a:r>
          </a:p>
          <a:p>
            <a:pPr marL="0" marR="0" lvl="0" indent="0" algn="l" rtl="0">
              <a:lnSpc>
                <a:spcPct val="90000"/>
              </a:lnSpc>
              <a:spcBef>
                <a:spcPts val="0"/>
              </a:spcBef>
              <a:spcAft>
                <a:spcPts val="0"/>
              </a:spcAft>
              <a:buClr>
                <a:srgbClr val="13155D"/>
              </a:buClr>
              <a:buSzPts val="2400"/>
              <a:buFont typeface="Arial"/>
              <a:buNone/>
            </a:pPr>
            <a:endParaRPr lang="nl-NL" sz="2100" b="0" i="0" u="none" strike="noStrike" cap="none" dirty="0">
              <a:solidFill>
                <a:srgbClr val="13155D"/>
              </a:solidFill>
              <a:latin typeface="Calibri"/>
              <a:ea typeface="Calibri"/>
              <a:cs typeface="Calibri"/>
              <a:sym typeface="Calibri"/>
            </a:endParaRPr>
          </a:p>
          <a:p>
            <a:pPr marL="0" marR="0" lvl="0" indent="0" algn="l" rtl="0">
              <a:lnSpc>
                <a:spcPct val="90000"/>
              </a:lnSpc>
              <a:spcBef>
                <a:spcPts val="0"/>
              </a:spcBef>
              <a:spcAft>
                <a:spcPts val="0"/>
              </a:spcAft>
              <a:buClr>
                <a:srgbClr val="13155D"/>
              </a:buClr>
              <a:buSzPts val="2400"/>
              <a:buFont typeface="Arial"/>
              <a:buNone/>
            </a:pPr>
            <a:r>
              <a:rPr lang="nl-NL" sz="2100" b="0" i="0" u="none" strike="noStrike" cap="none" dirty="0">
                <a:solidFill>
                  <a:srgbClr val="13155D"/>
                </a:solidFill>
                <a:latin typeface="Calibri"/>
                <a:ea typeface="Calibri"/>
                <a:cs typeface="Calibri"/>
                <a:sym typeface="Calibri"/>
              </a:rPr>
              <a:t>Ons netwerk deelt een aantal doelen met het Europese netwerk van regionale en lokale EU-afgevaardigden, dat in 2021 is opgezet door het Europees Comité van de Regio's (</a:t>
            </a:r>
            <a:r>
              <a:rPr lang="nl-NL" sz="2100" b="0" i="0" u="none" strike="noStrike" cap="none" dirty="0" err="1">
                <a:solidFill>
                  <a:srgbClr val="13155D"/>
                </a:solidFill>
                <a:latin typeface="Calibri"/>
                <a:ea typeface="Calibri"/>
                <a:cs typeface="Calibri"/>
                <a:sym typeface="Calibri"/>
              </a:rPr>
              <a:t>CvdR</a:t>
            </a:r>
            <a:r>
              <a:rPr lang="nl-NL" sz="2100" b="0" i="0" u="none" strike="noStrike" cap="none" dirty="0">
                <a:solidFill>
                  <a:srgbClr val="13155D"/>
                </a:solidFill>
                <a:latin typeface="Calibri"/>
                <a:ea typeface="Calibri"/>
                <a:cs typeface="Calibri"/>
                <a:sym typeface="Calibri"/>
              </a:rPr>
              <a:t>), zoals het vergroten van kennis over EU-beleid onder lokale afgevaardigden en het ondersteunen van deze afgevaardigden in hun EU-gerelateerde activiteiten. </a:t>
            </a:r>
          </a:p>
          <a:p>
            <a:pPr marL="0" marR="0" lvl="0" indent="0" algn="l" rtl="0">
              <a:lnSpc>
                <a:spcPct val="90000"/>
              </a:lnSpc>
              <a:spcBef>
                <a:spcPts val="1000"/>
              </a:spcBef>
              <a:spcAft>
                <a:spcPts val="0"/>
              </a:spcAft>
              <a:buClr>
                <a:srgbClr val="13155D"/>
              </a:buClr>
              <a:buSzPts val="2400"/>
              <a:buFont typeface="Arial"/>
              <a:buNone/>
            </a:pPr>
            <a:r>
              <a:rPr lang="nl-NL" sz="2100" i="0" u="none" strike="noStrike" cap="none" dirty="0">
                <a:solidFill>
                  <a:srgbClr val="13155D"/>
                </a:solidFill>
                <a:latin typeface="Calibri"/>
                <a:ea typeface="Calibri"/>
                <a:cs typeface="Calibri"/>
                <a:sym typeface="Calibri"/>
              </a:rPr>
              <a:t>Terwijl ons netwerk zich voornamelijk richt op communicatie met burgers, wil het netwerk van het Comité van de Regio's verbanden leggen tussen de werkzaamheden van de leden van het Comité van de Regio's. </a:t>
            </a:r>
          </a:p>
          <a:p>
            <a:pPr marL="0" marR="0" lvl="0" indent="0" algn="l" rtl="0">
              <a:lnSpc>
                <a:spcPct val="90000"/>
              </a:lnSpc>
              <a:spcBef>
                <a:spcPts val="1000"/>
              </a:spcBef>
              <a:spcAft>
                <a:spcPts val="0"/>
              </a:spcAft>
              <a:buClr>
                <a:srgbClr val="13155D"/>
              </a:buClr>
              <a:buSzPts val="2400"/>
              <a:buFont typeface="Arial"/>
              <a:buNone/>
            </a:pPr>
            <a:endParaRPr lang="nl-NL" sz="2100" b="1" i="0" u="none" strike="noStrike" cap="none" dirty="0">
              <a:solidFill>
                <a:srgbClr val="13155D"/>
              </a:solidFill>
              <a:latin typeface="Calibri"/>
              <a:ea typeface="Calibri"/>
              <a:cs typeface="Calibri"/>
              <a:sym typeface="Calibri"/>
            </a:endParaRPr>
          </a:p>
          <a:p>
            <a:pPr marL="0" marR="0" lvl="0" indent="0" algn="l" rtl="0">
              <a:lnSpc>
                <a:spcPct val="90000"/>
              </a:lnSpc>
              <a:spcBef>
                <a:spcPts val="1000"/>
              </a:spcBef>
              <a:spcAft>
                <a:spcPts val="0"/>
              </a:spcAft>
              <a:buClr>
                <a:srgbClr val="13155D"/>
              </a:buClr>
              <a:buSzPts val="2400"/>
              <a:buFont typeface="Arial"/>
              <a:buNone/>
            </a:pPr>
            <a:r>
              <a:rPr lang="nl-NL" sz="2100" b="1" i="0" u="none" strike="noStrike" cap="none" dirty="0">
                <a:solidFill>
                  <a:srgbClr val="13155D"/>
                </a:solidFill>
                <a:latin typeface="Calibri"/>
                <a:ea typeface="Calibri"/>
                <a:cs typeface="Calibri"/>
                <a:sym typeface="Calibri"/>
              </a:rPr>
              <a:t>U kunt lid worden van beide netwerken!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a:solidFill>
                  <a:srgbClr val="FFFFFF"/>
                </a:solidFill>
                <a:latin typeface="Calibri"/>
                <a:ea typeface="Calibri"/>
                <a:cs typeface="Calibri"/>
                <a:sym typeface="Calibri"/>
              </a:rPr>
              <a:t>Wat </a:t>
            </a:r>
            <a:r>
              <a:rPr lang="en-GB" dirty="0" err="1">
                <a:solidFill>
                  <a:srgbClr val="FFFFFF"/>
                </a:solidFill>
                <a:latin typeface="Calibri"/>
                <a:ea typeface="Calibri"/>
                <a:cs typeface="Calibri"/>
                <a:sym typeface="Calibri"/>
              </a:rPr>
              <a:t>wordt</a:t>
            </a:r>
            <a:r>
              <a:rPr lang="en-GB" dirty="0">
                <a:solidFill>
                  <a:srgbClr val="FFFFFF"/>
                </a:solidFill>
                <a:latin typeface="Calibri"/>
                <a:ea typeface="Calibri"/>
                <a:cs typeface="Calibri"/>
                <a:sym typeface="Calibri"/>
              </a:rPr>
              <a:t> er van</a:t>
            </a:r>
            <a:r>
              <a:rPr lang="nl-NL" b="1" dirty="0">
                <a:solidFill>
                  <a:srgbClr val="FFF100"/>
                </a:solidFill>
                <a:latin typeface="Calibri"/>
                <a:ea typeface="Calibri"/>
                <a:cs typeface="Calibri"/>
                <a:sym typeface="Calibri"/>
              </a:rPr>
              <a:t> </a:t>
            </a:r>
            <a:br>
              <a:rPr lang="nl-NL" b="1" dirty="0">
                <a:solidFill>
                  <a:srgbClr val="FFF100"/>
                </a:solidFill>
                <a:latin typeface="Calibri"/>
                <a:ea typeface="Calibri"/>
                <a:cs typeface="Calibri"/>
                <a:sym typeface="Calibri"/>
              </a:rPr>
            </a:br>
            <a:r>
              <a:rPr lang="nl-NL" b="1" dirty="0">
                <a:solidFill>
                  <a:srgbClr val="FFF100"/>
                </a:solidFill>
                <a:latin typeface="Calibri"/>
                <a:ea typeface="Calibri"/>
                <a:cs typeface="Calibri"/>
                <a:sym typeface="Calibri"/>
              </a:rPr>
              <a:t>netwerkleden verwacht?</a:t>
            </a:r>
            <a:endParaRPr dirty="0">
              <a:solidFill>
                <a:srgbClr val="FFF100"/>
              </a:solidFill>
              <a:latin typeface="Calibri"/>
              <a:ea typeface="Calibri"/>
              <a:cs typeface="Calibri"/>
              <a:sym typeface="Calibri"/>
            </a:endParaRPr>
          </a:p>
        </p:txBody>
      </p:sp>
      <p:sp>
        <p:nvSpPr>
          <p:cNvPr id="239" name="Google Shape;239;p15"/>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a:solidFill>
                  <a:schemeClr val="lt1"/>
                </a:solidFill>
                <a:latin typeface="Calibri"/>
                <a:ea typeface="Calibri"/>
                <a:cs typeface="Calibri"/>
                <a:sym typeface="Calibri"/>
              </a:rPr>
              <a:t>Building Europe with</a:t>
            </a:r>
            <a:br>
              <a:rPr lang="en-GB" sz="1400" b="0">
                <a:solidFill>
                  <a:schemeClr val="lt1"/>
                </a:solidFill>
                <a:latin typeface="Calibri"/>
                <a:ea typeface="Calibri"/>
                <a:cs typeface="Calibri"/>
                <a:sym typeface="Calibri"/>
              </a:rPr>
            </a:br>
            <a:r>
              <a:rPr lang="en-GB" sz="2400" b="1">
                <a:solidFill>
                  <a:srgbClr val="FFFF00"/>
                </a:solidFill>
                <a:latin typeface="Calibri"/>
                <a:ea typeface="Calibri"/>
                <a:cs typeface="Calibri"/>
                <a:sym typeface="Calibri"/>
              </a:rPr>
              <a:t>Local Councillors</a:t>
            </a:r>
            <a:endParaRPr/>
          </a:p>
          <a:p>
            <a:pPr marL="0" marR="0" lvl="0" indent="0" algn="r" rtl="0">
              <a:lnSpc>
                <a:spcPct val="90000"/>
              </a:lnSpc>
              <a:spcBef>
                <a:spcPts val="1000"/>
              </a:spcBef>
              <a:spcAft>
                <a:spcPts val="0"/>
              </a:spcAft>
              <a:buClr>
                <a:schemeClr val="lt1"/>
              </a:buClr>
              <a:buSzPts val="1400"/>
              <a:buFont typeface="Arial"/>
              <a:buNone/>
            </a:pPr>
            <a:endParaRPr sz="1400" b="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What are network members expected to do?</a:t>
            </a:r>
            <a:endParaRPr>
              <a:solidFill>
                <a:srgbClr val="13165D"/>
              </a:solidFill>
              <a:latin typeface="Calibri"/>
              <a:ea typeface="Calibri"/>
              <a:cs typeface="Calibri"/>
              <a:sym typeface="Calibri"/>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US" sz="1800" b="1" dirty="0" err="1">
                <a:solidFill>
                  <a:srgbClr val="FFF100"/>
                </a:solidFill>
                <a:latin typeface="Calibri"/>
                <a:ea typeface="Calibri"/>
                <a:cs typeface="Calibri"/>
                <a:sym typeface="Calibri"/>
              </a:rPr>
              <a:t>Debatteren</a:t>
            </a:r>
            <a:r>
              <a:rPr lang="en-US" sz="1800" b="1" dirty="0">
                <a:solidFill>
                  <a:srgbClr val="FFF100"/>
                </a:solidFill>
                <a:latin typeface="Calibri"/>
                <a:ea typeface="Calibri"/>
                <a:cs typeface="Calibri"/>
                <a:sym typeface="Calibri"/>
              </a:rPr>
              <a:t> met </a:t>
            </a:r>
            <a:r>
              <a:rPr lang="nl-NL" sz="1800" dirty="0">
                <a:solidFill>
                  <a:srgbClr val="FFFFFF"/>
                </a:solidFill>
                <a:latin typeface="Calibri"/>
                <a:ea typeface="Calibri"/>
                <a:cs typeface="Calibri"/>
                <a:sym typeface="Calibri"/>
              </a:rPr>
              <a:t>leden van hun kiesdistrict en lokale media over algemene politieke initiatieven en maatregelen die door de EU genomen zijn.</a:t>
            </a:r>
          </a:p>
          <a:p>
            <a:pPr marL="228600" lvl="0" indent="-228600" algn="l" rtl="0">
              <a:lnSpc>
                <a:spcPct val="90000"/>
              </a:lnSpc>
              <a:spcBef>
                <a:spcPts val="1000"/>
              </a:spcBef>
              <a:spcAft>
                <a:spcPts val="0"/>
              </a:spcAft>
              <a:buClr>
                <a:srgbClr val="FFF100"/>
              </a:buClr>
              <a:buSzPts val="1800"/>
              <a:buChar char="•"/>
            </a:pPr>
            <a:r>
              <a:rPr lang="en-US" b="1" dirty="0">
                <a:solidFill>
                  <a:srgbClr val="FFF100"/>
                </a:solidFill>
              </a:rPr>
              <a:t>E</a:t>
            </a:r>
            <a:r>
              <a:rPr lang="en-US" sz="1800" b="1" dirty="0">
                <a:solidFill>
                  <a:srgbClr val="FFF100"/>
                </a:solidFill>
                <a:latin typeface="Calibri"/>
                <a:ea typeface="Calibri"/>
                <a:cs typeface="Calibri"/>
                <a:sym typeface="Calibri"/>
              </a:rPr>
              <a:t>U-</a:t>
            </a:r>
            <a:r>
              <a:rPr lang="en-US" sz="1800" b="1" dirty="0" err="1">
                <a:solidFill>
                  <a:srgbClr val="FFF100"/>
                </a:solidFill>
                <a:latin typeface="Calibri"/>
                <a:ea typeface="Calibri"/>
                <a:cs typeface="Calibri"/>
                <a:sym typeface="Calibri"/>
              </a:rPr>
              <a:t>beleid</a:t>
            </a:r>
            <a:r>
              <a:rPr lang="en-US" sz="1800" b="1" dirty="0">
                <a:solidFill>
                  <a:srgbClr val="FFF100"/>
                </a:solidFill>
                <a:latin typeface="Calibri"/>
                <a:ea typeface="Calibri"/>
                <a:cs typeface="Calibri"/>
                <a:sym typeface="Calibri"/>
              </a:rPr>
              <a:t>,</a:t>
            </a:r>
            <a:r>
              <a:rPr lang="nl-NL" sz="1800" dirty="0">
                <a:solidFill>
                  <a:srgbClr val="FFFFFF"/>
                </a:solidFill>
                <a:latin typeface="Calibri"/>
                <a:ea typeface="Calibri"/>
                <a:cs typeface="Calibri"/>
                <a:sym typeface="Calibri"/>
              </a:rPr>
              <a:t> -acties en -initiatieven objectief </a:t>
            </a:r>
            <a:r>
              <a:rPr lang="en-US" sz="1800" b="1" dirty="0" err="1">
                <a:solidFill>
                  <a:srgbClr val="FFF100"/>
                </a:solidFill>
                <a:latin typeface="Calibri"/>
                <a:ea typeface="Calibri"/>
                <a:cs typeface="Calibri"/>
                <a:sym typeface="Calibri"/>
              </a:rPr>
              <a:t>presenteren</a:t>
            </a:r>
            <a:r>
              <a:rPr lang="nl-NL" sz="1800" dirty="0">
                <a:solidFill>
                  <a:srgbClr val="FFFFFF"/>
                </a:solidFill>
                <a:latin typeface="Calibri"/>
                <a:ea typeface="Calibri"/>
                <a:cs typeface="Calibri"/>
                <a:sym typeface="Calibri"/>
              </a:rPr>
              <a:t>, op basis van accurate en betrouwbare informatie.</a:t>
            </a:r>
          </a:p>
          <a:p>
            <a:pPr marL="228600" lvl="0" indent="-228600" algn="l" rtl="0">
              <a:lnSpc>
                <a:spcPct val="90000"/>
              </a:lnSpc>
              <a:spcBef>
                <a:spcPts val="1000"/>
              </a:spcBef>
              <a:spcAft>
                <a:spcPts val="0"/>
              </a:spcAft>
              <a:buClr>
                <a:srgbClr val="FFF100"/>
              </a:buClr>
              <a:buSzPts val="1800"/>
              <a:buChar char="•"/>
            </a:pPr>
            <a:r>
              <a:rPr lang="nl-NL" sz="1800" b="1" dirty="0">
                <a:solidFill>
                  <a:srgbClr val="FFF100"/>
                </a:solidFill>
                <a:latin typeface="Calibri"/>
                <a:ea typeface="Calibri"/>
                <a:cs typeface="Calibri"/>
                <a:sym typeface="Calibri"/>
              </a:rPr>
              <a:t>Bijdragen aan het functioneren van het netwerk,</a:t>
            </a:r>
            <a:r>
              <a:rPr lang="en-GB" sz="1800" dirty="0">
                <a:solidFill>
                  <a:srgbClr val="FFFFFF"/>
                </a:solidFill>
                <a:latin typeface="Calibri"/>
                <a:ea typeface="Calibri"/>
                <a:cs typeface="Calibri"/>
                <a:sym typeface="Calibri"/>
              </a:rPr>
              <a:t> </a:t>
            </a:r>
            <a:r>
              <a:rPr lang="nl" dirty="0"/>
              <a:t>bijvoorbeeld door ongeveer twee keer per jaar enquêtes in te vullen.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nl-NL" dirty="0">
                <a:solidFill>
                  <a:srgbClr val="F2F2F2"/>
                </a:solidFill>
                <a:latin typeface="Calibri"/>
                <a:ea typeface="Calibri"/>
                <a:cs typeface="Calibri"/>
                <a:sym typeface="Calibri"/>
              </a:rPr>
              <a:t>Deelnemen aan het netwerk</a:t>
            </a:r>
            <a:br>
              <a:rPr lang="nl-NL" dirty="0">
                <a:solidFill>
                  <a:srgbClr val="F2F2F2"/>
                </a:solidFill>
                <a:latin typeface="Calibri"/>
                <a:ea typeface="Calibri"/>
                <a:cs typeface="Calibri"/>
                <a:sym typeface="Calibri"/>
              </a:rPr>
            </a:br>
            <a:r>
              <a:rPr lang="en-US" b="1" dirty="0">
                <a:solidFill>
                  <a:srgbClr val="FFF100"/>
                </a:solidFill>
                <a:latin typeface="Calibri"/>
                <a:ea typeface="Calibri"/>
                <a:cs typeface="Calibri"/>
                <a:sym typeface="Calibri"/>
              </a:rPr>
              <a:t>wat </a:t>
            </a:r>
            <a:r>
              <a:rPr lang="en-US" b="1" dirty="0" err="1">
                <a:solidFill>
                  <a:srgbClr val="FFF100"/>
                </a:solidFill>
                <a:latin typeface="Calibri"/>
                <a:ea typeface="Calibri"/>
                <a:cs typeface="Calibri"/>
                <a:sym typeface="Calibri"/>
              </a:rPr>
              <a:t>gebeurt</a:t>
            </a:r>
            <a:r>
              <a:rPr lang="en-US" b="1" dirty="0">
                <a:solidFill>
                  <a:srgbClr val="FFF100"/>
                </a:solidFill>
                <a:latin typeface="Calibri"/>
                <a:ea typeface="Calibri"/>
                <a:cs typeface="Calibri"/>
                <a:sym typeface="Calibri"/>
              </a:rPr>
              <a:t> er dan?</a:t>
            </a:r>
            <a:endParaRPr lang="en-US" dirty="0">
              <a:solidFill>
                <a:srgbClr val="F2F2F2"/>
              </a:solidFill>
              <a:latin typeface="Calibri"/>
              <a:ea typeface="Calibri"/>
              <a:cs typeface="Calibri"/>
              <a:sym typeface="Calibri"/>
            </a:endParaRPr>
          </a:p>
        </p:txBody>
      </p:sp>
      <p:sp>
        <p:nvSpPr>
          <p:cNvPr id="252" name="Google Shape;252;p1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dirty="0">
                <a:latin typeface="Calibri"/>
                <a:ea typeface="Calibri"/>
                <a:cs typeface="Calibri"/>
                <a:sym typeface="Calibri"/>
              </a:rPr>
              <a:t>Wat is</a:t>
            </a:r>
            <a:r>
              <a:rPr lang="en-GB" sz="4000" b="1" dirty="0">
                <a:latin typeface="Calibri"/>
                <a:ea typeface="Calibri"/>
                <a:cs typeface="Calibri"/>
                <a:sym typeface="Calibri"/>
              </a:rPr>
              <a:t> </a:t>
            </a:r>
            <a:endParaRPr sz="4000" dirty="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nl" sz="5400" dirty="0"/>
              <a:t>"Geef vorm aan Europa in</a:t>
            </a:r>
          </a:p>
          <a:p>
            <a:pPr marL="0" lvl="0" indent="0" algn="l" rtl="0">
              <a:lnSpc>
                <a:spcPct val="90000"/>
              </a:lnSpc>
              <a:spcBef>
                <a:spcPts val="0"/>
              </a:spcBef>
              <a:spcAft>
                <a:spcPts val="0"/>
              </a:spcAft>
              <a:buClr>
                <a:srgbClr val="FFF200"/>
              </a:buClr>
              <a:buSzPts val="5400"/>
              <a:buNone/>
            </a:pPr>
            <a:r>
              <a:rPr lang="nl" sz="5400" dirty="0"/>
              <a:t>de lokale politiek!"?</a:t>
            </a:r>
            <a:endParaRPr sz="5400" dirty="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Building Europe with</a:t>
            </a:r>
            <a:br>
              <a:rPr lang="en-GB"/>
            </a:br>
            <a:r>
              <a:rPr lang="en-GB" sz="2400" b="1">
                <a:solidFill>
                  <a:srgbClr val="FFFF00"/>
                </a:solidFill>
              </a:rPr>
              <a:t>Local Councillors</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58" name="Google Shape;258;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nl-NL" sz="1800" b="1" dirty="0">
                <a:solidFill>
                  <a:srgbClr val="13165D"/>
                </a:solidFill>
                <a:latin typeface="Calibri"/>
                <a:ea typeface="Calibri"/>
                <a:cs typeface="Calibri"/>
                <a:sym typeface="Calibri"/>
              </a:rPr>
              <a:t>Zodra een lokale overheid en de aangewezen afgevaardigden als partner en lid van het project zijn geaccepteerd, zullen zij:</a:t>
            </a:r>
          </a:p>
          <a:p>
            <a:pPr marL="0" lvl="0" indent="0" algn="l" rtl="0">
              <a:lnSpc>
                <a:spcPct val="90000"/>
              </a:lnSpc>
              <a:spcBef>
                <a:spcPts val="0"/>
              </a:spcBef>
              <a:spcAft>
                <a:spcPts val="0"/>
              </a:spcAft>
              <a:buClr>
                <a:srgbClr val="13165D"/>
              </a:buClr>
              <a:buSzPts val="1800"/>
              <a:buNone/>
            </a:pPr>
            <a:endParaRPr lang="nl-NL" sz="1800" b="1" dirty="0">
              <a:solidFill>
                <a:srgbClr val="13165D"/>
              </a:solidFill>
              <a:latin typeface="Calibri"/>
              <a:ea typeface="Calibri"/>
              <a:cs typeface="Calibri"/>
              <a:sym typeface="Calibri"/>
            </a:endParaRPr>
          </a:p>
          <a:p>
            <a:pPr marL="285750" indent="-285750">
              <a:spcBef>
                <a:spcPts val="0"/>
              </a:spcBef>
              <a:buClr>
                <a:srgbClr val="13165D"/>
              </a:buClr>
            </a:pPr>
            <a:r>
              <a:rPr lang="nl-NL" sz="1800" b="1" dirty="0">
                <a:solidFill>
                  <a:srgbClr val="13165D"/>
                </a:solidFill>
                <a:latin typeface="Calibri"/>
                <a:ea typeface="Calibri"/>
                <a:cs typeface="Calibri"/>
                <a:sym typeface="Calibri"/>
              </a:rPr>
              <a:t>communicatiemateriaal ontvangen</a:t>
            </a:r>
            <a:r>
              <a:rPr lang="nl-NL" sz="1800" dirty="0">
                <a:solidFill>
                  <a:srgbClr val="13165D"/>
                </a:solidFill>
                <a:latin typeface="Calibri"/>
                <a:ea typeface="Calibri"/>
                <a:cs typeface="Calibri"/>
                <a:sym typeface="Calibri"/>
              </a:rPr>
              <a:t> om hun deelname aan het project kenbaar te maken, waaronder een af te drukken certificaat voor het lid, een metalen plaat en een banner die de lokale overheid in een publieke ruimte kan plaatsen</a:t>
            </a:r>
            <a:endParaRPr lang="nl-NL" dirty="0">
              <a:solidFill>
                <a:srgbClr val="13165D"/>
              </a:solidFill>
            </a:endParaRPr>
          </a:p>
          <a:p>
            <a:pPr marL="285750" indent="-285750"/>
            <a:r>
              <a:rPr lang="nl" sz="1800" b="1" dirty="0"/>
              <a:t>vermeld worden</a:t>
            </a:r>
            <a:r>
              <a:rPr lang="nl" sz="1800" dirty="0"/>
              <a:t> op de openbare website als leden van het project</a:t>
            </a:r>
          </a:p>
          <a:p>
            <a:pPr marL="285750" indent="-285750"/>
            <a:r>
              <a:rPr lang="nl-NL" sz="1800" b="1" dirty="0">
                <a:solidFill>
                  <a:srgbClr val="13155D"/>
                </a:solidFill>
                <a:latin typeface="Calibri"/>
                <a:ea typeface="Calibri"/>
                <a:cs typeface="Calibri"/>
                <a:sym typeface="Calibri"/>
              </a:rPr>
              <a:t>toegang krijgen </a:t>
            </a:r>
            <a:r>
              <a:rPr lang="nl-NL" sz="1800" dirty="0">
                <a:solidFill>
                  <a:srgbClr val="13155D"/>
                </a:solidFill>
                <a:latin typeface="Calibri"/>
                <a:ea typeface="Calibri"/>
                <a:cs typeface="Calibri"/>
                <a:sym typeface="Calibri"/>
              </a:rPr>
              <a:t>tot een online informatieplatform </a:t>
            </a:r>
          </a:p>
          <a:p>
            <a:pPr marL="285750" indent="-285750"/>
            <a:r>
              <a:rPr lang="nl-NL" sz="1800" dirty="0">
                <a:solidFill>
                  <a:srgbClr val="13155D"/>
                </a:solidFill>
                <a:latin typeface="Calibri"/>
                <a:ea typeface="Calibri"/>
                <a:cs typeface="Calibri"/>
                <a:sym typeface="Calibri"/>
              </a:rPr>
              <a:t>per e-mail </a:t>
            </a:r>
            <a:r>
              <a:rPr lang="nl-NL" sz="1800" b="1" dirty="0">
                <a:solidFill>
                  <a:srgbClr val="13155D"/>
                </a:solidFill>
                <a:latin typeface="Calibri"/>
                <a:ea typeface="Calibri"/>
                <a:cs typeface="Calibri"/>
                <a:sym typeface="Calibri"/>
              </a:rPr>
              <a:t>materiaal en updates </a:t>
            </a:r>
            <a:r>
              <a:rPr lang="nl-NL" sz="1800" dirty="0">
                <a:solidFill>
                  <a:srgbClr val="13155D"/>
                </a:solidFill>
                <a:latin typeface="Calibri"/>
                <a:ea typeface="Calibri"/>
                <a:cs typeface="Calibri"/>
                <a:sym typeface="Calibri"/>
              </a:rPr>
              <a:t>ontvangen over de activiteiten van het project</a:t>
            </a:r>
          </a:p>
          <a:p>
            <a:pPr marL="457200" indent="-457200" algn="l" rtl="0">
              <a:buFont typeface="Arial" panose="020B0604020202020204" pitchFamily="34" charset="0"/>
              <a:buChar char="•"/>
            </a:pPr>
            <a:endParaRPr lang="en-GB" sz="1800" dirty="0"/>
          </a:p>
          <a:p>
            <a:pPr marL="0" lvl="0" indent="0" algn="l" rtl="0">
              <a:lnSpc>
                <a:spcPct val="90000"/>
              </a:lnSpc>
              <a:spcBef>
                <a:spcPts val="0"/>
              </a:spcBef>
              <a:spcAft>
                <a:spcPts val="0"/>
              </a:spcAft>
              <a:buClr>
                <a:srgbClr val="13165D"/>
              </a:buClr>
              <a:buSzPts val="1800"/>
              <a:buNone/>
            </a:pPr>
            <a:endParaRPr lang="nl-NL" sz="1800" dirty="0">
              <a:solidFill>
                <a:srgbClr val="13165D"/>
              </a:solidFill>
              <a:latin typeface="Calibri"/>
              <a:ea typeface="Calibri"/>
              <a:cs typeface="Calibri"/>
              <a:sym typeface="Calibri"/>
            </a:endParaRPr>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nl-NL" sz="1800" b="1" dirty="0">
                <a:solidFill>
                  <a:srgbClr val="13155D"/>
                </a:solidFill>
                <a:latin typeface="Calibri"/>
                <a:ea typeface="Calibri"/>
                <a:cs typeface="Calibri"/>
                <a:sym typeface="Calibri"/>
              </a:rPr>
              <a:t>Bovendien zullen lokale afgevaardigden een opstart-enquête ontvangen over hun interesses en informatiebehoeften. Ze worden ook uitgenodigd voor online en offline informatieve vergaderingen, die gaan over het onderwerp dat zij interessant vinden en met de informatie die zij nodig hebben.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nl-NL" sz="2000" b="0" i="0" u="none" strike="noStrike" cap="none" dirty="0">
                <a:solidFill>
                  <a:srgbClr val="13165D"/>
                </a:solidFill>
                <a:latin typeface="Calibri"/>
                <a:ea typeface="Calibri"/>
                <a:cs typeface="Calibri"/>
                <a:sym typeface="Calibri"/>
              </a:rPr>
              <a:t>Het online communicatieplatform voor de leden van Geef vorm aan Europa in de lokale politiek! staat op het </a:t>
            </a:r>
            <a:r>
              <a:rPr lang="nl-NL" sz="2000" b="1" i="0" u="none" strike="noStrike" cap="none" dirty="0" err="1">
                <a:solidFill>
                  <a:srgbClr val="13165D"/>
                </a:solidFill>
                <a:latin typeface="Calibri"/>
                <a:ea typeface="Calibri"/>
                <a:cs typeface="Calibri"/>
                <a:sym typeface="Calibri"/>
              </a:rPr>
              <a:t>Futurium</a:t>
            </a:r>
            <a:r>
              <a:rPr lang="nl-NL" sz="2000" b="1" i="0" u="none" strike="noStrike" cap="none" dirty="0">
                <a:solidFill>
                  <a:srgbClr val="13165D"/>
                </a:solidFill>
                <a:latin typeface="Calibri"/>
                <a:ea typeface="Calibri"/>
                <a:cs typeface="Calibri"/>
                <a:sym typeface="Calibri"/>
              </a:rPr>
              <a:t>-platform van de Europese Commissie </a:t>
            </a:r>
            <a:r>
              <a:rPr lang="nl-NL" sz="2000" b="0" i="0" u="none" strike="noStrike" cap="none" dirty="0">
                <a:solidFill>
                  <a:srgbClr val="13165D"/>
                </a:solidFill>
                <a:latin typeface="Calibri"/>
                <a:ea typeface="Calibri"/>
                <a:cs typeface="Calibri"/>
                <a:sym typeface="Calibri"/>
              </a:rPr>
              <a:t>(https://futurium.ec.europa.eu).</a:t>
            </a:r>
            <a:br>
              <a:rPr lang="nl-NL" sz="2000" b="0" i="0" u="none" strike="noStrike" cap="none" dirty="0">
                <a:solidFill>
                  <a:srgbClr val="13165D"/>
                </a:solidFill>
                <a:latin typeface="Calibri"/>
                <a:ea typeface="Calibri"/>
                <a:cs typeface="Calibri"/>
                <a:sym typeface="Calibri"/>
              </a:rPr>
            </a:br>
            <a:br>
              <a:rPr lang="nl-NL" sz="2000" b="0" i="0" u="none" strike="noStrike" cap="none" dirty="0">
                <a:solidFill>
                  <a:srgbClr val="13165D"/>
                </a:solidFill>
                <a:latin typeface="Calibri"/>
                <a:ea typeface="Calibri"/>
                <a:cs typeface="Calibri"/>
                <a:sym typeface="Calibri"/>
              </a:rPr>
            </a:br>
            <a:r>
              <a:rPr lang="nl-NL" sz="2000" b="0" i="0" u="none" strike="noStrike" cap="none" dirty="0">
                <a:solidFill>
                  <a:srgbClr val="13165D"/>
                </a:solidFill>
                <a:latin typeface="Calibri"/>
                <a:ea typeface="Calibri"/>
                <a:cs typeface="Calibri"/>
                <a:sym typeface="Calibri"/>
              </a:rPr>
              <a:t>Leden moeten een </a:t>
            </a:r>
            <a:r>
              <a:rPr lang="nl-NL" sz="2000" b="1" i="0" u="none" strike="noStrike" cap="none" dirty="0">
                <a:solidFill>
                  <a:srgbClr val="13165D"/>
                </a:solidFill>
                <a:latin typeface="Calibri"/>
                <a:ea typeface="Calibri"/>
                <a:cs typeface="Calibri"/>
                <a:sym typeface="Calibri"/>
              </a:rPr>
              <a:t>EU-login</a:t>
            </a:r>
            <a:r>
              <a:rPr lang="nl-NL" sz="2000" b="0" i="0" u="none" strike="noStrike" cap="none" dirty="0">
                <a:solidFill>
                  <a:srgbClr val="13165D"/>
                </a:solidFill>
                <a:latin typeface="Calibri"/>
                <a:ea typeface="Calibri"/>
                <a:cs typeface="Calibri"/>
                <a:sym typeface="Calibri"/>
              </a:rPr>
              <a:t> aanmaken </a:t>
            </a:r>
            <a:br>
              <a:rPr lang="nl-NL" sz="2000" b="0" i="0" u="none" strike="noStrike" cap="none" dirty="0">
                <a:solidFill>
                  <a:srgbClr val="13165D"/>
                </a:solidFill>
                <a:latin typeface="Calibri"/>
                <a:ea typeface="Calibri"/>
                <a:cs typeface="Calibri"/>
                <a:sym typeface="Calibri"/>
              </a:rPr>
            </a:br>
            <a:r>
              <a:rPr lang="nl-NL" sz="2000" b="0" i="0" u="none" strike="noStrike" cap="none" dirty="0">
                <a:solidFill>
                  <a:srgbClr val="13165D"/>
                </a:solidFill>
                <a:latin typeface="Calibri"/>
                <a:ea typeface="Calibri"/>
                <a:cs typeface="Calibri"/>
                <a:sym typeface="Calibri"/>
              </a:rPr>
              <a:t>om toegang te krijgen tot het platform. </a:t>
            </a:r>
          </a:p>
        </p:txBody>
      </p:sp>
      <p:sp>
        <p:nvSpPr>
          <p:cNvPr id="266" name="Google Shape;266;p1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a:solidFill>
                  <a:srgbClr val="13165D"/>
                </a:solidFill>
                <a:latin typeface="Calibri"/>
                <a:ea typeface="Calibri"/>
                <a:cs typeface="Calibri"/>
                <a:sym typeface="Calibri"/>
              </a:rPr>
              <a:t>The online communication platform for the members of Building Europe with Local Councillors is hosted on the </a:t>
            </a:r>
            <a:r>
              <a:rPr lang="en-GB" sz="2000" b="1">
                <a:solidFill>
                  <a:srgbClr val="13165D"/>
                </a:solidFill>
                <a:latin typeface="Calibri"/>
                <a:ea typeface="Calibri"/>
                <a:cs typeface="Calibri"/>
                <a:sym typeface="Calibri"/>
              </a:rPr>
              <a:t>European Commission Futurium platform</a:t>
            </a:r>
            <a:r>
              <a:rPr lang="en-GB" sz="2000">
                <a:solidFill>
                  <a:srgbClr val="13165D"/>
                </a:solidFill>
                <a:latin typeface="Calibri"/>
                <a:ea typeface="Calibri"/>
                <a:cs typeface="Calibri"/>
                <a:sym typeface="Calibri"/>
              </a:rPr>
              <a:t> (https://futurium.ec.europa.eu).</a:t>
            </a:r>
            <a:br>
              <a:rPr lang="en-GB" sz="2000">
                <a:solidFill>
                  <a:srgbClr val="13165D"/>
                </a:solidFill>
                <a:latin typeface="Calibri"/>
                <a:ea typeface="Calibri"/>
                <a:cs typeface="Calibri"/>
                <a:sym typeface="Calibri"/>
              </a:rPr>
            </a:br>
            <a:br>
              <a:rPr lang="en-GB" sz="2000">
                <a:solidFill>
                  <a:srgbClr val="13165D"/>
                </a:solidFill>
                <a:latin typeface="Calibri"/>
                <a:ea typeface="Calibri"/>
                <a:cs typeface="Calibri"/>
                <a:sym typeface="Calibri"/>
              </a:rPr>
            </a:br>
            <a:r>
              <a:rPr lang="en-GB" sz="2000">
                <a:solidFill>
                  <a:srgbClr val="13165D"/>
                </a:solidFill>
                <a:latin typeface="Calibri"/>
                <a:ea typeface="Calibri"/>
                <a:cs typeface="Calibri"/>
                <a:sym typeface="Calibri"/>
              </a:rPr>
              <a:t>Members will need to register to</a:t>
            </a:r>
            <a:r>
              <a:rPr lang="en-GB" sz="2000" b="1">
                <a:solidFill>
                  <a:srgbClr val="13165D"/>
                </a:solidFill>
                <a:latin typeface="Calibri"/>
                <a:ea typeface="Calibri"/>
                <a:cs typeface="Calibri"/>
                <a:sym typeface="Calibri"/>
              </a:rPr>
              <a:t> EU login </a:t>
            </a:r>
            <a:r>
              <a:rPr lang="en-GB" sz="2000">
                <a:solidFill>
                  <a:srgbClr val="13165D"/>
                </a:solidFill>
                <a:latin typeface="Calibri"/>
                <a:ea typeface="Calibri"/>
                <a:cs typeface="Calibri"/>
                <a:sym typeface="Calibri"/>
              </a:rPr>
              <a:t>to receive access to the platform. </a:t>
            </a:r>
            <a:endParaRPr sz="2000">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02" name="Google Shape;302;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dirty="0">
                <a:solidFill>
                  <a:srgbClr val="13165D"/>
                </a:solidFill>
              </a:rPr>
              <a:t>Het online </a:t>
            </a:r>
            <a:r>
              <a:rPr lang="en-GB" b="1" dirty="0" err="1">
                <a:solidFill>
                  <a:srgbClr val="13165D"/>
                </a:solidFill>
              </a:rPr>
              <a:t>communicatieplatform</a:t>
            </a:r>
            <a:r>
              <a:rPr lang="en-GB" b="1" dirty="0">
                <a:solidFill>
                  <a:srgbClr val="13165D"/>
                </a:solidFill>
              </a:rPr>
              <a:t> </a:t>
            </a:r>
            <a:r>
              <a:rPr lang="en-GB" b="1" dirty="0" err="1">
                <a:solidFill>
                  <a:srgbClr val="13165D"/>
                </a:solidFill>
              </a:rPr>
              <a:t>voor</a:t>
            </a:r>
            <a:r>
              <a:rPr lang="en-GB" b="1" dirty="0">
                <a:solidFill>
                  <a:srgbClr val="13165D"/>
                </a:solidFill>
              </a:rPr>
              <a:t> </a:t>
            </a:r>
            <a:r>
              <a:rPr lang="en-GB" b="1" dirty="0" err="1">
                <a:solidFill>
                  <a:srgbClr val="13165D"/>
                </a:solidFill>
              </a:rPr>
              <a:t>leden</a:t>
            </a:r>
            <a:endParaRPr dirty="0">
              <a:solidFill>
                <a:srgbClr val="13165D"/>
              </a:solidFill>
              <a:latin typeface="Calibri"/>
              <a:ea typeface="Calibri"/>
              <a:cs typeface="Calibri"/>
              <a:sym typeface="Calibri"/>
            </a:endParaRPr>
          </a:p>
        </p:txBody>
      </p:sp>
      <p:pic>
        <p:nvPicPr>
          <p:cNvPr id="303" name="Google Shape;303;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304" name="Google Shape;304;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305" name="Google Shape;305;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dirty="0" err="1">
                <a:solidFill>
                  <a:srgbClr val="13165D"/>
                </a:solidFill>
                <a:latin typeface="Calibri"/>
                <a:ea typeface="Calibri"/>
                <a:cs typeface="Calibri"/>
                <a:sym typeface="Calibri"/>
              </a:rPr>
              <a:t>Groep</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Geef</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vorm</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aan</a:t>
            </a:r>
            <a:r>
              <a:rPr lang="en-GB" sz="2000" dirty="0">
                <a:solidFill>
                  <a:srgbClr val="13165D"/>
                </a:solidFill>
                <a:latin typeface="Calibri"/>
                <a:ea typeface="Calibri"/>
                <a:cs typeface="Calibri"/>
                <a:sym typeface="Calibri"/>
              </a:rPr>
              <a:t> Europa in de </a:t>
            </a:r>
            <a:r>
              <a:rPr lang="en-GB" sz="2000" dirty="0" err="1">
                <a:solidFill>
                  <a:srgbClr val="13165D"/>
                </a:solidFill>
                <a:latin typeface="Calibri"/>
                <a:ea typeface="Calibri"/>
                <a:cs typeface="Calibri"/>
                <a:sym typeface="Calibri"/>
              </a:rPr>
              <a:t>lokale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politiek</a:t>
            </a:r>
            <a:r>
              <a:rPr lang="en-GB" sz="2000">
                <a:solidFill>
                  <a:srgbClr val="13165D"/>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360887" y="2632708"/>
            <a:ext cx="11386676" cy="3210308"/>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nl-NL" sz="2000" b="1" dirty="0">
                <a:solidFill>
                  <a:srgbClr val="13165D"/>
                </a:solidFill>
                <a:latin typeface="Calibri"/>
                <a:ea typeface="Calibri"/>
                <a:cs typeface="Calibri"/>
                <a:sym typeface="Calibri"/>
              </a:rPr>
              <a:t>Informatie </a:t>
            </a:r>
            <a:r>
              <a:rPr lang="nl-NL" sz="2000" dirty="0">
                <a:solidFill>
                  <a:srgbClr val="13165D"/>
                </a:solidFill>
                <a:latin typeface="Calibri"/>
                <a:ea typeface="Calibri"/>
                <a:cs typeface="Calibri"/>
                <a:sym typeface="Calibri"/>
              </a:rPr>
              <a:t>over onderwerpen die interessant zijn voor leden en informatie die zij nodig hebben, zoals zij hebben aangegeven in de opstart-enquête</a:t>
            </a:r>
          </a:p>
          <a:p>
            <a:pPr marL="228600" lvl="0" indent="-228600" algn="l" rtl="0">
              <a:lnSpc>
                <a:spcPct val="90000"/>
              </a:lnSpc>
              <a:spcBef>
                <a:spcPts val="0"/>
              </a:spcBef>
              <a:spcAft>
                <a:spcPts val="0"/>
              </a:spcAft>
              <a:buClr>
                <a:srgbClr val="13165D"/>
              </a:buClr>
              <a:buSzPts val="2000"/>
              <a:buChar char="•"/>
            </a:pPr>
            <a:endParaRPr lang="nl-NL" sz="2000" b="1" dirty="0">
              <a:solidFill>
                <a:srgbClr val="13165D"/>
              </a:solidFill>
              <a:latin typeface="Calibri"/>
              <a:ea typeface="Calibri"/>
              <a:cs typeface="Calibri"/>
              <a:sym typeface="Calibri"/>
            </a:endParaRPr>
          </a:p>
          <a:p>
            <a:pPr marL="228600" lvl="0" indent="-228600" algn="l" rtl="0">
              <a:lnSpc>
                <a:spcPct val="90000"/>
              </a:lnSpc>
              <a:spcBef>
                <a:spcPts val="0"/>
              </a:spcBef>
              <a:spcAft>
                <a:spcPts val="0"/>
              </a:spcAft>
              <a:buClr>
                <a:srgbClr val="13165D"/>
              </a:buClr>
              <a:buSzPts val="2000"/>
              <a:buChar char="•"/>
            </a:pPr>
            <a:r>
              <a:rPr lang="nl-NL" sz="2000" dirty="0">
                <a:solidFill>
                  <a:srgbClr val="13165D"/>
                </a:solidFill>
                <a:latin typeface="Calibri"/>
                <a:ea typeface="Calibri"/>
                <a:cs typeface="Calibri"/>
                <a:sym typeface="Calibri"/>
              </a:rPr>
              <a:t>Een</a:t>
            </a:r>
            <a:r>
              <a:rPr lang="nl-NL" sz="2000" b="1" dirty="0">
                <a:solidFill>
                  <a:srgbClr val="13165D"/>
                </a:solidFill>
                <a:latin typeface="Calibri"/>
                <a:ea typeface="Calibri"/>
                <a:cs typeface="Calibri"/>
                <a:sym typeface="Calibri"/>
              </a:rPr>
              <a:t> discussieforum</a:t>
            </a:r>
            <a:r>
              <a:rPr lang="nl-NL" sz="2000" dirty="0">
                <a:solidFill>
                  <a:srgbClr val="13165D"/>
                </a:solidFill>
                <a:latin typeface="Calibri"/>
                <a:ea typeface="Calibri"/>
                <a:cs typeface="Calibri"/>
                <a:sym typeface="Calibri"/>
              </a:rPr>
              <a:t> waar leden van elkaar kunnen leren en ervaringen kunnen uitwisselen</a:t>
            </a:r>
          </a:p>
          <a:p>
            <a:pPr marL="228600" lvl="0" indent="-228600" algn="l" rtl="0">
              <a:lnSpc>
                <a:spcPct val="90000"/>
              </a:lnSpc>
              <a:spcBef>
                <a:spcPts val="0"/>
              </a:spcBef>
              <a:spcAft>
                <a:spcPts val="0"/>
              </a:spcAft>
              <a:buClr>
                <a:srgbClr val="13165D"/>
              </a:buClr>
              <a:buSzPts val="2000"/>
              <a:buChar char="•"/>
            </a:pPr>
            <a:endParaRPr lang="nl-NL" sz="2000" dirty="0">
              <a:solidFill>
                <a:srgbClr val="13165D"/>
              </a:solidFill>
              <a:latin typeface="Calibri"/>
              <a:ea typeface="Calibri"/>
              <a:cs typeface="Calibri"/>
              <a:sym typeface="Calibri"/>
            </a:endParaRPr>
          </a:p>
          <a:p>
            <a:pPr marL="228600" lvl="0" indent="-228600" algn="l" rtl="0">
              <a:lnSpc>
                <a:spcPct val="90000"/>
              </a:lnSpc>
              <a:spcBef>
                <a:spcPts val="0"/>
              </a:spcBef>
              <a:spcAft>
                <a:spcPts val="0"/>
              </a:spcAft>
              <a:buClr>
                <a:srgbClr val="13165D"/>
              </a:buClr>
              <a:buSzPts val="2000"/>
              <a:buChar char="•"/>
            </a:pPr>
            <a:r>
              <a:rPr lang="nl-NL" sz="2000" dirty="0">
                <a:solidFill>
                  <a:srgbClr val="13165D"/>
                </a:solidFill>
                <a:latin typeface="Calibri"/>
                <a:ea typeface="Calibri"/>
                <a:cs typeface="Calibri"/>
                <a:sym typeface="Calibri"/>
              </a:rPr>
              <a:t>Geselecteerd </a:t>
            </a:r>
            <a:r>
              <a:rPr lang="nl-NL" sz="2000" b="1" dirty="0">
                <a:solidFill>
                  <a:srgbClr val="13165D"/>
                </a:solidFill>
                <a:latin typeface="Calibri"/>
                <a:ea typeface="Calibri"/>
                <a:cs typeface="Calibri"/>
                <a:sym typeface="Calibri"/>
              </a:rPr>
              <a:t>informatiemateriaal</a:t>
            </a:r>
          </a:p>
          <a:p>
            <a:pPr marL="228600" lvl="0" indent="-228600" algn="l" rtl="0">
              <a:lnSpc>
                <a:spcPct val="90000"/>
              </a:lnSpc>
              <a:spcBef>
                <a:spcPts val="0"/>
              </a:spcBef>
              <a:spcAft>
                <a:spcPts val="0"/>
              </a:spcAft>
              <a:buClr>
                <a:srgbClr val="13165D"/>
              </a:buClr>
              <a:buSzPts val="2000"/>
              <a:buChar char="•"/>
            </a:pPr>
            <a:endParaRPr lang="nl-NL" sz="2000" dirty="0">
              <a:solidFill>
                <a:srgbClr val="13165D"/>
              </a:solidFill>
              <a:latin typeface="Calibri"/>
              <a:ea typeface="Calibri"/>
              <a:cs typeface="Calibri"/>
              <a:sym typeface="Calibri"/>
            </a:endParaRPr>
          </a:p>
          <a:p>
            <a:pPr marL="228600" lvl="0" indent="-228600" algn="l" rtl="0">
              <a:lnSpc>
                <a:spcPct val="90000"/>
              </a:lnSpc>
              <a:spcBef>
                <a:spcPts val="0"/>
              </a:spcBef>
              <a:spcAft>
                <a:spcPts val="0"/>
              </a:spcAft>
              <a:buClr>
                <a:srgbClr val="13165D"/>
              </a:buClr>
              <a:buSzPts val="2000"/>
              <a:buChar char="•"/>
            </a:pPr>
            <a:r>
              <a:rPr lang="nl-NL" sz="2000" dirty="0">
                <a:solidFill>
                  <a:srgbClr val="13165D"/>
                </a:solidFill>
                <a:latin typeface="Calibri"/>
                <a:ea typeface="Calibri"/>
                <a:cs typeface="Calibri"/>
                <a:sym typeface="Calibri"/>
              </a:rPr>
              <a:t>Een </a:t>
            </a:r>
            <a:r>
              <a:rPr lang="nl-NL" sz="2000" b="1" dirty="0">
                <a:solidFill>
                  <a:srgbClr val="13165D"/>
                </a:solidFill>
                <a:latin typeface="Calibri"/>
                <a:ea typeface="Calibri"/>
                <a:cs typeface="Calibri"/>
                <a:sym typeface="Calibri"/>
              </a:rPr>
              <a:t>kalender</a:t>
            </a:r>
            <a:r>
              <a:rPr lang="nl-NL" sz="2000" dirty="0">
                <a:solidFill>
                  <a:srgbClr val="13165D"/>
                </a:solidFill>
                <a:latin typeface="Calibri"/>
                <a:ea typeface="Calibri"/>
                <a:cs typeface="Calibri"/>
                <a:sym typeface="Calibri"/>
              </a:rPr>
              <a:t> voor offline en online evenementen</a:t>
            </a:r>
          </a:p>
          <a:p>
            <a:pPr marL="228600" lvl="0" indent="-228600" algn="l" rtl="0">
              <a:lnSpc>
                <a:spcPct val="90000"/>
              </a:lnSpc>
              <a:spcBef>
                <a:spcPts val="0"/>
              </a:spcBef>
              <a:spcAft>
                <a:spcPts val="0"/>
              </a:spcAft>
              <a:buClr>
                <a:srgbClr val="13165D"/>
              </a:buClr>
              <a:buSzPts val="2000"/>
              <a:buChar char="•"/>
            </a:pPr>
            <a:endParaRPr lang="nl-NL" sz="2000" dirty="0">
              <a:solidFill>
                <a:srgbClr val="13165D"/>
              </a:solidFill>
              <a:latin typeface="Calibri"/>
              <a:ea typeface="Calibri"/>
              <a:cs typeface="Calibri"/>
              <a:sym typeface="Calibri"/>
            </a:endParaRPr>
          </a:p>
          <a:p>
            <a:pPr marL="228600" lvl="0" indent="-228600" algn="l" rtl="0">
              <a:lnSpc>
                <a:spcPct val="90000"/>
              </a:lnSpc>
              <a:spcBef>
                <a:spcPts val="0"/>
              </a:spcBef>
              <a:spcAft>
                <a:spcPts val="0"/>
              </a:spcAft>
              <a:buClr>
                <a:srgbClr val="13165D"/>
              </a:buClr>
              <a:buSzPts val="2000"/>
              <a:buChar char="•"/>
            </a:pPr>
            <a:r>
              <a:rPr lang="nl-NL" sz="2000" dirty="0">
                <a:solidFill>
                  <a:srgbClr val="13165D"/>
                </a:solidFill>
                <a:latin typeface="Calibri"/>
                <a:ea typeface="Calibri"/>
                <a:cs typeface="Calibri"/>
                <a:sym typeface="Calibri"/>
              </a:rPr>
              <a:t>Een </a:t>
            </a:r>
            <a:r>
              <a:rPr lang="nl-NL" sz="2000" b="1" dirty="0">
                <a:solidFill>
                  <a:srgbClr val="13165D"/>
                </a:solidFill>
                <a:latin typeface="Calibri"/>
                <a:ea typeface="Calibri"/>
                <a:cs typeface="Calibri"/>
                <a:sym typeface="Calibri"/>
              </a:rPr>
              <a:t>gezamenlijke groep </a:t>
            </a:r>
            <a:r>
              <a:rPr lang="nl-NL" sz="2000" dirty="0">
                <a:solidFill>
                  <a:srgbClr val="13165D"/>
                </a:solidFill>
                <a:latin typeface="Calibri"/>
                <a:ea typeface="Calibri"/>
                <a:cs typeface="Calibri"/>
                <a:sym typeface="Calibri"/>
              </a:rPr>
              <a:t>met leden van de lokale en regionale afgevaardigden van het Europees Comité van </a:t>
            </a:r>
            <a:r>
              <a:rPr lang="nl-NL" sz="2000">
                <a:solidFill>
                  <a:srgbClr val="13165D"/>
                </a:solidFill>
                <a:latin typeface="Calibri"/>
                <a:ea typeface="Calibri"/>
                <a:cs typeface="Calibri"/>
                <a:sym typeface="Calibri"/>
              </a:rPr>
              <a:t>de Regio's</a:t>
            </a:r>
            <a:endParaRPr lang="nl-NL" sz="2000" dirty="0">
              <a:solidFill>
                <a:srgbClr val="13165D"/>
              </a:solidFill>
              <a:latin typeface="Calibri"/>
              <a:ea typeface="Calibri"/>
              <a:cs typeface="Calibri"/>
              <a:sym typeface="Calibri"/>
            </a:endParaRPr>
          </a:p>
        </p:txBody>
      </p:sp>
      <p:sp>
        <p:nvSpPr>
          <p:cNvPr id="285" name="Google Shape;285;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nl-NL" sz="2000" b="1" dirty="0">
                <a:solidFill>
                  <a:srgbClr val="13165D"/>
                </a:solidFill>
                <a:latin typeface="Calibri"/>
                <a:ea typeface="Calibri"/>
                <a:cs typeface="Calibri"/>
                <a:sym typeface="Calibri"/>
              </a:rPr>
              <a:t>Wat voor content is er beschikbaar op het platform?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a:solidFill>
                  <a:srgbClr val="13165D"/>
                </a:solidFill>
                <a:latin typeface="Calibri"/>
                <a:ea typeface="Calibri"/>
                <a:cs typeface="Calibri"/>
                <a:sym typeface="Calibri"/>
              </a:rPr>
              <a:t>building-europe-with-local-councillors.europa.eu</a:t>
            </a:r>
            <a:endParaRPr sz="1800">
              <a:solidFill>
                <a:srgbClr val="13165D"/>
              </a:solidFill>
              <a:latin typeface="Calibri"/>
              <a:ea typeface="Calibri"/>
              <a:cs typeface="Calibri"/>
              <a:sym typeface="Calibri"/>
            </a:endParaRPr>
          </a:p>
        </p:txBody>
      </p:sp>
      <p:sp>
        <p:nvSpPr>
          <p:cNvPr id="304" name="Google Shape;304;p2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05" name="Google Shape;305;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The role of </a:t>
            </a:r>
            <a:br>
              <a:rPr lang="en-GB">
                <a:solidFill>
                  <a:srgbClr val="13165D"/>
                </a:solidFill>
              </a:rPr>
            </a:br>
            <a:r>
              <a:rPr lang="en-GB" b="1">
                <a:solidFill>
                  <a:srgbClr val="13165D"/>
                </a:solidFill>
                <a:latin typeface="Calibri"/>
                <a:ea typeface="Calibri"/>
                <a:cs typeface="Calibri"/>
                <a:sym typeface="Calibri"/>
              </a:rPr>
              <a:t>Netcompany</a:t>
            </a:r>
            <a:r>
              <a:rPr lang="en-GB" b="1">
                <a:solidFill>
                  <a:srgbClr val="13165D"/>
                </a:solidFill>
              </a:rPr>
              <a:t>-</a:t>
            </a:r>
            <a:r>
              <a:rPr lang="en-GB" b="1">
                <a:solidFill>
                  <a:srgbClr val="13165D"/>
                </a:solidFill>
                <a:latin typeface="Calibri"/>
                <a:ea typeface="Calibri"/>
                <a:cs typeface="Calibri"/>
                <a:sym typeface="Calibri"/>
              </a:rPr>
              <a:t>Intrasoft</a:t>
            </a:r>
            <a:endParaRPr>
              <a:solidFill>
                <a:srgbClr val="13165D"/>
              </a:solidFill>
              <a:latin typeface="Calibri"/>
              <a:ea typeface="Calibri"/>
              <a:cs typeface="Calibri"/>
              <a:sym typeface="Calibri"/>
            </a:endParaRPr>
          </a:p>
        </p:txBody>
      </p:sp>
      <p:pic>
        <p:nvPicPr>
          <p:cNvPr id="306" name="Google Shape;306;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7" name="Google Shape;307;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dirty="0" err="1"/>
              <a:t>Bedankt</a:t>
            </a:r>
            <a:endParaRPr dirty="0"/>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nl-NL" sz="3000" b="0" i="0" u="none" dirty="0">
                <a:solidFill>
                  <a:schemeClr val="lt1"/>
                </a:solidFill>
                <a:latin typeface="Calibri"/>
                <a:ea typeface="Calibri"/>
                <a:cs typeface="Calibri"/>
                <a:sym typeface="Calibri"/>
              </a:rPr>
              <a:t>Geef vorm aan Europa in de </a:t>
            </a:r>
            <a:r>
              <a:rPr lang="nl-NL" sz="3000" b="1" i="0" u="none" dirty="0">
                <a:solidFill>
                  <a:schemeClr val="lt1"/>
                </a:solidFill>
                <a:latin typeface="Calibri"/>
                <a:ea typeface="Calibri"/>
                <a:cs typeface="Calibri"/>
                <a:sym typeface="Calibri"/>
              </a:rPr>
              <a:t>lokale politiek</a:t>
            </a:r>
            <a:r>
              <a:rPr lang="nl-NL" sz="3000" b="0" i="0" u="none" dirty="0">
                <a:solidFill>
                  <a:schemeClr val="lt1"/>
                </a:solidFill>
                <a:latin typeface="Calibri"/>
                <a:ea typeface="Calibri"/>
                <a:cs typeface="Calibri"/>
                <a:sym typeface="Calibri"/>
              </a:rPr>
              <a:t>!</a:t>
            </a:r>
            <a:endParaRPr lang="en-US" sz="3000" b="1" i="0" u="none" dirty="0">
              <a:solidFill>
                <a:schemeClr val="lt1"/>
              </a:solidFill>
              <a:latin typeface="Calibri"/>
              <a:ea typeface="Calibri"/>
              <a:cs typeface="Calibri"/>
              <a:sym typeface="Calibri"/>
            </a:endParaRPr>
          </a:p>
        </p:txBody>
      </p:sp>
      <p:sp>
        <p:nvSpPr>
          <p:cNvPr id="327" name="Google Shape;327;p26"/>
          <p:cNvSpPr txBox="1"/>
          <p:nvPr/>
        </p:nvSpPr>
        <p:spPr>
          <a:xfrm>
            <a:off x="2212085" y="4524182"/>
            <a:ext cx="7767829" cy="634876"/>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nl-NL" sz="1300" b="1" i="0" u="none" dirty="0">
                <a:solidFill>
                  <a:schemeClr val="lt1"/>
                </a:solidFill>
                <a:latin typeface="Calibri"/>
                <a:ea typeface="Calibri"/>
                <a:cs typeface="Calibri"/>
                <a:sym typeface="Calibri"/>
              </a:rPr>
              <a:t>Een netwerk van lokale afgevaardigden in de EU, die samenwerken om te communiceren over EU-onderwerpen</a:t>
            </a:r>
          </a:p>
          <a:p>
            <a:pPr marL="0" marR="0" lvl="0" indent="0" algn="ctr" rtl="0">
              <a:lnSpc>
                <a:spcPct val="90000"/>
              </a:lnSpc>
              <a:spcBef>
                <a:spcPts val="0"/>
              </a:spcBef>
              <a:spcAft>
                <a:spcPts val="0"/>
              </a:spcAft>
              <a:buClr>
                <a:schemeClr val="lt1"/>
              </a:buClr>
              <a:buSzPts val="1300"/>
              <a:buFont typeface="Calibri"/>
              <a:buNone/>
            </a:pPr>
            <a:br>
              <a:rPr lang="nl-NL" sz="1300" b="1" i="0" u="none" dirty="0">
                <a:solidFill>
                  <a:schemeClr val="lt1"/>
                </a:solidFill>
                <a:latin typeface="Calibri"/>
                <a:ea typeface="Calibri"/>
                <a:cs typeface="Calibri"/>
                <a:sym typeface="Calibri"/>
              </a:rPr>
            </a:br>
            <a:r>
              <a:rPr lang="en-IE" sz="1300" i="0" dirty="0">
                <a:solidFill>
                  <a:schemeClr val="bg1"/>
                </a:solidFill>
                <a:effectLst/>
                <a:latin typeface="Calibri" panose="020F0502020204030204" pitchFamily="34" charset="0"/>
                <a:cs typeface="Calibri" panose="020F0502020204030204" pitchFamily="34" charset="0"/>
              </a:rPr>
              <a:t>contact: </a:t>
            </a:r>
            <a:r>
              <a:rPr lang="en-GB" sz="1300" b="1" i="0" dirty="0">
                <a:solidFill>
                  <a:schemeClr val="bg1"/>
                </a:solidFill>
                <a:effectLst/>
                <a:latin typeface="Calibri" panose="020F0502020204030204" pitchFamily="34" charset="0"/>
                <a:cs typeface="Calibri" panose="020F0502020204030204" pitchFamily="34" charset="0"/>
              </a:rPr>
              <a:t>info@eu-councillors.eu</a:t>
            </a:r>
            <a:endParaRPr lang="nl-NL" sz="1300" b="1" i="0" u="none"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dirty="0">
                <a:solidFill>
                  <a:srgbClr val="FFF200"/>
                </a:solidFill>
                <a:latin typeface="Calibri"/>
                <a:ea typeface="Calibri"/>
                <a:cs typeface="Calibri"/>
                <a:sym typeface="Calibri"/>
              </a:rPr>
              <a:t>Het EU-project </a:t>
            </a:r>
            <a:r>
              <a:rPr lang="en-GB" sz="4000" b="1" dirty="0">
                <a:latin typeface="Calibri"/>
                <a:ea typeface="Calibri"/>
                <a:cs typeface="Calibri"/>
                <a:sym typeface="Calibri"/>
              </a:rPr>
              <a:t>“</a:t>
            </a:r>
            <a:r>
              <a:rPr lang="nl-NL" sz="4000" b="1" dirty="0">
                <a:latin typeface="Calibri"/>
                <a:ea typeface="Calibri"/>
                <a:cs typeface="Calibri"/>
                <a:sym typeface="Calibri"/>
              </a:rPr>
              <a:t>Geef vorm aan Europa in de lokale politiek!</a:t>
            </a:r>
            <a:r>
              <a:rPr lang="en-GB" sz="4000" b="1" dirty="0">
                <a:latin typeface="Calibri"/>
                <a:ea typeface="Calibri"/>
                <a:cs typeface="Calibri"/>
                <a:sym typeface="Calibri"/>
              </a:rPr>
              <a:t>” </a:t>
            </a:r>
            <a:r>
              <a:rPr lang="nl-NL" sz="4000" b="1" dirty="0">
                <a:solidFill>
                  <a:srgbClr val="FFF200"/>
                </a:solidFill>
                <a:latin typeface="Calibri"/>
                <a:ea typeface="Calibri"/>
                <a:cs typeface="Calibri"/>
                <a:sym typeface="Calibri"/>
              </a:rPr>
              <a:t>is gebaseerd op het principe dat communiceren over de EU een gedeelde verantwoordelijkheid is van de EU-instanties en de overheden van de lidstaten, waaronder en in de eerste plaats op lokaal niveau.</a:t>
            </a:r>
            <a:endParaRPr sz="4000" dirty="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What is "</a:t>
            </a:r>
            <a:r>
              <a:rPr lang="en-GB" b="1">
                <a:solidFill>
                  <a:srgbClr val="FFFF00"/>
                </a:solidFill>
                <a:latin typeface="Calibri"/>
                <a:ea typeface="Calibri"/>
                <a:cs typeface="Calibri"/>
                <a:sym typeface="Calibri"/>
              </a:rPr>
              <a:t>Building Europe with Local Councillors</a:t>
            </a:r>
            <a:r>
              <a:rPr lang="en-GB" b="1">
                <a:latin typeface="Calibri"/>
                <a:ea typeface="Calibri"/>
                <a:cs typeface="Calibri"/>
                <a:sym typeface="Calibri"/>
              </a:rPr>
              <a:t>"?</a:t>
            </a:r>
            <a:endParaRPr>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a:p>
        </p:txBody>
      </p:sp>
      <p:sp>
        <p:nvSpPr>
          <p:cNvPr id="149" name="Google Shape;149;p3"/>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Building Europe with</a:t>
            </a:r>
            <a:br>
              <a:rPr lang="en-GB"/>
            </a:br>
            <a:r>
              <a:rPr lang="en-GB" sz="2400" b="1">
                <a:solidFill>
                  <a:srgbClr val="FFFF00"/>
                </a:solidFill>
              </a:rPr>
              <a:t>Local Councillors</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nl-NL" sz="4000" b="1" dirty="0">
                <a:latin typeface="Calibri"/>
                <a:ea typeface="Calibri"/>
                <a:cs typeface="Calibri"/>
                <a:sym typeface="Calibri"/>
              </a:rPr>
              <a:t>We moedigen alle lokale overheden, van groot tot klein, aan om zich in te schrijven en lid te worden. In het bijzonder de kleinere overheden (met minder dan 100.000 inwoners) en de overheden die zelden de doelgroep zijn van EU-activiteiten.</a:t>
            </a:r>
          </a:p>
        </p:txBody>
      </p:sp>
      <p:sp>
        <p:nvSpPr>
          <p:cNvPr id="155" name="Google Shape;155;p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Building Europe with</a:t>
            </a:r>
            <a:br>
              <a:rPr lang="en-GB"/>
            </a:br>
            <a:r>
              <a:rPr lang="en-GB" sz="2400" b="1">
                <a:solidFill>
                  <a:srgbClr val="FFFF00"/>
                </a:solidFill>
              </a:rPr>
              <a:t>Local Councillors</a:t>
            </a:r>
            <a:endParaRPr/>
          </a:p>
          <a:p>
            <a:pPr marL="0" lvl="0" indent="0" algn="r" rtl="0">
              <a:lnSpc>
                <a:spcPct val="90000"/>
              </a:lnSpc>
              <a:spcBef>
                <a:spcPts val="1000"/>
              </a:spcBef>
              <a:spcAft>
                <a:spcPts val="0"/>
              </a:spcAft>
              <a:buClr>
                <a:schemeClr val="lt1"/>
              </a:buClr>
              <a:buSzPts val="1400"/>
              <a:buNone/>
            </a:pPr>
            <a:endParaRPr/>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Who can </a:t>
            </a:r>
            <a:br>
              <a:rPr lang="en-GB"/>
            </a:br>
            <a:r>
              <a:rPr lang="en-GB" b="1">
                <a:solidFill>
                  <a:srgbClr val="FFFF00"/>
                </a:solidFill>
                <a:latin typeface="Calibri"/>
                <a:ea typeface="Calibri"/>
                <a:cs typeface="Calibri"/>
                <a:sym typeface="Calibri"/>
              </a:rPr>
              <a:t>join the project</a:t>
            </a:r>
            <a:r>
              <a:rPr lang="en-GB" b="1">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nl-NL" sz="4000" b="1" dirty="0">
                <a:solidFill>
                  <a:srgbClr val="FFF200"/>
                </a:solidFill>
                <a:latin typeface="Calibri"/>
                <a:ea typeface="Calibri"/>
                <a:cs typeface="Calibri"/>
                <a:sym typeface="Calibri"/>
              </a:rPr>
              <a:t>Lid worden van het netwerk:</a:t>
            </a:r>
            <a:br>
              <a:rPr lang="en-GB" sz="4000" dirty="0">
                <a:solidFill>
                  <a:srgbClr val="FFF200"/>
                </a:solidFill>
                <a:latin typeface="Calibri"/>
                <a:ea typeface="Calibri"/>
                <a:cs typeface="Calibri"/>
                <a:sym typeface="Calibri"/>
              </a:rPr>
            </a:br>
            <a:r>
              <a:rPr lang="nl" b="0" dirty="0"/>
              <a:t>het registratieproces</a:t>
            </a:r>
            <a:endParaRPr dirty="0"/>
          </a:p>
        </p:txBody>
      </p:sp>
      <p:sp>
        <p:nvSpPr>
          <p:cNvPr id="162" name="Google Shape;162;p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nl-NL" sz="3200" dirty="0">
                <a:solidFill>
                  <a:srgbClr val="13165D"/>
                </a:solidFill>
                <a:latin typeface="Calibri"/>
                <a:ea typeface="Calibri"/>
                <a:cs typeface="Calibri"/>
                <a:sym typeface="Calibri"/>
              </a:rPr>
              <a:t>Om zich in te schrijven moet een lokale overheid een </a:t>
            </a:r>
            <a:r>
              <a:rPr lang="nl-NL" sz="3200" b="1" dirty="0">
                <a:solidFill>
                  <a:srgbClr val="13165D"/>
                </a:solidFill>
                <a:latin typeface="Calibri"/>
                <a:ea typeface="Calibri"/>
                <a:cs typeface="Calibri"/>
                <a:sym typeface="Calibri"/>
              </a:rPr>
              <a:t>inschrijfformulier</a:t>
            </a:r>
            <a:r>
              <a:rPr lang="nl-NL" sz="3200" dirty="0">
                <a:solidFill>
                  <a:srgbClr val="13165D"/>
                </a:solidFill>
                <a:latin typeface="Calibri"/>
                <a:ea typeface="Calibri"/>
                <a:cs typeface="Calibri"/>
                <a:sym typeface="Calibri"/>
              </a:rPr>
              <a:t> invullen, waarin de naam van de aangewezen lokale afgevaardigde staat die lid zal worden van het netwerk. </a:t>
            </a:r>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70" name="Google Shape;170;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nl-NL" sz="2800" dirty="0">
                <a:solidFill>
                  <a:srgbClr val="13165D"/>
                </a:solidFill>
                <a:latin typeface="Calibri"/>
                <a:ea typeface="Calibri"/>
                <a:cs typeface="Calibri"/>
                <a:sym typeface="Calibri"/>
              </a:rPr>
              <a:t>Bij het online inschrijfformulier wordt een ondertekende verklaring gevoegd</a:t>
            </a:r>
            <a:r>
              <a:rPr lang="nl-NL" sz="2800" b="1" dirty="0">
                <a:solidFill>
                  <a:srgbClr val="13165D"/>
                </a:solidFill>
                <a:latin typeface="Calibri"/>
                <a:ea typeface="Calibri"/>
                <a:cs typeface="Calibri"/>
                <a:sym typeface="Calibri"/>
              </a:rPr>
              <a:t> </a:t>
            </a:r>
            <a:r>
              <a:rPr lang="nl-NL" sz="2800" dirty="0">
                <a:solidFill>
                  <a:srgbClr val="13165D"/>
                </a:solidFill>
                <a:latin typeface="Calibri"/>
                <a:ea typeface="Calibri"/>
                <a:cs typeface="Calibri"/>
                <a:sym typeface="Calibri"/>
              </a:rPr>
              <a:t>waarin de ondertekenaars blijk geven van hun belangstelling in en betrokkenheid bij het op lokaal niveau communiceren over Europa. Deze verklaring moet zowel door de wettelijke vertegenwoordiger van de lokale overheid als de aangewezen lokale afgevaardigde worden ingevuld.</a:t>
            </a:r>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2f29e7-6632-4cfe-826d-d0aa7d34b0a3">
      <Terms xmlns="http://schemas.microsoft.com/office/infopath/2007/PartnerControls"/>
    </lcf76f155ced4ddcb4097134ff3c332f>
    <TaxCatchAll xmlns="0963436b-35f1-4197-85e1-d8d1686f5a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1987089B2DDC4EA3C5EEDA50AEC7B2" ma:contentTypeVersion="14" ma:contentTypeDescription="Create a new document." ma:contentTypeScope="" ma:versionID="60799a9389433f212be7c2d4c9648e05">
  <xsd:schema xmlns:xsd="http://www.w3.org/2001/XMLSchema" xmlns:xs="http://www.w3.org/2001/XMLSchema" xmlns:p="http://schemas.microsoft.com/office/2006/metadata/properties" xmlns:ns2="122f29e7-6632-4cfe-826d-d0aa7d34b0a3" xmlns:ns3="0963436b-35f1-4197-85e1-d8d1686f5aa4" targetNamespace="http://schemas.microsoft.com/office/2006/metadata/properties" ma:root="true" ma:fieldsID="eed64565292540b172110f7c90fd35e5" ns2:_="" ns3:_="">
    <xsd:import namespace="122f29e7-6632-4cfe-826d-d0aa7d34b0a3"/>
    <xsd:import namespace="0963436b-35f1-4197-85e1-d8d1686f5a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f29e7-6632-4cfe-826d-d0aa7d34b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63436b-35f1-4197-85e1-d8d1686f5a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1871616-c489-4703-a968-9878670ce111}" ma:internalName="TaxCatchAll" ma:showField="CatchAllData" ma:web="0963436b-35f1-4197-85e1-d8d1686f5a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2CF304-7B43-4A9B-AB0A-B7A4A99B6FC5}">
  <ds:schemaRefs>
    <ds:schemaRef ds:uri="http://schemas.microsoft.com/sharepoint/v3/contenttype/forms"/>
  </ds:schemaRefs>
</ds:datastoreItem>
</file>

<file path=customXml/itemProps2.xml><?xml version="1.0" encoding="utf-8"?>
<ds:datastoreItem xmlns:ds="http://schemas.openxmlformats.org/officeDocument/2006/customXml" ds:itemID="{5F82670B-E1A7-41E3-AB9A-B72096867FFD}">
  <ds:schemaRefs>
    <ds:schemaRef ds:uri="http://schemas.microsoft.com/office/2006/metadata/properties"/>
    <ds:schemaRef ds:uri="http://schemas.microsoft.com/office/infopath/2007/PartnerControls"/>
    <ds:schemaRef ds:uri="122f29e7-6632-4cfe-826d-d0aa7d34b0a3"/>
    <ds:schemaRef ds:uri="0963436b-35f1-4197-85e1-d8d1686f5aa4"/>
  </ds:schemaRefs>
</ds:datastoreItem>
</file>

<file path=customXml/itemProps3.xml><?xml version="1.0" encoding="utf-8"?>
<ds:datastoreItem xmlns:ds="http://schemas.openxmlformats.org/officeDocument/2006/customXml" ds:itemID="{BE94EDF6-7360-400F-AE27-35322A76D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f29e7-6632-4cfe-826d-d0aa7d34b0a3"/>
    <ds:schemaRef ds:uri="0963436b-35f1-4197-85e1-d8d1686f5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1399</Words>
  <Application>Microsoft Office PowerPoint</Application>
  <PresentationFormat>Breedbeeld</PresentationFormat>
  <Paragraphs>105</Paragraphs>
  <Slides>26</Slides>
  <Notes>26</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26</vt:i4>
      </vt:variant>
    </vt:vector>
  </HeadingPairs>
  <TitlesOfParts>
    <vt:vector size="29" baseType="lpstr">
      <vt:lpstr>Arial</vt:lpstr>
      <vt:lpstr>Calibri</vt:lpstr>
      <vt:lpstr>Office Theme</vt:lpstr>
      <vt:lpstr>Geef vorm aan Europa</vt:lpstr>
      <vt:lpstr>Wat is </vt:lpstr>
      <vt:lpstr>Het EU-project “Geef vorm aan Europa in de lokale politiek!” is gebaseerd op het principe dat communiceren over de EU een gedeelde verantwoordelijkheid is van de EU-instanties en de overheden van de lidstaten, waaronder en in de eerste plaats op lokaal niveau.</vt:lpstr>
      <vt:lpstr>We moedigen alle lokale overheden, van groot tot klein, aan om zich in te schrijven en lid te worden. In het bijzonder de kleinere overheden (met minder dan 100.000 inwoners) en de overheden die zelden de doelgroep zijn van EU-activiteiten.</vt:lpstr>
      <vt:lpstr>Lid worden van het netwerk: het registratieproces</vt:lpstr>
      <vt:lpstr>Om zich in te schrijven moet een lokale overheid een inschrijfformulier invullen, waarin de naam van de aangewezen lokale afgevaardigde staat die lid zal worden van het netwerk. </vt:lpstr>
      <vt:lpstr>To apply, the local authority needs to fill in an application form indicating the name of the local councillor designated to become a network member.</vt:lpstr>
      <vt:lpstr>Bij het online inschrijfformulier wordt een ondertekende verklaring gevoegd waarin de ondertekenaars blijk geven van hun belangstelling in en betrokkenheid bij het op lokaal niveau communiceren over Europa. Deze verklaring moet zowel door de wettelijke vertegenwoordiger van de lokale overheid als de aangewezen lokale afgevaardigde worden ingevuld.</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Lokale overheid partner van de Commissie in communiceren over Europa op lokaal niveau  Lokaal gekozen afgevaardigde aangewezen  door de lokale overheid  lid van het netwerk van "Geef vorm aan Europa in de lokale politiek!"</vt:lpstr>
      <vt:lpstr>De 5 grootste voordelen van deelname aan dit netwerk</vt:lpstr>
      <vt:lpstr>PowerPoint-presentatie</vt:lpstr>
      <vt:lpstr>Specifieke enquête</vt:lpstr>
      <vt:lpstr>Door op de specifieke enquête te reageren maakt u gebruik van de mogelijkheid om de onderwerpen aan te geven die het meest relevant zijn voor uw communicatiebehoeften in uw kiesdistrict.   Na deelname aan de EU-specifieke enquête krijgt u de kans om:  - relevante EU-gerelateerde informatie te ontvangen; - deel te nemen aan online seminars; - deel te nemen aan bezoeken aan de EU-instellingen in uw voertaal.  Link naar de specifieke enquête:   https://ec.europa.eu/eusurvey/runner/BELC-specific-survey</vt:lpstr>
      <vt:lpstr>Samenwerking met het  Europees Comité van de Regio's</vt:lpstr>
      <vt:lpstr>PowerPoint-presentatie</vt:lpstr>
      <vt:lpstr>Wat wordt er van  netwerkleden verwacht?</vt:lpstr>
      <vt:lpstr>PowerPoint-presentatie</vt:lpstr>
      <vt:lpstr>Deelnemen aan het netwerk wat gebeurt er dan?</vt:lpstr>
      <vt:lpstr>PowerPoint-presentatie</vt:lpstr>
      <vt:lpstr>Het online communicatieplatform voor de leden van Geef vorm aan Europa in de lokale politiek! staat op het Futurium-platform van de Europese Commissie (https://futurium.ec.europa.eu).  Leden moeten een EU-login aanmaken  om toegang te krijgen tot het platform. </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PowerPoint-presentatie</vt:lpstr>
      <vt:lpstr>PowerPoint-presentatie</vt:lpstr>
      <vt:lpstr>building-europe-with-local-councillors.europa.eu</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Geef vorm aan Europa</dc:title>
  <dc:creator>DUMONT Patrick</dc:creator>
  <cp:lastModifiedBy>Translator</cp:lastModifiedBy>
  <cp:revision>8</cp:revision>
  <dcterms:created xsi:type="dcterms:W3CDTF">2022-11-14T11:00:44Z</dcterms:created>
  <dcterms:modified xsi:type="dcterms:W3CDTF">2023-04-26T19:35:28Z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0x010100AE1987089B2DDC4EA3C5EEDA50AEC7B2</vt:lpwstr>
  </property>
</Properties>
</file>