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32" roundtripDataSignature="AMtx7mg3EpxbwwH/byEYrMCvLWkL6b37h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10" Type="http://schemas.openxmlformats.org/officeDocument/2006/relationships/slide" Target="slides/slide5.xml"/><Relationship Id="rId32" Type="http://customschemas.google.com/relationships/presentationmetadata" Target="meta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0" name="Google Shape;13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9" name="Google Shape;19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6" name="Google Shape;2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2" name="Google Shape;212;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3762f2b73c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3" name="Google Shape;223;g23762f2b73c_0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3762f2b73c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9" name="Google Shape;229;g23762f2b73c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6" name="Google Shape;2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9" name="Google Shape;2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5" name="Google Shape;255;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2" name="Google Shape;262;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8" name="Google Shape;26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4" name="Google Shape;284;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3762f2b73c_0_1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3" name="Google Shape;293;g23762f2b73c_0_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2" name="Google Shape;302;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0" name="Google Shape;31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5" name="Google Shape;145;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2" name="Google Shape;15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9" name="Google Shape;15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5" name="Google Shape;16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1.png"/><Relationship Id="rId4" Type="http://schemas.openxmlformats.org/officeDocument/2006/relationships/image" Target="../media/image5.png"/><Relationship Id="rId5" Type="http://schemas.openxmlformats.org/officeDocument/2006/relationships/image" Target="../media/image1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1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6" name="Shape 6"/>
        <p:cNvGrpSpPr/>
        <p:nvPr/>
      </p:nvGrpSpPr>
      <p:grpSpPr>
        <a:xfrm>
          <a:off x="0" y="0"/>
          <a:ext cx="0" cy="0"/>
          <a:chOff x="0" y="0"/>
          <a:chExt cx="0" cy="0"/>
        </a:xfrm>
      </p:grpSpPr>
      <p:pic>
        <p:nvPicPr>
          <p:cNvPr descr="A picture containing person, spectacles, close, sunglasses&#10;&#10;Description automatically generated" id="7" name="Google Shape;7;p28"/>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9" name="Google Shape;9;p28"/>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1"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 name="Google Shape;10;p28"/>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9600"/>
              <a:buFont typeface="Arial"/>
              <a:buNone/>
              <a:defRPr b="1" i="0" sz="96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 name="Google Shape;11;p28"/>
          <p:cNvSpPr txBox="1"/>
          <p:nvPr>
            <p:ph idx="2" type="body"/>
          </p:nvPr>
        </p:nvSpPr>
        <p:spPr>
          <a:xfrm>
            <a:off x="349172" y="4497051"/>
            <a:ext cx="11504806"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chemeClr val="lt1"/>
              </a:buClr>
              <a:buSzPts val="2400"/>
              <a:buFont typeface="Arial"/>
              <a:buNone/>
              <a:defRPr b="1"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 name="Google Shape;12;p28"/>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sp>
        <p:nvSpPr>
          <p:cNvPr id="14" name="Google Shape;14;p28"/>
          <p:cNvSpPr txBox="1"/>
          <p:nvPr>
            <p:ph idx="3"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Section Header">
  <p:cSld name="12_Section Header">
    <p:spTree>
      <p:nvGrpSpPr>
        <p:cNvPr id="8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b="0" l="0" r="0" t="0"/>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b="0" l="0" r="0" t="0"/>
          <a:stretch/>
        </p:blipFill>
        <p:spPr>
          <a:xfrm>
            <a:off x="-2014" y="0"/>
            <a:ext cx="1248937" cy="1198219"/>
          </a:xfrm>
          <a:prstGeom prst="rect">
            <a:avLst/>
          </a:prstGeom>
          <a:noFill/>
          <a:ln>
            <a:noFill/>
          </a:ln>
        </p:spPr>
      </p:pic>
      <p:sp>
        <p:nvSpPr>
          <p:cNvPr id="86" name="Google Shape;86;p3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7" name="Google Shape;87;p37"/>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88" name="Google Shape;88;p37"/>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1pPr>
            <a:lvl2pPr indent="-342900" lvl="1" marL="9144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42900" lvl="2" marL="13716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Section Header">
  <p:cSld name="10_Section Header">
    <p:spTree>
      <p:nvGrpSpPr>
        <p:cNvPr id="89"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94" name="Google Shape;94;p38"/>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95" name="Google Shape;95;p38"/>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and Content">
  <p:cSld name="3_Title and Content">
    <p:spTree>
      <p:nvGrpSpPr>
        <p:cNvPr id="96"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0" name="Google Shape;100;p3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1" name="Google Shape;101;p39"/>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2" name="Google Shape;102;p3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03" name="Google Shape;103;p39"/>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104"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b="0" l="0" r="0" t="0"/>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07" name="Google Shape;107;p4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08" name="Google Shape;108;p40"/>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09" name="Google Shape;109;p4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0" name="Google Shape;110;p40"/>
          <p:cNvSpPr txBox="1"/>
          <p:nvPr>
            <p:ph idx="3" type="body"/>
          </p:nvPr>
        </p:nvSpPr>
        <p:spPr>
          <a:xfrm>
            <a:off x="360887" y="1449387"/>
            <a:ext cx="9697512" cy="4171724"/>
          </a:xfrm>
          <a:prstGeom prst="rect">
            <a:avLst/>
          </a:prstGeom>
          <a:noFill/>
          <a:ln>
            <a:noFill/>
          </a:ln>
        </p:spPr>
        <p:txBody>
          <a:bodyPr anchorCtr="0" anchor="ctr" bIns="0" lIns="0" spcFirstLastPara="1" rIns="0" wrap="square" tIns="0">
            <a:noAutofit/>
          </a:bodyPr>
          <a:lstStyle>
            <a:lvl1pPr indent="-342900" lvl="0" marL="457200" marR="0" rtl="0" algn="l">
              <a:lnSpc>
                <a:spcPct val="90000"/>
              </a:lnSpc>
              <a:spcBef>
                <a:spcPts val="10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1pPr>
            <a:lvl2pPr indent="-342900" lvl="1" marL="9144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2pPr>
            <a:lvl3pPr indent="-342900" lvl="2" marL="13716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3pPr>
            <a:lvl4pPr indent="-342900" lvl="3" marL="18288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4pPr>
            <a:lvl5pPr indent="-342900" lvl="4" marL="2286000" marR="0" rtl="0" algn="l">
              <a:lnSpc>
                <a:spcPct val="90000"/>
              </a:lnSpc>
              <a:spcBef>
                <a:spcPts val="500"/>
              </a:spcBef>
              <a:spcAft>
                <a:spcPts val="0"/>
              </a:spcAft>
              <a:buClr>
                <a:srgbClr val="13155D"/>
              </a:buClr>
              <a:buSzPts val="1800"/>
              <a:buFont typeface="Arial"/>
              <a:buChar char="•"/>
              <a:defRPr b="0" i="0" sz="1800" u="none" cap="none" strike="noStrike">
                <a:solidFill>
                  <a:srgbClr val="13155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Section Header">
  <p:cSld name="11_Section Header">
    <p:spTree>
      <p:nvGrpSpPr>
        <p:cNvPr id="111" name="Shape 111"/>
        <p:cNvGrpSpPr/>
        <p:nvPr/>
      </p:nvGrpSpPr>
      <p:grpSpPr>
        <a:xfrm>
          <a:off x="0" y="0"/>
          <a:ext cx="0" cy="0"/>
          <a:chOff x="0" y="0"/>
          <a:chExt cx="0" cy="0"/>
        </a:xfrm>
      </p:grpSpPr>
      <p:pic>
        <p:nvPicPr>
          <p:cNvPr id="112" name="Google Shape;112;p41"/>
          <p:cNvPicPr preferRelativeResize="0"/>
          <p:nvPr/>
        </p:nvPicPr>
        <p:blipFill rotWithShape="1">
          <a:blip r:embed="rId2">
            <a:alphaModFix/>
          </a:blip>
          <a:srcRect b="0" l="0" r="0" t="0"/>
          <a:stretch/>
        </p:blipFill>
        <p:spPr>
          <a:xfrm>
            <a:off x="-2015" y="0"/>
            <a:ext cx="12192000" cy="6858000"/>
          </a:xfrm>
          <a:prstGeom prst="rect">
            <a:avLst/>
          </a:prstGeom>
          <a:noFill/>
          <a:ln>
            <a:noFill/>
          </a:ln>
        </p:spPr>
      </p:pic>
      <p:pic>
        <p:nvPicPr>
          <p:cNvPr id="113" name="Google Shape;113;p41"/>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114" name="Google Shape;114;p41"/>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115" name="Google Shape;115;p41"/>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116" name="Google Shape;116;p4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17" name="Google Shape;117;p41"/>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FFFF00"/>
              </a:buClr>
              <a:buSzPts val="4000"/>
              <a:buFont typeface="Calibri"/>
              <a:buNone/>
              <a:defRPr b="0"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18" name="Shape 118"/>
        <p:cNvGrpSpPr/>
        <p:nvPr/>
      </p:nvGrpSpPr>
      <p:grpSpPr>
        <a:xfrm>
          <a:off x="0" y="0"/>
          <a:ext cx="0" cy="0"/>
          <a:chOff x="0" y="0"/>
          <a:chExt cx="0" cy="0"/>
        </a:xfrm>
      </p:grpSpPr>
      <p:pic>
        <p:nvPicPr>
          <p:cNvPr descr="Two people looking at a tablet&#10;&#10;Description automatically generated with medium confidence" id="119" name="Google Shape;119;p42"/>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0" name="Google Shape;120;p42"/>
          <p:cNvSpPr txBox="1"/>
          <p:nvPr>
            <p:ph type="title"/>
          </p:nvPr>
        </p:nvSpPr>
        <p:spPr>
          <a:xfrm>
            <a:off x="2212085" y="1449388"/>
            <a:ext cx="7767829" cy="1979612"/>
          </a:xfrm>
          <a:prstGeom prst="rect">
            <a:avLst/>
          </a:prstGeom>
          <a:noFill/>
          <a:ln>
            <a:noFill/>
          </a:ln>
        </p:spPr>
        <p:txBody>
          <a:bodyPr anchorCtr="0" anchor="b" bIns="0" lIns="0" spcFirstLastPara="1" rIns="0" wrap="square" tIns="0">
            <a:noAutofit/>
          </a:bodyPr>
          <a:lstStyle>
            <a:lvl1pPr lvl="0" marR="0" rtl="0" algn="ctr">
              <a:lnSpc>
                <a:spcPct val="90000"/>
              </a:lnSpc>
              <a:spcBef>
                <a:spcPts val="0"/>
              </a:spcBef>
              <a:spcAft>
                <a:spcPts val="0"/>
              </a:spcAft>
              <a:buClr>
                <a:srgbClr val="FFFF00"/>
              </a:buClr>
              <a:buSzPts val="4000"/>
              <a:buFont typeface="Calibri"/>
              <a:buNone/>
              <a:defRPr b="1" i="0" sz="4000" u="none" cap="none" strike="noStrike">
                <a:solidFill>
                  <a:srgbClr val="FFFF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12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125" name="Google Shape;125;p4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126" name="Google Shape;126;p4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127" name="Google Shape;127;p4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5"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b="0" l="0" r="0" t="0"/>
          <a:stretch/>
        </p:blipFill>
        <p:spPr>
          <a:xfrm>
            <a:off x="0" y="0"/>
            <a:ext cx="12192000" cy="6858000"/>
          </a:xfrm>
          <a:prstGeom prst="rect">
            <a:avLst/>
          </a:prstGeom>
          <a:noFill/>
          <a:ln>
            <a:noFill/>
          </a:ln>
        </p:spPr>
      </p:pic>
      <p:sp>
        <p:nvSpPr>
          <p:cNvPr id="18" name="Google Shape;18;p29"/>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 name="Google Shape;19;p29"/>
          <p:cNvSpPr txBox="1"/>
          <p:nvPr>
            <p:ph idx="1" type="body"/>
          </p:nvPr>
        </p:nvSpPr>
        <p:spPr>
          <a:xfrm>
            <a:off x="304568" y="3132946"/>
            <a:ext cx="11437899" cy="1319134"/>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1000"/>
              </a:spcBef>
              <a:spcAft>
                <a:spcPts val="0"/>
              </a:spcAft>
              <a:buClr>
                <a:srgbClr val="FFFF00"/>
              </a:buClr>
              <a:buSzPts val="6000"/>
              <a:buFont typeface="Arial"/>
              <a:buNone/>
              <a:defRPr b="1" i="0" sz="6000" u="none" cap="none" strike="noStrike">
                <a:solidFill>
                  <a:srgbClr val="FFFF00"/>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20" name="Google Shape;20;p29"/>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23" name="Google Shape;23;p29"/>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ection Header">
  <p:cSld name="3_Section Header">
    <p:spTree>
      <p:nvGrpSpPr>
        <p:cNvPr id="24"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27" name="Google Shape;27;p30"/>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8" name="Google Shape;28;p30"/>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b="0" l="0" r="0" t="0"/>
          <a:stretch/>
        </p:blipFill>
        <p:spPr>
          <a:xfrm>
            <a:off x="8091452" y="0"/>
            <a:ext cx="4104649" cy="6858000"/>
          </a:xfrm>
          <a:prstGeom prst="rect">
            <a:avLst/>
          </a:prstGeom>
          <a:noFill/>
          <a:ln>
            <a:noFill/>
          </a:ln>
        </p:spPr>
      </p:pic>
      <p:sp>
        <p:nvSpPr>
          <p:cNvPr id="31" name="Google Shape;31;p30"/>
          <p:cNvSpPr txBox="1"/>
          <p:nvPr>
            <p:ph idx="1"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2" name="Google Shape;32;p30"/>
          <p:cNvSpPr txBox="1"/>
          <p:nvPr>
            <p:ph idx="2"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ection Header">
  <p:cSld name="4_Section Header">
    <p:spTree>
      <p:nvGrpSpPr>
        <p:cNvPr id="33"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sp>
        <p:nvSpPr>
          <p:cNvPr id="36" name="Google Shape;36;p31"/>
          <p:cNvSpPr txBox="1"/>
          <p:nvPr>
            <p:ph type="title"/>
          </p:nvPr>
        </p:nvSpPr>
        <p:spPr>
          <a:xfrm>
            <a:off x="371475" y="1449388"/>
            <a:ext cx="11382143"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6000"/>
              <a:buFont typeface="Calibri"/>
              <a:buNone/>
              <a:defRPr b="0" i="0" sz="6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7" name="Google Shape;37;p31"/>
          <p:cNvPicPr preferRelativeResize="0"/>
          <p:nvPr/>
        </p:nvPicPr>
        <p:blipFill rotWithShape="1">
          <a:blip r:embed="rId4">
            <a:alphaModFix/>
          </a:blip>
          <a:srcRect b="0" l="0" r="0" t="0"/>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b="0" l="0" r="0" t="0"/>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40" name="Google Shape;40;p31"/>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1" name="Google Shape;41;p3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000"/>
              <a:buFont typeface="Arial"/>
              <a:buNone/>
              <a:defRPr b="0" i="0" sz="1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ection Header">
  <p:cSld name="5_Section Header">
    <p:spTree>
      <p:nvGrpSpPr>
        <p:cNvPr id="42"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b="0" l="0" r="0" t="0"/>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b="0" l="0" r="0" t="0"/>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b="0" l="0" r="0" t="0"/>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b="0" l="0" r="0" t="0"/>
          <a:stretch/>
        </p:blipFill>
        <p:spPr>
          <a:xfrm>
            <a:off x="8083550" y="0"/>
            <a:ext cx="4108450" cy="6858000"/>
          </a:xfrm>
          <a:prstGeom prst="rect">
            <a:avLst/>
          </a:prstGeom>
          <a:noFill/>
          <a:ln>
            <a:noFill/>
          </a:ln>
        </p:spPr>
      </p:pic>
      <p:sp>
        <p:nvSpPr>
          <p:cNvPr id="47" name="Google Shape;47;p32"/>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48" name="Google Shape;48;p32"/>
          <p:cNvSpPr txBox="1"/>
          <p:nvPr>
            <p:ph type="title"/>
          </p:nvPr>
        </p:nvSpPr>
        <p:spPr>
          <a:xfrm>
            <a:off x="315720" y="1449388"/>
            <a:ext cx="7767829"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49"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anchorCtr="0" anchor="ctr" bIns="0" lIns="0" spcFirstLastPara="1" rIns="0" wrap="square" tIns="0">
            <a:noAutofit/>
          </a:bodyPr>
          <a:lstStyle/>
          <a:p>
            <a:pPr indent="0" lvl="0" marL="12700" marR="0" rtl="0" algn="l">
              <a:lnSpc>
                <a:spcPct val="167500"/>
              </a:lnSpc>
              <a:spcBef>
                <a:spcPts val="0"/>
              </a:spcBef>
              <a:spcAft>
                <a:spcPts val="0"/>
              </a:spcAft>
              <a:buClr>
                <a:schemeClr val="lt1"/>
              </a:buClr>
              <a:buSzPts val="6000"/>
              <a:buFont typeface="Calibri"/>
              <a:buNone/>
            </a:pPr>
            <a:r>
              <a:rPr b="0" i="0" lang="en-GB" sz="6000" u="none" cap="none" strike="noStrike">
                <a:solidFill>
                  <a:schemeClr val="lt1"/>
                </a:solidFill>
                <a:latin typeface="Calibri"/>
                <a:ea typeface="Calibri"/>
                <a:cs typeface="Calibri"/>
                <a:sym typeface="Calibri"/>
              </a:rPr>
              <a:t>Edit</a:t>
            </a:r>
            <a:endParaRPr b="0" i="0" sz="6000" u="none" cap="none" strike="noStrik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b="0" l="0" r="0" t="0"/>
          <a:stretch/>
        </p:blipFill>
        <p:spPr>
          <a:xfrm>
            <a:off x="-1" y="-1244"/>
            <a:ext cx="1248937" cy="1198219"/>
          </a:xfrm>
          <a:prstGeom prst="rect">
            <a:avLst/>
          </a:prstGeom>
          <a:noFill/>
          <a:ln>
            <a:noFill/>
          </a:ln>
        </p:spPr>
      </p:pic>
      <p:sp>
        <p:nvSpPr>
          <p:cNvPr id="53" name="Google Shape;53;p33"/>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7F7F7F"/>
              </a:buClr>
              <a:buSzPts val="1400"/>
              <a:buFont typeface="Arial"/>
              <a:buNone/>
              <a:defRPr b="0" i="0" sz="1400" u="none" cap="none" strike="noStrike">
                <a:solidFill>
                  <a:srgbClr val="7F7F7F"/>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pic>
        <p:nvPicPr>
          <p:cNvPr id="54" name="Google Shape;54;p33"/>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sp>
        <p:nvSpPr>
          <p:cNvPr id="55" name="Google Shape;55;p33"/>
          <p:cNvSpPr txBox="1"/>
          <p:nvPr>
            <p:ph type="title"/>
          </p:nvPr>
        </p:nvSpPr>
        <p:spPr>
          <a:xfrm>
            <a:off x="371474" y="1449389"/>
            <a:ext cx="9656947"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rgbClr val="13155D"/>
              </a:buClr>
              <a:buSzPts val="3600"/>
              <a:buFont typeface="Calibri"/>
              <a:buNone/>
              <a:defRPr b="0" i="0" sz="3600" u="none" cap="none" strike="noStrike">
                <a:solidFill>
                  <a:srgbClr val="13155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6" name="Google Shape;56;p33"/>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rgbClr val="13155D"/>
              </a:buClr>
              <a:buSzPts val="1000"/>
              <a:buFont typeface="Arial"/>
              <a:buNone/>
              <a:defRPr b="0" i="0" sz="1000" u="none" cap="none" strike="noStrike">
                <a:solidFill>
                  <a:srgbClr val="13155D"/>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Section Header">
  <p:cSld name="6_Section Header">
    <p:spTree>
      <p:nvGrpSpPr>
        <p:cNvPr id="57"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b="0" l="0" r="0" t="0"/>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62" name="Google Shape;62;p34"/>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3" name="Google Shape;63;p34"/>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64" name="Google Shape;64;p34"/>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Section Header">
  <p:cSld name="8_Section Header">
    <p:spTree>
      <p:nvGrpSpPr>
        <p:cNvPr id="65"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0" name="Google Shape;70;p35"/>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1" name="Google Shape;71;p35"/>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72" name="Google Shape;72;p35"/>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Section Header">
  <p:cSld name="9_Section Header">
    <p:spTree>
      <p:nvGrpSpPr>
        <p:cNvPr id="73"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b="0" l="0" r="0" t="0"/>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b="0" l="0" r="0" t="0"/>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b="0" l="0" r="0" t="0"/>
          <a:stretch/>
        </p:blipFill>
        <p:spPr>
          <a:xfrm>
            <a:off x="-1" y="-1244"/>
            <a:ext cx="1248937" cy="1198219"/>
          </a:xfrm>
          <a:prstGeom prst="rect">
            <a:avLst/>
          </a:prstGeom>
          <a:noFill/>
          <a:ln>
            <a:noFill/>
          </a:ln>
        </p:spPr>
      </p:pic>
      <p:sp>
        <p:nvSpPr>
          <p:cNvPr id="78" name="Google Shape;78;p36"/>
          <p:cNvSpPr txBox="1"/>
          <p:nvPr>
            <p:ph type="title"/>
          </p:nvPr>
        </p:nvSpPr>
        <p:spPr>
          <a:xfrm>
            <a:off x="315720" y="1449388"/>
            <a:ext cx="9441230" cy="41402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lt1"/>
              </a:buClr>
              <a:buSzPts val="4000"/>
              <a:buFont typeface="Calibri"/>
              <a:buNone/>
              <a:defRPr b="0" i="0" sz="4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9" name="Google Shape;79;p36"/>
          <p:cNvPicPr preferRelativeResize="0"/>
          <p:nvPr/>
        </p:nvPicPr>
        <p:blipFill rotWithShape="1">
          <a:blip r:embed="rId6">
            <a:alphaModFix/>
          </a:blip>
          <a:srcRect b="0" l="0" r="0" t="0"/>
          <a:stretch/>
        </p:blipFill>
        <p:spPr>
          <a:xfrm>
            <a:off x="8087351" y="0"/>
            <a:ext cx="4104649" cy="6858000"/>
          </a:xfrm>
          <a:prstGeom prst="rect">
            <a:avLst/>
          </a:prstGeom>
          <a:noFill/>
          <a:ln>
            <a:noFill/>
          </a:ln>
        </p:spPr>
      </p:pic>
      <p:sp>
        <p:nvSpPr>
          <p:cNvPr id="80" name="Google Shape;80;p36"/>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lvl1pPr indent="-228600" lvl="0" marL="457200" marR="0" rtl="0" algn="r">
              <a:lnSpc>
                <a:spcPct val="90000"/>
              </a:lnSpc>
              <a:spcBef>
                <a:spcPts val="1000"/>
              </a:spcBef>
              <a:spcAft>
                <a:spcPts val="0"/>
              </a:spcAft>
              <a:buClr>
                <a:schemeClr val="lt1"/>
              </a:buClr>
              <a:buSzPts val="1400"/>
              <a:buFont typeface="Arial"/>
              <a:buNone/>
              <a:defRPr b="0" i="0" sz="1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hyperlink" Target="https://ec.europa.eu/eusurvey/runner/BELC-specific-surve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9.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
          <p:cNvSpPr txBox="1"/>
          <p:nvPr>
            <p:ph type="title"/>
          </p:nvPr>
        </p:nvSpPr>
        <p:spPr>
          <a:xfrm>
            <a:off x="195943" y="1449388"/>
            <a:ext cx="11557675"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5400"/>
              <a:buFont typeface="Calibri"/>
              <a:buNone/>
            </a:pPr>
            <a:r>
              <a:rPr lang="en-GB" sz="4800">
                <a:latin typeface="Arial"/>
                <a:ea typeface="Arial"/>
                <a:cs typeface="Arial"/>
                <a:sym typeface="Arial"/>
              </a:rPr>
              <a:t>Tworzenie Europy razem z </a:t>
            </a:r>
            <a:endParaRPr sz="5400"/>
          </a:p>
        </p:txBody>
      </p:sp>
      <p:sp>
        <p:nvSpPr>
          <p:cNvPr id="133" name="Google Shape;133;p1"/>
          <p:cNvSpPr txBox="1"/>
          <p:nvPr>
            <p:ph idx="1" type="body"/>
          </p:nvPr>
        </p:nvSpPr>
        <p:spPr>
          <a:xfrm>
            <a:off x="360324" y="3132946"/>
            <a:ext cx="11382143" cy="1319134"/>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8800"/>
              <a:buNone/>
            </a:pPr>
            <a:r>
              <a:rPr lang="en-GB" sz="7200">
                <a:latin typeface="Arial"/>
                <a:ea typeface="Arial"/>
                <a:cs typeface="Arial"/>
                <a:sym typeface="Arial"/>
              </a:rPr>
              <a:t>samorządami lokalnymi</a:t>
            </a:r>
            <a:endParaRPr sz="7200">
              <a:solidFill>
                <a:srgbClr val="FFF200"/>
              </a:solidFill>
              <a:latin typeface="Calibri"/>
              <a:ea typeface="Calibri"/>
              <a:cs typeface="Calibri"/>
              <a:sym typeface="Calibri"/>
            </a:endParaRPr>
          </a:p>
        </p:txBody>
      </p:sp>
      <p:sp>
        <p:nvSpPr>
          <p:cNvPr id="134" name="Google Shape;134;p1"/>
          <p:cNvSpPr txBox="1"/>
          <p:nvPr>
            <p:ph idx="2" type="body"/>
          </p:nvPr>
        </p:nvSpPr>
        <p:spPr>
          <a:xfrm>
            <a:off x="371474" y="4497051"/>
            <a:ext cx="11449051" cy="10925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000"/>
              <a:buNone/>
            </a:pPr>
            <a:r>
              <a:rPr lang="en-GB" sz="2000">
                <a:solidFill>
                  <a:schemeClr val="lt1"/>
                </a:solidFill>
              </a:rPr>
              <a:t>Sieć lokalnych samorządów UE współpracujących ze sobą </a:t>
            </a:r>
            <a:endParaRPr/>
          </a:p>
          <a:p>
            <a:pPr indent="0" lvl="0" marL="0" rtl="0" algn="l">
              <a:lnSpc>
                <a:spcPct val="100000"/>
              </a:lnSpc>
              <a:spcBef>
                <a:spcPts val="0"/>
              </a:spcBef>
              <a:spcAft>
                <a:spcPts val="0"/>
              </a:spcAft>
              <a:buSzPts val="2000"/>
              <a:buNone/>
            </a:pPr>
            <a:r>
              <a:rPr lang="en-GB" sz="2000">
                <a:solidFill>
                  <a:schemeClr val="lt1"/>
                </a:solidFill>
              </a:rPr>
              <a:t>celem informowania o działaniach UE</a:t>
            </a:r>
            <a:endParaRPr sz="2000">
              <a:solidFill>
                <a:schemeClr val="lt1"/>
              </a:solidFill>
            </a:endParaRPr>
          </a:p>
          <a:p>
            <a:pPr indent="0" lvl="0" marL="0" rtl="0" algn="l">
              <a:lnSpc>
                <a:spcPct val="100000"/>
              </a:lnSpc>
              <a:spcBef>
                <a:spcPts val="0"/>
              </a:spcBef>
              <a:spcAft>
                <a:spcPts val="0"/>
              </a:spcAft>
              <a:buClr>
                <a:schemeClr val="lt1"/>
              </a:buClr>
              <a:buSzPts val="2000"/>
              <a:buNone/>
            </a:pPr>
            <a:r>
              <a:t/>
            </a:r>
            <a:endParaRPr sz="2000">
              <a:latin typeface="Calibri"/>
              <a:ea typeface="Calibri"/>
              <a:cs typeface="Calibri"/>
              <a:sym typeface="Calibri"/>
            </a:endParaRPr>
          </a:p>
        </p:txBody>
      </p:sp>
      <p:sp>
        <p:nvSpPr>
          <p:cNvPr id="135" name="Google Shape;135;p1"/>
          <p:cNvSpPr txBox="1"/>
          <p:nvPr>
            <p:ph idx="3" type="body"/>
          </p:nvPr>
        </p:nvSpPr>
        <p:spPr>
          <a:xfrm>
            <a:off x="8551150" y="5816175"/>
            <a:ext cx="3269400" cy="641700"/>
          </a:xfrm>
          <a:prstGeom prst="rect">
            <a:avLst/>
          </a:prstGeom>
          <a:noFill/>
          <a:ln>
            <a:noFill/>
          </a:ln>
        </p:spPr>
        <p:txBody>
          <a:bodyPr anchorCtr="0" anchor="t" bIns="0" lIns="0" spcFirstLastPara="1" rIns="0" wrap="square" tIns="0">
            <a:noAutofit/>
          </a:bodyPr>
          <a:lstStyle/>
          <a:p>
            <a:pPr indent="0" lvl="0" marL="0" rtl="0" algn="r">
              <a:lnSpc>
                <a:spcPct val="100000"/>
              </a:lnSpc>
              <a:spcBef>
                <a:spcPts val="0"/>
              </a:spcBef>
              <a:spcAft>
                <a:spcPts val="0"/>
              </a:spcAft>
              <a:buClr>
                <a:schemeClr val="lt1"/>
              </a:buClr>
              <a:buSzPts val="1400"/>
              <a:buNone/>
            </a:pPr>
            <a:r>
              <a:rPr b="1" lang="en-GB">
                <a:solidFill>
                  <a:schemeClr val="lt1"/>
                </a:solidFill>
              </a:rPr>
              <a:t>Tworzenie Europy razem z </a:t>
            </a:r>
            <a:r>
              <a:rPr b="1" lang="en-GB" sz="2000">
                <a:solidFill>
                  <a:srgbClr val="FFFF00"/>
                </a:solidFill>
              </a:rPr>
              <a:t>samorządami lokalnymi</a:t>
            </a:r>
            <a:r>
              <a:rPr b="1" lang="en-GB" sz="2800">
                <a:solidFill>
                  <a:srgbClr val="FFFF00"/>
                </a:solidFill>
              </a:rPr>
              <a:t> </a:t>
            </a:r>
            <a:endParaRPr b="1">
              <a:solidFill>
                <a:srgbClr val="FFFF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0"/>
          <p:cNvSpPr txBox="1"/>
          <p:nvPr>
            <p:ph idx="1" type="body"/>
          </p:nvPr>
        </p:nvSpPr>
        <p:spPr>
          <a:xfrm>
            <a:off x="8095851" y="5842000"/>
            <a:ext cx="3724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02" name="Google Shape;202;p10"/>
          <p:cNvSpPr txBox="1"/>
          <p:nvPr>
            <p:ph type="title"/>
          </p:nvPr>
        </p:nvSpPr>
        <p:spPr>
          <a:xfrm>
            <a:off x="1433407" y="1449389"/>
            <a:ext cx="9325185" cy="41402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13165D"/>
              </a:buClr>
              <a:buSzPts val="3600"/>
              <a:buFont typeface="Calibri"/>
              <a:buNone/>
            </a:pPr>
            <a:r>
              <a:rPr b="1" lang="en-GB">
                <a:solidFill>
                  <a:srgbClr val="13165D"/>
                </a:solidFill>
                <a:latin typeface="Calibri"/>
                <a:ea typeface="Calibri"/>
                <a:cs typeface="Calibri"/>
                <a:sym typeface="Calibri"/>
              </a:rPr>
              <a:t>Partner władz lokalnych </a:t>
            </a:r>
            <a:r>
              <a:rPr lang="en-GB">
                <a:solidFill>
                  <a:srgbClr val="13165D"/>
                </a:solidFill>
                <a:latin typeface="Calibri"/>
                <a:ea typeface="Calibri"/>
                <a:cs typeface="Calibri"/>
                <a:sym typeface="Calibri"/>
              </a:rPr>
              <a:t>Komisji </a:t>
            </a:r>
            <a:br>
              <a:rPr lang="en-GB">
                <a:solidFill>
                  <a:srgbClr val="13165D"/>
                </a:solidFill>
                <a:latin typeface="Calibri"/>
                <a:ea typeface="Calibri"/>
                <a:cs typeface="Calibri"/>
                <a:sym typeface="Calibri"/>
              </a:rPr>
            </a:br>
            <a:r>
              <a:rPr lang="en-GB">
                <a:solidFill>
                  <a:srgbClr val="13165D"/>
                </a:solidFill>
                <a:latin typeface="Calibri"/>
                <a:ea typeface="Calibri"/>
                <a:cs typeface="Calibri"/>
                <a:sym typeface="Calibri"/>
              </a:rPr>
              <a:t>w komunikowaniu o Europie w terenie</a:t>
            </a:r>
            <a:br>
              <a:rPr lang="en-GB">
                <a:solidFill>
                  <a:srgbClr val="13165D"/>
                </a:solidFill>
                <a:latin typeface="Calibri"/>
                <a:ea typeface="Calibri"/>
                <a:cs typeface="Calibri"/>
                <a:sym typeface="Calibri"/>
              </a:rPr>
            </a:br>
            <a:br>
              <a:rPr lang="en-GB">
                <a:solidFill>
                  <a:srgbClr val="13165D"/>
                </a:solidFill>
                <a:latin typeface="Calibri"/>
                <a:ea typeface="Calibri"/>
                <a:cs typeface="Calibri"/>
                <a:sym typeface="Calibri"/>
              </a:rPr>
            </a:br>
            <a:r>
              <a:rPr b="1" lang="en-GB">
                <a:solidFill>
                  <a:srgbClr val="13165D"/>
                </a:solidFill>
                <a:latin typeface="Calibri"/>
                <a:ea typeface="Calibri"/>
                <a:cs typeface="Calibri"/>
                <a:sym typeface="Calibri"/>
              </a:rPr>
              <a:t>Przedstawiciel władz lokalnych wyznaczony przez władze lokalne </a:t>
            </a:r>
            <a:r>
              <a:rPr lang="en-GB">
                <a:solidFill>
                  <a:srgbClr val="13165D"/>
                </a:solidFill>
                <a:latin typeface="Calibri"/>
                <a:ea typeface="Calibri"/>
                <a:cs typeface="Calibri"/>
                <a:sym typeface="Calibri"/>
              </a:rPr>
              <a:t>członek sieci “Budowanie Europy z Samorządami Lokalnymi” </a:t>
            </a:r>
            <a:endParaRPr/>
          </a:p>
        </p:txBody>
      </p:sp>
      <p:sp>
        <p:nvSpPr>
          <p:cNvPr id="203" name="Google Shape;203;p10"/>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Jak będzie działać sieć</a:t>
            </a:r>
            <a:endParaRPr>
              <a:solidFill>
                <a:srgbClr val="13165D"/>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315720" y="1449388"/>
            <a:ext cx="76124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200"/>
                </a:solidFill>
              </a:rPr>
              <a:t>5 kluczowych korzyści</a:t>
            </a:r>
            <a:br>
              <a:rPr lang="en-GB" sz="4000">
                <a:solidFill>
                  <a:srgbClr val="FFF200"/>
                </a:solidFill>
                <a:latin typeface="Calibri"/>
                <a:ea typeface="Calibri"/>
                <a:cs typeface="Calibri"/>
                <a:sym typeface="Calibri"/>
              </a:rPr>
            </a:br>
            <a:r>
              <a:rPr lang="en-GB">
                <a:solidFill>
                  <a:schemeClr val="lt1"/>
                </a:solidFill>
              </a:rPr>
              <a:t>z uczestnictwa w sieci</a:t>
            </a:r>
            <a:endParaRPr sz="4000">
              <a:solidFill>
                <a:schemeClr val="lt1"/>
              </a:solidFill>
            </a:endParaRPr>
          </a:p>
        </p:txBody>
      </p:sp>
      <p:sp>
        <p:nvSpPr>
          <p:cNvPr id="209" name="Google Shape;209;p11"/>
          <p:cNvSpPr txBox="1"/>
          <p:nvPr/>
        </p:nvSpPr>
        <p:spPr>
          <a:xfrm>
            <a:off x="8095850" y="6020375"/>
            <a:ext cx="37248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0"/>
              </a:spcBef>
              <a:spcAft>
                <a:spcPts val="0"/>
              </a:spcAft>
              <a:buClr>
                <a:schemeClr val="lt1"/>
              </a:buClr>
              <a:buSzPts val="1400"/>
              <a:buFont typeface="Arial"/>
              <a:buNone/>
            </a:pPr>
            <a:r>
              <a:rPr b="0" i="0" lang="en-GB" sz="1400" u="none" cap="none" strike="noStrike">
                <a:solidFill>
                  <a:schemeClr val="lt1"/>
                </a:solidFill>
                <a:latin typeface="Calibri"/>
                <a:ea typeface="Calibri"/>
                <a:cs typeface="Calibri"/>
                <a:sym typeface="Calibri"/>
              </a:rPr>
              <a:t>Budowanie Europy z</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samorządami lokalnymi</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2"/>
          <p:cNvSpPr txBox="1"/>
          <p:nvPr>
            <p:ph idx="1" type="body"/>
          </p:nvPr>
        </p:nvSpPr>
        <p:spPr>
          <a:xfrm>
            <a:off x="8152776" y="5909550"/>
            <a:ext cx="3667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15" name="Google Shape;215;p12"/>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5 kluczowych korzyści z uczestnictwa w sieci</a:t>
            </a:r>
            <a:endParaRPr>
              <a:solidFill>
                <a:srgbClr val="13165D"/>
              </a:solidFill>
              <a:latin typeface="Calibri"/>
              <a:ea typeface="Calibri"/>
              <a:cs typeface="Calibri"/>
              <a:sym typeface="Calibri"/>
            </a:endParaRPr>
          </a:p>
        </p:txBody>
      </p:sp>
      <p:sp>
        <p:nvSpPr>
          <p:cNvPr id="216" name="Google Shape;216;p12"/>
          <p:cNvSpPr/>
          <p:nvPr/>
        </p:nvSpPr>
        <p:spPr>
          <a:xfrm>
            <a:off x="371472" y="1820017"/>
            <a:ext cx="5361506" cy="1313601"/>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FFF00"/>
                </a:solidFill>
                <a:latin typeface="Arial"/>
                <a:ea typeface="Arial"/>
                <a:cs typeface="Arial"/>
                <a:sym typeface="Arial"/>
              </a:rPr>
              <a:t>Uprzywilejowany dostęp</a:t>
            </a:r>
            <a:r>
              <a:rPr b="0" i="0" lang="en-GB" sz="1400" u="none" cap="none" strike="noStrike">
                <a:solidFill>
                  <a:srgbClr val="FFFF00"/>
                </a:solidFill>
                <a:latin typeface="Arial"/>
                <a:ea typeface="Arial"/>
                <a:cs typeface="Arial"/>
                <a:sym typeface="Arial"/>
              </a:rPr>
              <a:t> </a:t>
            </a:r>
            <a:r>
              <a:rPr b="0" i="0" lang="en-GB" sz="1400" u="none" cap="none" strike="noStrike">
                <a:solidFill>
                  <a:schemeClr val="lt1"/>
                </a:solidFill>
                <a:latin typeface="Arial"/>
                <a:ea typeface="Arial"/>
                <a:cs typeface="Arial"/>
                <a:sym typeface="Arial"/>
              </a:rPr>
              <a:t>do oficjalnych źródeł komunikacji UE w językach krajowych, materiałów komunikacyjnych, seminariów online i offline oraz innych formatów informacji umożliwiających członkom angażowanie mieszkańców w sprawy związane z 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2"/>
          <p:cNvSpPr/>
          <p:nvPr/>
        </p:nvSpPr>
        <p:spPr>
          <a:xfrm>
            <a:off x="6459022" y="3049293"/>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rgbClr val="FFFF00"/>
                </a:solidFill>
                <a:latin typeface="Arial"/>
                <a:ea typeface="Arial"/>
                <a:cs typeface="Arial"/>
                <a:sym typeface="Arial"/>
              </a:rPr>
              <a:t>Dostęp do sieci </a:t>
            </a:r>
            <a:r>
              <a:rPr b="0" i="0" lang="en-GB" sz="1400" u="none" cap="none" strike="noStrike">
                <a:solidFill>
                  <a:schemeClr val="lt1"/>
                </a:solidFill>
                <a:latin typeface="Arial"/>
                <a:ea typeface="Arial"/>
                <a:cs typeface="Arial"/>
                <a:sym typeface="Arial"/>
              </a:rPr>
              <a:t>poprzez dedykowaną platformę online umożliwiającą członkom komunikowanie się ze sobą.</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2"/>
          <p:cNvSpPr/>
          <p:nvPr/>
        </p:nvSpPr>
        <p:spPr>
          <a:xfrm>
            <a:off x="371474" y="3337690"/>
            <a:ext cx="5361506" cy="759413"/>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rgbClr val="FFFF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Arial"/>
                <a:ea typeface="Arial"/>
                <a:cs typeface="Arial"/>
                <a:sym typeface="Arial"/>
              </a:rPr>
              <a:t>Widoczność</a:t>
            </a:r>
            <a:r>
              <a:rPr b="1" i="0" lang="en-GB" sz="1600" u="none" cap="none" strike="noStrike">
                <a:solidFill>
                  <a:schemeClr val="lt1"/>
                </a:solidFill>
                <a:latin typeface="Arial"/>
                <a:ea typeface="Arial"/>
                <a:cs typeface="Arial"/>
                <a:sym typeface="Arial"/>
              </a:rPr>
              <a:t> </a:t>
            </a:r>
            <a:r>
              <a:rPr b="0" i="0" lang="en-GB" sz="1600" u="none" cap="none" strike="noStrike">
                <a:solidFill>
                  <a:schemeClr val="lt1"/>
                </a:solidFill>
                <a:latin typeface="Arial"/>
                <a:ea typeface="Arial"/>
                <a:cs typeface="Arial"/>
                <a:sym typeface="Arial"/>
              </a:rPr>
              <a:t>podejmowanych w ramach sieci działań członków </a:t>
            </a:r>
            <a:r>
              <a:rPr b="1" i="0" lang="en-GB" sz="1600" u="none" cap="none" strike="noStrike">
                <a:solidFill>
                  <a:schemeClr val="lt1"/>
                </a:solidFill>
                <a:latin typeface="Arial"/>
                <a:ea typeface="Arial"/>
                <a:cs typeface="Arial"/>
                <a:sym typeface="Arial"/>
              </a:rPr>
              <a:t>na poziomie UE</a:t>
            </a:r>
            <a:r>
              <a:rPr b="0" i="0" lang="en-GB" sz="1600" u="none" cap="none" strike="noStrike">
                <a:solidFill>
                  <a:schemeClr val="lt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FFFF00"/>
              </a:solidFill>
              <a:latin typeface="Calibri"/>
              <a:ea typeface="Calibri"/>
              <a:cs typeface="Calibri"/>
              <a:sym typeface="Calibri"/>
            </a:endParaRPr>
          </a:p>
        </p:txBody>
      </p:sp>
      <p:sp>
        <p:nvSpPr>
          <p:cNvPr id="219" name="Google Shape;219;p12"/>
          <p:cNvSpPr/>
          <p:nvPr/>
        </p:nvSpPr>
        <p:spPr>
          <a:xfrm>
            <a:off x="6483539" y="1820017"/>
            <a:ext cx="5336989" cy="1015214"/>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1" i="0" sz="16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Arial"/>
                <a:ea typeface="Arial"/>
                <a:cs typeface="Arial"/>
                <a:sym typeface="Arial"/>
              </a:rPr>
              <a:t>Zaproszenia na wizyty</a:t>
            </a:r>
            <a:r>
              <a:rPr b="0" i="0" lang="en-GB" sz="1600" u="none" cap="none" strike="noStrike">
                <a:solidFill>
                  <a:srgbClr val="FFFF00"/>
                </a:solidFill>
                <a:latin typeface="Arial"/>
                <a:ea typeface="Arial"/>
                <a:cs typeface="Arial"/>
                <a:sym typeface="Arial"/>
              </a:rPr>
              <a:t> </a:t>
            </a:r>
            <a:r>
              <a:rPr b="0" i="0" lang="en-GB" sz="1600" u="none" cap="none" strike="noStrike">
                <a:solidFill>
                  <a:schemeClr val="lt1"/>
                </a:solidFill>
                <a:latin typeface="Arial"/>
                <a:ea typeface="Arial"/>
                <a:cs typeface="Arial"/>
                <a:sym typeface="Arial"/>
              </a:rPr>
              <a:t>w prowadzonym przez Komisję Europejską Centrum dla zwiedzających w Brukseli, zarówno osobiste, jak i wirtualne, zorganizowane oraz prowadzone w języku odwiedzającego.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
        <p:nvSpPr>
          <p:cNvPr id="220" name="Google Shape;220;p12"/>
          <p:cNvSpPr/>
          <p:nvPr/>
        </p:nvSpPr>
        <p:spPr>
          <a:xfrm>
            <a:off x="371472" y="4301175"/>
            <a:ext cx="5361506" cy="1000290"/>
          </a:xfrm>
          <a:prstGeom prst="roundRect">
            <a:avLst>
              <a:gd fmla="val 16667" name="adj"/>
            </a:avLst>
          </a:prstGeom>
          <a:solidFill>
            <a:srgbClr val="13155D"/>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GB" sz="1600" u="none" cap="none" strike="noStrike">
                <a:solidFill>
                  <a:srgbClr val="FFFF00"/>
                </a:solidFill>
                <a:latin typeface="Arial"/>
                <a:ea typeface="Arial"/>
                <a:cs typeface="Arial"/>
                <a:sym typeface="Arial"/>
              </a:rPr>
              <a:t>Uprzywilejowany dostęp do wielu sieci UE o dużym zasięgu</a:t>
            </a:r>
            <a:r>
              <a:rPr b="0" i="0" lang="en-GB" sz="1600" u="none" cap="none" strike="noStrike">
                <a:solidFill>
                  <a:schemeClr val="lt1"/>
                </a:solidFill>
                <a:latin typeface="Arial"/>
                <a:ea typeface="Arial"/>
                <a:cs typeface="Arial"/>
                <a:sym typeface="Arial"/>
              </a:rPr>
              <a:t>, w tym ponad 420 punktów EUROPE DIRECT rozmieszczonych w niemal wszystkich regionach 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23762f2b73c_0_7"/>
          <p:cNvSpPr txBox="1"/>
          <p:nvPr>
            <p:ph type="title"/>
          </p:nvPr>
        </p:nvSpPr>
        <p:spPr>
          <a:xfrm>
            <a:off x="371475" y="1449388"/>
            <a:ext cx="77121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rgbClr val="FFF100"/>
                </a:solidFill>
              </a:rPr>
              <a:t>Ankieta </a:t>
            </a:r>
            <a:r>
              <a:rPr lang="en-GB">
                <a:solidFill>
                  <a:srgbClr val="FFFFFF"/>
                </a:solidFill>
              </a:rPr>
              <a:t>specjalna</a:t>
            </a:r>
            <a:endParaRPr b="1">
              <a:solidFill>
                <a:srgbClr val="FFF100"/>
              </a:solidFill>
            </a:endParaRPr>
          </a:p>
        </p:txBody>
      </p:sp>
      <p:sp>
        <p:nvSpPr>
          <p:cNvPr id="226" name="Google Shape;226;g23762f2b73c_0_7"/>
          <p:cNvSpPr txBox="1"/>
          <p:nvPr>
            <p:ph idx="1" type="body"/>
          </p:nvPr>
        </p:nvSpPr>
        <p:spPr>
          <a:xfrm>
            <a:off x="8038946" y="5871075"/>
            <a:ext cx="3790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endParaRPr b="1">
              <a:solidFill>
                <a:schemeClr val="lt1"/>
              </a:solidFill>
            </a:endParaRPr>
          </a:p>
          <a:p>
            <a:pPr indent="0" lvl="0" marL="0" rtl="0" algn="r">
              <a:lnSpc>
                <a:spcPct val="90000"/>
              </a:lnSpc>
              <a:spcBef>
                <a:spcPts val="1000"/>
              </a:spcBef>
              <a:spcAft>
                <a:spcPts val="0"/>
              </a:spcAft>
              <a:buSzPts val="1400"/>
              <a:buNone/>
            </a:pPr>
            <a:r>
              <a:rPr b="1" lang="en-GB" sz="2400">
                <a:solidFill>
                  <a:srgbClr val="2F5496"/>
                </a:solidFill>
              </a:rPr>
              <a:t>samorządami lokalnymi</a:t>
            </a:r>
            <a:endParaRPr>
              <a:solidFill>
                <a:srgbClr val="2F5496"/>
              </a:solidFill>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23762f2b73c_0_12"/>
          <p:cNvSpPr txBox="1"/>
          <p:nvPr>
            <p:ph type="title"/>
          </p:nvPr>
        </p:nvSpPr>
        <p:spPr>
          <a:xfrm>
            <a:off x="1602902" y="982212"/>
            <a:ext cx="8069100" cy="3834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100"/>
              <a:buFont typeface="Arial"/>
              <a:buNone/>
            </a:pPr>
            <a:r>
              <a:rPr lang="en-GB" sz="2000">
                <a:solidFill>
                  <a:srgbClr val="13165D"/>
                </a:solidFill>
                <a:latin typeface="Calibri"/>
                <a:ea typeface="Calibri"/>
                <a:cs typeface="Calibri"/>
                <a:sym typeface="Calibri"/>
              </a:rPr>
              <a:t>Udzielając odpowiedzi na ankietę specjalną, będą Państwo mieli możliwość wskazania tematów, które są najbardziej istotne z punktu widzenia potrzeb komunikacyjnych w Państwa okręgu wyborczym.</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lang="en-GB" sz="2000">
                <a:solidFill>
                  <a:srgbClr val="13165D"/>
                </a:solidFill>
                <a:latin typeface="Calibri"/>
                <a:ea typeface="Calibri"/>
                <a:cs typeface="Calibri"/>
                <a:sym typeface="Calibri"/>
              </a:rPr>
              <a:t>Po wypełnieniu ankiety dotyczącej UE będą Państwo mieli możliwość</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lang="en-GB" sz="2000">
                <a:solidFill>
                  <a:srgbClr val="13165D"/>
                </a:solidFill>
                <a:latin typeface="Calibri"/>
                <a:ea typeface="Calibri"/>
                <a:cs typeface="Calibri"/>
                <a:sym typeface="Calibri"/>
              </a:rPr>
              <a:t>- otrzymywać istotne informacje związane z UE</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lang="en-GB" sz="2000">
                <a:solidFill>
                  <a:srgbClr val="13165D"/>
                </a:solidFill>
                <a:latin typeface="Calibri"/>
                <a:ea typeface="Calibri"/>
                <a:cs typeface="Calibri"/>
                <a:sym typeface="Calibri"/>
              </a:rPr>
              <a:t>- uczestniczyć w seminariach online </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rPr lang="en-GB" sz="2000">
                <a:solidFill>
                  <a:srgbClr val="13165D"/>
                </a:solidFill>
                <a:latin typeface="Calibri"/>
                <a:ea typeface="Calibri"/>
                <a:cs typeface="Calibri"/>
                <a:sym typeface="Calibri"/>
              </a:rPr>
              <a:t>- uczestniczyć w wizytach do instytucji UE przeprowadzonych w Państwa języku.</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100"/>
              <a:buFont typeface="Arial"/>
              <a:buNone/>
            </a:pPr>
            <a:r>
              <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SzPts val="1100"/>
              <a:buNone/>
            </a:pPr>
            <a:r>
              <a:rPr b="1" lang="en-GB" sz="2000">
                <a:solidFill>
                  <a:srgbClr val="13165D"/>
                </a:solidFill>
                <a:latin typeface="Calibri"/>
                <a:ea typeface="Calibri"/>
                <a:cs typeface="Calibri"/>
                <a:sym typeface="Calibri"/>
              </a:rPr>
              <a:t>Adres URL do ankiety specjalnej:</a:t>
            </a:r>
            <a:r>
              <a:rPr lang="en-GB" sz="2000">
                <a:solidFill>
                  <a:srgbClr val="13165D"/>
                </a:solidFill>
                <a:latin typeface="Calibri"/>
                <a:ea typeface="Calibri"/>
                <a:cs typeface="Calibri"/>
                <a:sym typeface="Calibri"/>
              </a:rPr>
              <a:t> </a:t>
            </a:r>
            <a:br>
              <a:rPr b="0" i="0" lang="en-GB" sz="2000" u="none" cap="none" strike="noStrike">
                <a:solidFill>
                  <a:srgbClr val="13165D"/>
                </a:solidFill>
                <a:latin typeface="Calibri"/>
                <a:ea typeface="Calibri"/>
                <a:cs typeface="Calibri"/>
                <a:sym typeface="Calibri"/>
              </a:rPr>
            </a:br>
            <a:br>
              <a:rPr b="0" i="0" lang="en-GB" sz="2000" cap="none" strike="noStrike">
                <a:solidFill>
                  <a:srgbClr val="13165D"/>
                </a:solidFill>
                <a:latin typeface="Calibri"/>
                <a:ea typeface="Calibri"/>
                <a:cs typeface="Calibri"/>
                <a:sym typeface="Calibri"/>
              </a:rPr>
            </a:br>
            <a:r>
              <a:rPr lang="en-GB" sz="2000" u="sng">
                <a:solidFill>
                  <a:schemeClr val="hlink"/>
                </a:solidFill>
                <a:latin typeface="Calibri"/>
                <a:ea typeface="Calibri"/>
                <a:cs typeface="Calibri"/>
                <a:sym typeface="Calibri"/>
                <a:hlinkClick r:id="rId3"/>
              </a:rPr>
              <a:t>https://ec.europa.eu/eusurvey/runner/BELC-specific-survey</a:t>
            </a:r>
            <a:endParaRPr sz="2000">
              <a:solidFill>
                <a:srgbClr val="13165D"/>
              </a:solidFill>
              <a:latin typeface="Calibri"/>
              <a:ea typeface="Calibri"/>
              <a:cs typeface="Calibri"/>
              <a:sym typeface="Calibri"/>
            </a:endParaRPr>
          </a:p>
          <a:p>
            <a:pPr indent="0" lvl="0" marL="0" marR="0" rtl="0" algn="l">
              <a:lnSpc>
                <a:spcPct val="90000"/>
              </a:lnSpc>
              <a:spcBef>
                <a:spcPts val="0"/>
              </a:spcBef>
              <a:spcAft>
                <a:spcPts val="0"/>
              </a:spcAft>
              <a:buSzPts val="1100"/>
              <a:buNone/>
            </a:pPr>
            <a:r>
              <a:t/>
            </a:r>
            <a:endParaRPr sz="2000">
              <a:solidFill>
                <a:srgbClr val="13165D"/>
              </a:solidFill>
              <a:latin typeface="Calibri"/>
              <a:ea typeface="Calibri"/>
              <a:cs typeface="Calibri"/>
              <a:sym typeface="Calibri"/>
            </a:endParaRPr>
          </a:p>
        </p:txBody>
      </p:sp>
      <p:sp>
        <p:nvSpPr>
          <p:cNvPr id="232" name="Google Shape;232;g23762f2b73c_0_12"/>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Ankieta specjalna</a:t>
            </a:r>
            <a:endParaRPr>
              <a:solidFill>
                <a:srgbClr val="13165D"/>
              </a:solidFill>
              <a:latin typeface="Calibri"/>
              <a:ea typeface="Calibri"/>
              <a:cs typeface="Calibri"/>
              <a:sym typeface="Calibri"/>
            </a:endParaRPr>
          </a:p>
        </p:txBody>
      </p:sp>
      <p:sp>
        <p:nvSpPr>
          <p:cNvPr id="233" name="Google Shape;233;g23762f2b73c_0_12"/>
          <p:cNvSpPr txBox="1"/>
          <p:nvPr>
            <p:ph idx="1" type="body"/>
          </p:nvPr>
        </p:nvSpPr>
        <p:spPr>
          <a:xfrm>
            <a:off x="8152776" y="5909550"/>
            <a:ext cx="3667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00"/>
              </a:buClr>
              <a:buSzPts val="4000"/>
              <a:buFont typeface="Calibri"/>
              <a:buNone/>
            </a:pPr>
            <a:r>
              <a:rPr b="1" lang="en-GB">
                <a:solidFill>
                  <a:srgbClr val="FFFF00"/>
                </a:solidFill>
              </a:rPr>
              <a:t>Współpraca z </a:t>
            </a:r>
            <a:r>
              <a:rPr b="1" lang="en-GB">
                <a:solidFill>
                  <a:schemeClr val="lt1"/>
                </a:solidFill>
              </a:rPr>
              <a:t>Komitetem Regionów</a:t>
            </a:r>
            <a:endParaRPr>
              <a:solidFill>
                <a:schemeClr val="lt1"/>
              </a:solidFill>
            </a:endParaRPr>
          </a:p>
        </p:txBody>
      </p:sp>
      <p:sp>
        <p:nvSpPr>
          <p:cNvPr id="239" name="Google Shape;239;p13"/>
          <p:cNvSpPr txBox="1"/>
          <p:nvPr/>
        </p:nvSpPr>
        <p:spPr>
          <a:xfrm>
            <a:off x="8195444" y="5889750"/>
            <a:ext cx="36810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1000"/>
              </a:spcBef>
              <a:spcAft>
                <a:spcPts val="0"/>
              </a:spcAft>
              <a:buClr>
                <a:srgbClr val="000000"/>
              </a:buClr>
              <a:buSzPts val="1400"/>
              <a:buFont typeface="Arial"/>
              <a:buNone/>
            </a:pPr>
            <a:r>
              <a:rPr b="0" i="0" lang="en-GB" sz="1400" u="none" cap="none" strike="noStrike">
                <a:solidFill>
                  <a:schemeClr val="lt1"/>
                </a:solidFill>
                <a:latin typeface="Calibri"/>
                <a:ea typeface="Calibri"/>
                <a:cs typeface="Calibri"/>
                <a:sym typeface="Calibri"/>
              </a:rPr>
              <a:t>Budowanie Europy z</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samorządami lokalnymi</a:t>
            </a:r>
            <a:endParaRPr b="0" i="0" sz="2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idx="1" type="body"/>
          </p:nvPr>
        </p:nvSpPr>
        <p:spPr>
          <a:xfrm>
            <a:off x="8309276" y="5909550"/>
            <a:ext cx="35112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45" name="Google Shape;245;p1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Współpraca z </a:t>
            </a:r>
            <a:endParaRPr/>
          </a:p>
          <a:p>
            <a:pPr indent="0" lvl="0" marL="0" rtl="0" algn="r">
              <a:lnSpc>
                <a:spcPct val="90000"/>
              </a:lnSpc>
              <a:spcBef>
                <a:spcPts val="0"/>
              </a:spcBef>
              <a:spcAft>
                <a:spcPts val="0"/>
              </a:spcAft>
              <a:buClr>
                <a:srgbClr val="13165D"/>
              </a:buClr>
              <a:buSzPts val="1000"/>
              <a:buNone/>
            </a:pPr>
            <a:r>
              <a:rPr b="1" lang="en-GB">
                <a:solidFill>
                  <a:srgbClr val="13165D"/>
                </a:solidFill>
              </a:rPr>
              <a:t>Komitetem Regionów</a:t>
            </a:r>
            <a:endParaRPr>
              <a:solidFill>
                <a:srgbClr val="13165D"/>
              </a:solidFill>
              <a:latin typeface="Calibri"/>
              <a:ea typeface="Calibri"/>
              <a:cs typeface="Calibri"/>
              <a:sym typeface="Calibri"/>
            </a:endParaRPr>
          </a:p>
        </p:txBody>
      </p:sp>
      <p:sp>
        <p:nvSpPr>
          <p:cNvPr id="246" name="Google Shape;246;p14"/>
          <p:cNvSpPr txBox="1"/>
          <p:nvPr>
            <p:ph idx="1" type="body"/>
          </p:nvPr>
        </p:nvSpPr>
        <p:spPr>
          <a:xfrm>
            <a:off x="371475" y="1449388"/>
            <a:ext cx="11449050" cy="417195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55D"/>
              </a:buClr>
              <a:buSzPts val="2400"/>
              <a:buFont typeface="Arial"/>
              <a:buNone/>
            </a:pPr>
            <a:r>
              <a:rPr lang="en-GB" sz="2400">
                <a:solidFill>
                  <a:srgbClr val="1F3864"/>
                </a:solidFill>
              </a:rPr>
              <a:t>Sieć </a:t>
            </a:r>
            <a:r>
              <a:rPr b="1" lang="en-GB" sz="2400">
                <a:solidFill>
                  <a:srgbClr val="1F3864"/>
                </a:solidFill>
              </a:rPr>
              <a:t>„Tworzenie Europy razem z samorządami lokalnymi” </a:t>
            </a:r>
            <a:r>
              <a:rPr lang="en-GB" sz="2400">
                <a:solidFill>
                  <a:srgbClr val="1F3864"/>
                </a:solidFill>
              </a:rPr>
              <a:t>może odnieść wiele korzyści ze współpracy z </a:t>
            </a:r>
            <a:r>
              <a:rPr b="1" lang="en-GB" sz="2400">
                <a:solidFill>
                  <a:srgbClr val="1F3864"/>
                </a:solidFill>
              </a:rPr>
              <a:t>Europejską siecią radnych UE szczebla lokalnego i regionalnego w ramach Komitetu Regionów UE.</a:t>
            </a:r>
            <a:endParaRPr b="1" sz="2400">
              <a:solidFill>
                <a:srgbClr val="1F3864"/>
              </a:solidFill>
            </a:endParaRPr>
          </a:p>
          <a:p>
            <a:pPr indent="0" lvl="0" marL="0" marR="0" rtl="0" algn="l">
              <a:lnSpc>
                <a:spcPct val="90000"/>
              </a:lnSpc>
              <a:spcBef>
                <a:spcPts val="1000"/>
              </a:spcBef>
              <a:spcAft>
                <a:spcPts val="0"/>
              </a:spcAft>
              <a:buClr>
                <a:srgbClr val="13155D"/>
              </a:buClr>
              <a:buSzPts val="2400"/>
              <a:buFont typeface="Arial"/>
              <a:buNone/>
            </a:pPr>
            <a:r>
              <a:rPr b="0" i="0" lang="en-GB" sz="2400" u="none" cap="none" strike="noStrike">
                <a:solidFill>
                  <a:srgbClr val="13155D"/>
                </a:solidFill>
                <a:latin typeface="Calibri"/>
                <a:ea typeface="Calibri"/>
                <a:cs typeface="Calibri"/>
                <a:sym typeface="Calibri"/>
              </a:rPr>
              <a:t>Europejska sieć radnych UE szczebla lokalnego i regionalnego, powołana do życia przez Europejski Komitet Regionów (KR) w 2021 roku, kieruje się tymi samymi celami co nasza sieć. Do celów tych należą m.in. rozpowszechnianie wiedzy na temat polityk UE wśród samorządów oraz wspomaganie ich w działaniach związanych z UE. </a:t>
            </a:r>
            <a:endParaRPr/>
          </a:p>
          <a:p>
            <a:pPr indent="0" lvl="0" marL="0" rtl="0" algn="l">
              <a:lnSpc>
                <a:spcPct val="90000"/>
              </a:lnSpc>
              <a:spcBef>
                <a:spcPts val="1000"/>
              </a:spcBef>
              <a:spcAft>
                <a:spcPts val="0"/>
              </a:spcAft>
              <a:buClr>
                <a:srgbClr val="13155D"/>
              </a:buClr>
              <a:buSzPts val="2400"/>
              <a:buNone/>
            </a:pPr>
            <a:r>
              <a:rPr lang="en-GB" sz="2400">
                <a:solidFill>
                  <a:srgbClr val="1F3864"/>
                </a:solidFill>
              </a:rPr>
              <a:t>Podczas gdy nasza sieć skupia się głównie na komunikacji z mieszkańcami, sieć Komitetu Regionów wspomaga działania członków Komitetu Regionów. </a:t>
            </a:r>
            <a:endParaRPr/>
          </a:p>
          <a:p>
            <a:pPr indent="0" lvl="0" marL="0" rtl="0" algn="l">
              <a:lnSpc>
                <a:spcPct val="90000"/>
              </a:lnSpc>
              <a:spcBef>
                <a:spcPts val="1000"/>
              </a:spcBef>
              <a:spcAft>
                <a:spcPts val="0"/>
              </a:spcAft>
              <a:buClr>
                <a:srgbClr val="13155D"/>
              </a:buClr>
              <a:buSzPts val="2400"/>
              <a:buNone/>
            </a:pPr>
            <a:r>
              <a:rPr b="1" lang="en-GB" sz="2400">
                <a:solidFill>
                  <a:srgbClr val="1F3864"/>
                </a:solidFill>
              </a:rPr>
              <a:t>Każdy z Państwa może zostać członkiem obu tych sieci!</a:t>
            </a:r>
            <a:endParaRPr/>
          </a:p>
          <a:p>
            <a:pPr indent="0" lvl="0" marL="0" rtl="0" algn="l">
              <a:lnSpc>
                <a:spcPct val="90000"/>
              </a:lnSpc>
              <a:spcBef>
                <a:spcPts val="1000"/>
              </a:spcBef>
              <a:spcAft>
                <a:spcPts val="0"/>
              </a:spcAft>
              <a:buClr>
                <a:srgbClr val="13155D"/>
              </a:buClr>
              <a:buSzPts val="2400"/>
              <a:buNone/>
            </a:pPr>
            <a:r>
              <a:t/>
            </a:r>
            <a:endParaRPr sz="2400">
              <a:solidFill>
                <a:srgbClr val="1F3864"/>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371474" y="1449388"/>
            <a:ext cx="9385475"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FFF"/>
              </a:buClr>
              <a:buSzPts val="4000"/>
              <a:buFont typeface="Calibri"/>
              <a:buNone/>
            </a:pPr>
            <a:r>
              <a:rPr b="1" lang="en-GB">
                <a:solidFill>
                  <a:srgbClr val="FFFFFF"/>
                </a:solidFill>
              </a:rPr>
              <a:t>Czego </a:t>
            </a:r>
            <a:r>
              <a:rPr b="1" lang="en-GB">
                <a:solidFill>
                  <a:srgbClr val="FFFF00"/>
                </a:solidFill>
              </a:rPr>
              <a:t>oczekujemy od członków sieci?</a:t>
            </a:r>
            <a:endParaRPr b="1">
              <a:solidFill>
                <a:srgbClr val="FFFF00"/>
              </a:solidFill>
            </a:endParaRPr>
          </a:p>
        </p:txBody>
      </p:sp>
      <p:sp>
        <p:nvSpPr>
          <p:cNvPr id="252" name="Google Shape;252;p15"/>
          <p:cNvSpPr txBox="1"/>
          <p:nvPr/>
        </p:nvSpPr>
        <p:spPr>
          <a:xfrm>
            <a:off x="8053178" y="5796450"/>
            <a:ext cx="3758100" cy="641700"/>
          </a:xfrm>
          <a:prstGeom prst="rect">
            <a:avLst/>
          </a:prstGeom>
          <a:noFill/>
          <a:ln>
            <a:noFill/>
          </a:ln>
        </p:spPr>
        <p:txBody>
          <a:bodyPr anchorCtr="0" anchor="t" bIns="0" lIns="0" spcFirstLastPara="1" rIns="0" wrap="square" tIns="0">
            <a:noAutofit/>
          </a:bodyPr>
          <a:lstStyle/>
          <a:p>
            <a:pPr indent="0" lvl="0" marL="0" marR="0" rtl="0" algn="r">
              <a:lnSpc>
                <a:spcPct val="90000"/>
              </a:lnSpc>
              <a:spcBef>
                <a:spcPts val="1000"/>
              </a:spcBef>
              <a:spcAft>
                <a:spcPts val="0"/>
              </a:spcAft>
              <a:buClr>
                <a:srgbClr val="000000"/>
              </a:buClr>
              <a:buSzPts val="1400"/>
              <a:buFont typeface="Arial"/>
              <a:buNone/>
            </a:pPr>
            <a:r>
              <a:rPr b="0" i="0" lang="en-GB" sz="1400" u="none" cap="none" strike="noStrike">
                <a:solidFill>
                  <a:schemeClr val="lt1"/>
                </a:solidFill>
                <a:latin typeface="Calibri"/>
                <a:ea typeface="Calibri"/>
                <a:cs typeface="Calibri"/>
                <a:sym typeface="Calibri"/>
              </a:rPr>
              <a:t>Budowanie Europy z</a:t>
            </a:r>
            <a:br>
              <a:rPr b="0" i="0" lang="en-GB" sz="1400" u="none" cap="none" strike="noStrike">
                <a:solidFill>
                  <a:schemeClr val="lt1"/>
                </a:solidFill>
                <a:latin typeface="Calibri"/>
                <a:ea typeface="Calibri"/>
                <a:cs typeface="Calibri"/>
                <a:sym typeface="Calibri"/>
              </a:rPr>
            </a:br>
            <a:r>
              <a:rPr b="1" i="0" lang="en-GB" sz="2400" u="none" cap="none" strike="noStrike">
                <a:solidFill>
                  <a:srgbClr val="FFFF00"/>
                </a:solidFill>
                <a:latin typeface="Calibri"/>
                <a:ea typeface="Calibri"/>
                <a:cs typeface="Calibri"/>
                <a:sym typeface="Calibri"/>
              </a:rPr>
              <a:t>samorządami lokalnymi</a:t>
            </a:r>
            <a:endParaRPr b="0" i="0" sz="1400" u="none" cap="none" strike="noStrike">
              <a:solidFill>
                <a:srgbClr val="000000"/>
              </a:solidFill>
              <a:latin typeface="Arial"/>
              <a:ea typeface="Arial"/>
              <a:cs typeface="Arial"/>
              <a:sym typeface="Arial"/>
            </a:endParaRPr>
          </a:p>
          <a:p>
            <a:pPr indent="0" lvl="0" marL="0" marR="0" rtl="0" algn="r">
              <a:lnSpc>
                <a:spcPct val="90000"/>
              </a:lnSpc>
              <a:spcBef>
                <a:spcPts val="1000"/>
              </a:spcBef>
              <a:spcAft>
                <a:spcPts val="0"/>
              </a:spcAft>
              <a:buClr>
                <a:schemeClr val="lt1"/>
              </a:buClr>
              <a:buSzPts val="1400"/>
              <a:buFont typeface="Arial"/>
              <a:buNone/>
            </a:pPr>
            <a:r>
              <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txBox="1"/>
          <p:nvPr>
            <p:ph idx="1" type="body"/>
          </p:nvPr>
        </p:nvSpPr>
        <p:spPr>
          <a:xfrm>
            <a:off x="8083550" y="6020375"/>
            <a:ext cx="37371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0"/>
              </a:spcBef>
              <a:spcAft>
                <a:spcPts val="0"/>
              </a:spcAft>
              <a:buClr>
                <a:srgbClr val="7F7F7F"/>
              </a:buClr>
              <a:buSzPts val="1400"/>
              <a:buNone/>
            </a:pPr>
            <a:r>
              <a:t/>
            </a:r>
            <a:endParaRPr/>
          </a:p>
          <a:p>
            <a:pPr indent="0" lvl="0" marL="0" rtl="0" algn="r">
              <a:lnSpc>
                <a:spcPct val="90000"/>
              </a:lnSpc>
              <a:spcBef>
                <a:spcPts val="1000"/>
              </a:spcBef>
              <a:spcAft>
                <a:spcPts val="0"/>
              </a:spcAft>
              <a:buClr>
                <a:srgbClr val="7F7F7F"/>
              </a:buClr>
              <a:buSzPts val="1400"/>
              <a:buNone/>
            </a:pPr>
            <a:r>
              <a:t/>
            </a:r>
            <a:endParaRPr/>
          </a:p>
        </p:txBody>
      </p:sp>
      <p:sp>
        <p:nvSpPr>
          <p:cNvPr id="258" name="Google Shape;258;p16"/>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Czego oczekujemy od</a:t>
            </a:r>
            <a:endParaRPr/>
          </a:p>
          <a:p>
            <a:pPr indent="0" lvl="0" marL="0" rtl="0" algn="r">
              <a:lnSpc>
                <a:spcPct val="90000"/>
              </a:lnSpc>
              <a:spcBef>
                <a:spcPts val="0"/>
              </a:spcBef>
              <a:spcAft>
                <a:spcPts val="0"/>
              </a:spcAft>
              <a:buClr>
                <a:srgbClr val="13165D"/>
              </a:buClr>
              <a:buSzPts val="1000"/>
              <a:buNone/>
            </a:pPr>
            <a:r>
              <a:rPr b="1" lang="en-GB">
                <a:solidFill>
                  <a:srgbClr val="13165D"/>
                </a:solidFill>
              </a:rPr>
              <a:t> członków sieci</a:t>
            </a:r>
            <a:r>
              <a:rPr b="1" lang="en-GB">
                <a:solidFill>
                  <a:srgbClr val="13165D"/>
                </a:solidFill>
                <a:latin typeface="Calibri"/>
                <a:ea typeface="Calibri"/>
                <a:cs typeface="Calibri"/>
                <a:sym typeface="Calibri"/>
              </a:rPr>
              <a:t>?</a:t>
            </a:r>
            <a:endParaRPr>
              <a:solidFill>
                <a:srgbClr val="13165D"/>
              </a:solidFill>
              <a:latin typeface="Calibri"/>
              <a:ea typeface="Calibri"/>
              <a:cs typeface="Calibri"/>
              <a:sym typeface="Calibri"/>
            </a:endParaRPr>
          </a:p>
        </p:txBody>
      </p:sp>
      <p:sp>
        <p:nvSpPr>
          <p:cNvPr id="259" name="Google Shape;259;p16"/>
          <p:cNvSpPr txBox="1"/>
          <p:nvPr>
            <p:ph idx="3" type="body"/>
          </p:nvPr>
        </p:nvSpPr>
        <p:spPr>
          <a:xfrm>
            <a:off x="329359" y="1449387"/>
            <a:ext cx="7754189" cy="4171724"/>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1000"/>
              </a:spcBef>
              <a:spcAft>
                <a:spcPts val="0"/>
              </a:spcAft>
              <a:buClr>
                <a:srgbClr val="FFF100"/>
              </a:buClr>
              <a:buSzPts val="1800"/>
              <a:buChar char="•"/>
            </a:pPr>
            <a:r>
              <a:rPr b="1" lang="en-GB">
                <a:solidFill>
                  <a:srgbClr val="FFFF00"/>
                </a:solidFill>
              </a:rPr>
              <a:t>Rozmawianie z innymi </a:t>
            </a:r>
            <a:r>
              <a:rPr lang="en-GB"/>
              <a:t>przedstawicielami swojego okręgu wyborczego oraz mediami lokalnymi na temat ogólnych inicjatyw politycznych oraz działań podejmowanych przez UE.</a:t>
            </a:r>
            <a:endParaRPr/>
          </a:p>
          <a:p>
            <a:pPr indent="-228600" lvl="0" marL="228600" rtl="0" algn="l">
              <a:lnSpc>
                <a:spcPct val="90000"/>
              </a:lnSpc>
              <a:spcBef>
                <a:spcPts val="1000"/>
              </a:spcBef>
              <a:spcAft>
                <a:spcPts val="0"/>
              </a:spcAft>
              <a:buClr>
                <a:srgbClr val="FFF100"/>
              </a:buClr>
              <a:buSzPts val="1800"/>
              <a:buChar char="•"/>
            </a:pPr>
            <a:r>
              <a:rPr b="1" lang="en-GB">
                <a:solidFill>
                  <a:srgbClr val="FFFF00"/>
                </a:solidFill>
              </a:rPr>
              <a:t>Bezstronne przedstawianie polityk</a:t>
            </a:r>
            <a:r>
              <a:rPr lang="en-GB"/>
              <a:t>, działań i inicjatyw UE w oparciu o dokładne i wiarygodne informacje.</a:t>
            </a:r>
            <a:endParaRPr/>
          </a:p>
          <a:p>
            <a:pPr indent="-228600" lvl="0" marL="228600" rtl="0" algn="l">
              <a:lnSpc>
                <a:spcPct val="90000"/>
              </a:lnSpc>
              <a:spcBef>
                <a:spcPts val="1000"/>
              </a:spcBef>
              <a:spcAft>
                <a:spcPts val="0"/>
              </a:spcAft>
              <a:buClr>
                <a:srgbClr val="FFF100"/>
              </a:buClr>
              <a:buSzPts val="1800"/>
              <a:buChar char="•"/>
            </a:pPr>
            <a:r>
              <a:rPr b="1" lang="en-GB">
                <a:solidFill>
                  <a:srgbClr val="FFFF00"/>
                </a:solidFill>
              </a:rPr>
              <a:t>Aktywne działanie w sieci</a:t>
            </a:r>
            <a:r>
              <a:rPr lang="en-GB"/>
              <a:t>, w tym wypełnianie ankiet około dwóch razy w roku.</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17"/>
          <p:cNvSpPr txBox="1"/>
          <p:nvPr>
            <p:ph type="title"/>
          </p:nvPr>
        </p:nvSpPr>
        <p:spPr>
          <a:xfrm>
            <a:off x="371475" y="1449388"/>
            <a:ext cx="7712074"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2F2F2"/>
              </a:buClr>
              <a:buSzPts val="4000"/>
              <a:buFont typeface="Calibri"/>
              <a:buNone/>
            </a:pPr>
            <a:r>
              <a:rPr b="1" lang="en-GB">
                <a:solidFill>
                  <a:srgbClr val="F2F2F2"/>
                </a:solidFill>
              </a:rPr>
              <a:t>Członek sieci</a:t>
            </a:r>
            <a:br>
              <a:rPr b="1" lang="en-GB">
                <a:solidFill>
                  <a:srgbClr val="F2F2F2"/>
                </a:solidFill>
                <a:latin typeface="Calibri"/>
                <a:ea typeface="Calibri"/>
                <a:cs typeface="Calibri"/>
                <a:sym typeface="Calibri"/>
              </a:rPr>
            </a:br>
            <a:r>
              <a:rPr b="1" lang="en-GB">
                <a:solidFill>
                  <a:srgbClr val="FFF100"/>
                </a:solidFill>
              </a:rPr>
              <a:t>I co dalej</a:t>
            </a:r>
            <a:r>
              <a:rPr b="1" lang="en-GB">
                <a:solidFill>
                  <a:srgbClr val="FFF100"/>
                </a:solidFill>
                <a:latin typeface="Calibri"/>
                <a:ea typeface="Calibri"/>
                <a:cs typeface="Calibri"/>
                <a:sym typeface="Calibri"/>
              </a:rPr>
              <a:t>?</a:t>
            </a:r>
            <a:endParaRPr>
              <a:solidFill>
                <a:srgbClr val="F2F2F2"/>
              </a:solidFill>
              <a:latin typeface="Calibri"/>
              <a:ea typeface="Calibri"/>
              <a:cs typeface="Calibri"/>
              <a:sym typeface="Calibri"/>
            </a:endParaRPr>
          </a:p>
        </p:txBody>
      </p:sp>
      <p:sp>
        <p:nvSpPr>
          <p:cNvPr id="265" name="Google Shape;265;p17"/>
          <p:cNvSpPr txBox="1"/>
          <p:nvPr>
            <p:ph idx="1" type="body"/>
          </p:nvPr>
        </p:nvSpPr>
        <p:spPr>
          <a:xfrm>
            <a:off x="8083546" y="5908400"/>
            <a:ext cx="37464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
          <p:cNvSpPr txBox="1"/>
          <p:nvPr>
            <p:ph type="title"/>
          </p:nvPr>
        </p:nvSpPr>
        <p:spPr>
          <a:xfrm>
            <a:off x="315719" y="1449388"/>
            <a:ext cx="11437899" cy="1683557"/>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chemeClr val="lt1"/>
              </a:buClr>
              <a:buSzPts val="4000"/>
              <a:buFont typeface="Calibri"/>
              <a:buNone/>
            </a:pPr>
            <a:r>
              <a:rPr lang="en-GB" sz="4000"/>
              <a:t>Czym jest sieć</a:t>
            </a:r>
            <a:endParaRPr sz="4000">
              <a:latin typeface="Calibri"/>
              <a:ea typeface="Calibri"/>
              <a:cs typeface="Calibri"/>
              <a:sym typeface="Calibri"/>
            </a:endParaRPr>
          </a:p>
        </p:txBody>
      </p:sp>
      <p:sp>
        <p:nvSpPr>
          <p:cNvPr id="141" name="Google Shape;141;p2"/>
          <p:cNvSpPr txBox="1"/>
          <p:nvPr>
            <p:ph idx="1" type="body"/>
          </p:nvPr>
        </p:nvSpPr>
        <p:spPr>
          <a:xfrm>
            <a:off x="304568" y="3132946"/>
            <a:ext cx="11437899" cy="1683556"/>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FFF200"/>
              </a:buClr>
              <a:buSzPts val="5400"/>
              <a:buNone/>
            </a:pPr>
            <a:r>
              <a:rPr lang="en-GB" sz="5400"/>
              <a:t>„Tworzenie Europy razem z samorządami lokalnymi”?</a:t>
            </a:r>
            <a:endParaRPr sz="5400">
              <a:solidFill>
                <a:srgbClr val="FFF200"/>
              </a:solidFill>
              <a:latin typeface="Calibri"/>
              <a:ea typeface="Calibri"/>
              <a:cs typeface="Calibri"/>
              <a:sym typeface="Calibri"/>
            </a:endParaRPr>
          </a:p>
        </p:txBody>
      </p:sp>
      <p:sp>
        <p:nvSpPr>
          <p:cNvPr id="142" name="Google Shape;142;p2"/>
          <p:cNvSpPr txBox="1"/>
          <p:nvPr>
            <p:ph idx="2" type="body"/>
          </p:nvPr>
        </p:nvSpPr>
        <p:spPr>
          <a:xfrm>
            <a:off x="8408878" y="5833750"/>
            <a:ext cx="34863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b="1" lang="en-GB">
                <a:solidFill>
                  <a:schemeClr val="lt1"/>
                </a:solidFill>
              </a:rPr>
              <a:t>Tworzenie Europy razem z </a:t>
            </a:r>
            <a:endParaRPr b="1">
              <a:solidFill>
                <a:schemeClr val="lt1"/>
              </a:solidFill>
            </a:endParaRPr>
          </a:p>
          <a:p>
            <a:pPr indent="0" lvl="0" marL="0" rtl="0" algn="r">
              <a:lnSpc>
                <a:spcPct val="90000"/>
              </a:lnSpc>
              <a:spcBef>
                <a:spcPts val="1000"/>
              </a:spcBef>
              <a:spcAft>
                <a:spcPts val="0"/>
              </a:spcAft>
              <a:buSzPts val="1400"/>
              <a:buNone/>
            </a:pPr>
            <a:r>
              <a:rPr b="1" lang="en-GB" sz="2000">
                <a:solidFill>
                  <a:srgbClr val="FFFF00"/>
                </a:solidFill>
              </a:rPr>
              <a:t>samorządami lokalnymi </a:t>
            </a:r>
            <a:endParaRPr b="1" sz="2000">
              <a:solidFill>
                <a:srgbClr val="FFFF00"/>
              </a:solidFill>
            </a:endParaRPr>
          </a:p>
          <a:p>
            <a:pPr indent="0" lvl="0" marL="0" rtl="0" algn="r">
              <a:lnSpc>
                <a:spcPct val="90000"/>
              </a:lnSpc>
              <a:spcBef>
                <a:spcPts val="1000"/>
              </a:spcBef>
              <a:spcAft>
                <a:spcPts val="0"/>
              </a:spcAft>
              <a:buClr>
                <a:schemeClr val="lt1"/>
              </a:buClr>
              <a:buSzPts val="1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8"/>
          <p:cNvSpPr txBox="1"/>
          <p:nvPr>
            <p:ph idx="1" type="body"/>
          </p:nvPr>
        </p:nvSpPr>
        <p:spPr>
          <a:xfrm>
            <a:off x="7953576" y="5837325"/>
            <a:ext cx="38670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71" name="Google Shape;271;p18"/>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Członek sieci I co dalej?</a:t>
            </a:r>
            <a:endParaRPr>
              <a:solidFill>
                <a:srgbClr val="13165D"/>
              </a:solidFill>
              <a:latin typeface="Calibri"/>
              <a:ea typeface="Calibri"/>
              <a:cs typeface="Calibri"/>
              <a:sym typeface="Calibri"/>
            </a:endParaRPr>
          </a:p>
        </p:txBody>
      </p:sp>
      <p:sp>
        <p:nvSpPr>
          <p:cNvPr id="272" name="Google Shape;272;p18"/>
          <p:cNvSpPr txBox="1"/>
          <p:nvPr>
            <p:ph idx="3" type="body"/>
          </p:nvPr>
        </p:nvSpPr>
        <p:spPr>
          <a:xfrm>
            <a:off x="360888" y="1449387"/>
            <a:ext cx="5260646" cy="4171724"/>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1000"/>
              </a:spcBef>
              <a:spcAft>
                <a:spcPts val="0"/>
              </a:spcAft>
              <a:buClr>
                <a:srgbClr val="13165D"/>
              </a:buClr>
              <a:buSzPts val="1800"/>
              <a:buNone/>
            </a:pPr>
            <a:r>
              <a:rPr b="1" lang="en-GB"/>
              <a:t>Kiedy samorząd lokalny i jego wyznaczeni radni lub radne zostaną zaakceptowani jako partnerzy i członkowie projektu:</a:t>
            </a:r>
            <a:endParaRPr/>
          </a:p>
          <a:p>
            <a:pPr indent="-228600" lvl="0" marL="228600" rtl="0" algn="l">
              <a:lnSpc>
                <a:spcPct val="90000"/>
              </a:lnSpc>
              <a:spcBef>
                <a:spcPts val="1000"/>
              </a:spcBef>
              <a:spcAft>
                <a:spcPts val="0"/>
              </a:spcAft>
              <a:buClr>
                <a:srgbClr val="13165D"/>
              </a:buClr>
              <a:buSzPts val="1800"/>
              <a:buChar char="•"/>
            </a:pPr>
            <a:r>
              <a:rPr b="1" lang="en-GB"/>
              <a:t>otrzymają materiały wizualne</a:t>
            </a:r>
            <a:r>
              <a:rPr lang="en-GB"/>
              <a:t> potwierdzające ich udział w projekcie, w tym certyfikat do wydrukowania dla członka oraz metalową tabliczkę i baner zwijany dla samorządu, do umieszczenia w ogólnodostępnych miejscach publicznych </a:t>
            </a:r>
            <a:endParaRPr/>
          </a:p>
          <a:p>
            <a:pPr indent="-228600" lvl="0" marL="228600" rtl="0" algn="l">
              <a:lnSpc>
                <a:spcPct val="90000"/>
              </a:lnSpc>
              <a:spcBef>
                <a:spcPts val="1000"/>
              </a:spcBef>
              <a:spcAft>
                <a:spcPts val="0"/>
              </a:spcAft>
              <a:buClr>
                <a:srgbClr val="13165D"/>
              </a:buClr>
              <a:buSzPts val="1800"/>
              <a:buChar char="•"/>
            </a:pPr>
            <a:r>
              <a:rPr b="1" lang="en-GB" sz="1800"/>
              <a:t>zostaną wymienieni</a:t>
            </a:r>
            <a:r>
              <a:rPr lang="en-GB" sz="1800"/>
              <a:t> na publicznej stronie internetowej jako członkowie projektu</a:t>
            </a:r>
            <a:endParaRPr/>
          </a:p>
          <a:p>
            <a:pPr indent="-228600" lvl="0" marL="228600" rtl="0" algn="l">
              <a:lnSpc>
                <a:spcPct val="90000"/>
              </a:lnSpc>
              <a:spcBef>
                <a:spcPts val="1000"/>
              </a:spcBef>
              <a:spcAft>
                <a:spcPts val="0"/>
              </a:spcAft>
              <a:buClr>
                <a:srgbClr val="13165D"/>
              </a:buClr>
              <a:buSzPts val="1800"/>
              <a:buChar char="•"/>
            </a:pPr>
            <a:r>
              <a:rPr b="1" lang="en-GB" sz="1800"/>
              <a:t>uzyskają dostęp</a:t>
            </a:r>
            <a:r>
              <a:rPr lang="en-GB" sz="1800"/>
              <a:t> do internetowej platformy informacyjnej</a:t>
            </a:r>
            <a:endParaRPr/>
          </a:p>
          <a:p>
            <a:pPr indent="-228600" lvl="0" marL="228600" rtl="0" algn="l">
              <a:lnSpc>
                <a:spcPct val="90000"/>
              </a:lnSpc>
              <a:spcBef>
                <a:spcPts val="1000"/>
              </a:spcBef>
              <a:spcAft>
                <a:spcPts val="0"/>
              </a:spcAft>
              <a:buClr>
                <a:srgbClr val="13165D"/>
              </a:buClr>
              <a:buSzPts val="1800"/>
              <a:buChar char="•"/>
            </a:pPr>
            <a:r>
              <a:rPr lang="en-GB" sz="1800"/>
              <a:t>będą regularnie otrzymywać pocztą elektroniczną </a:t>
            </a:r>
            <a:r>
              <a:rPr b="1" lang="en-GB" sz="1800"/>
              <a:t>materiały i aktualizacje</a:t>
            </a:r>
            <a:r>
              <a:rPr lang="en-GB" sz="1800"/>
              <a:t> dotyczące projektów.</a:t>
            </a:r>
            <a:endParaRPr/>
          </a:p>
          <a:p>
            <a:pPr indent="-114300" lvl="0" marL="228600" rtl="0" algn="l">
              <a:lnSpc>
                <a:spcPct val="90000"/>
              </a:lnSpc>
              <a:spcBef>
                <a:spcPts val="1000"/>
              </a:spcBef>
              <a:spcAft>
                <a:spcPts val="0"/>
              </a:spcAft>
              <a:buClr>
                <a:srgbClr val="13165D"/>
              </a:buClr>
              <a:buSzPts val="1800"/>
              <a:buNone/>
            </a:pPr>
            <a:r>
              <a:t/>
            </a:r>
            <a:endParaRPr/>
          </a:p>
        </p:txBody>
      </p:sp>
      <p:sp>
        <p:nvSpPr>
          <p:cNvPr id="273" name="Google Shape;273;p18"/>
          <p:cNvSpPr txBox="1"/>
          <p:nvPr/>
        </p:nvSpPr>
        <p:spPr>
          <a:xfrm>
            <a:off x="6102972" y="1794603"/>
            <a:ext cx="5058364" cy="4042729"/>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1800"/>
              <a:buFont typeface="Arial"/>
              <a:buNone/>
            </a:pPr>
            <a:r>
              <a:rPr b="0" i="0" lang="en-GB" sz="1800" u="none" cap="none" strike="noStrike">
                <a:solidFill>
                  <a:srgbClr val="1F3864"/>
                </a:solidFill>
                <a:latin typeface="Calibri"/>
                <a:ea typeface="Calibri"/>
                <a:cs typeface="Calibri"/>
                <a:sym typeface="Calibri"/>
              </a:rPr>
              <a:t>Dodatkowo radni lokalni zostaną poproszeni o wypełnienie </a:t>
            </a:r>
            <a:r>
              <a:rPr b="1" i="0" lang="en-GB" sz="1800" u="none" cap="none" strike="noStrike">
                <a:solidFill>
                  <a:srgbClr val="1F3864"/>
                </a:solidFill>
                <a:latin typeface="Calibri"/>
                <a:ea typeface="Calibri"/>
                <a:cs typeface="Calibri"/>
                <a:sym typeface="Calibri"/>
              </a:rPr>
              <a:t>wstępnej ankiety</a:t>
            </a:r>
            <a:r>
              <a:rPr b="0" i="0" lang="en-GB" sz="1800" u="none" cap="none" strike="noStrike">
                <a:solidFill>
                  <a:srgbClr val="1F3864"/>
                </a:solidFill>
                <a:latin typeface="Calibri"/>
                <a:ea typeface="Calibri"/>
                <a:cs typeface="Calibri"/>
                <a:sym typeface="Calibri"/>
              </a:rPr>
              <a:t> dotyczącej obszarów zainteresowania i potrzeb w zakresie informacji. Będą też zapraszani na spotkania informacyjne online i offline powiązane z interesującymi ich tematami i potrzebami.</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13155D"/>
              </a:buClr>
              <a:buSzPts val="1800"/>
              <a:buFont typeface="Calibri"/>
              <a:buNone/>
            </a:pPr>
            <a:r>
              <a:t/>
            </a:r>
            <a:endParaRPr b="0" i="0" sz="1800" u="none" cap="none" strike="noStrike">
              <a:solidFill>
                <a:srgbClr val="13155D"/>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9"/>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000"/>
              <a:buFont typeface="Arial"/>
              <a:buNone/>
            </a:pPr>
            <a:r>
              <a:rPr b="0" i="0" lang="en-GB" sz="2000" u="none" cap="none" strike="noStrike">
                <a:solidFill>
                  <a:srgbClr val="1F3864"/>
                </a:solidFill>
                <a:latin typeface="Calibri"/>
                <a:ea typeface="Calibri"/>
                <a:cs typeface="Calibri"/>
                <a:sym typeface="Calibri"/>
              </a:rPr>
              <a:t>Internetowa platforma komunikacyjna dla członków sieci „Tworzenie Europy razem z samorządami lokalnymi” jest dostępna </a:t>
            </a:r>
            <a:br>
              <a:rPr b="0" i="0" lang="en-GB" sz="2000" u="none" cap="none" strike="noStrike">
                <a:solidFill>
                  <a:srgbClr val="1F3864"/>
                </a:solidFill>
                <a:latin typeface="Calibri"/>
                <a:ea typeface="Calibri"/>
                <a:cs typeface="Calibri"/>
                <a:sym typeface="Calibri"/>
              </a:rPr>
            </a:br>
            <a:r>
              <a:rPr b="0" i="0" lang="en-GB" sz="2000" u="none" cap="none" strike="noStrike">
                <a:solidFill>
                  <a:srgbClr val="1F3864"/>
                </a:solidFill>
                <a:latin typeface="Calibri"/>
                <a:ea typeface="Calibri"/>
                <a:cs typeface="Calibri"/>
                <a:sym typeface="Calibri"/>
              </a:rPr>
              <a:t>na platformie </a:t>
            </a:r>
            <a:r>
              <a:rPr b="1" i="0" lang="en-GB" sz="2000" u="none" cap="none" strike="noStrike">
                <a:solidFill>
                  <a:srgbClr val="1F3864"/>
                </a:solidFill>
                <a:latin typeface="Calibri"/>
                <a:ea typeface="Calibri"/>
                <a:cs typeface="Calibri"/>
                <a:sym typeface="Calibri"/>
              </a:rPr>
              <a:t>Futurium zarządzanej przez Komisję Europejską </a:t>
            </a:r>
            <a:r>
              <a:rPr b="0" i="0" lang="en-GB" sz="2000" u="none" cap="none" strike="noStrike">
                <a:solidFill>
                  <a:srgbClr val="1F3864"/>
                </a:solidFill>
                <a:latin typeface="Calibri"/>
                <a:ea typeface="Calibri"/>
                <a:cs typeface="Calibri"/>
                <a:sym typeface="Calibri"/>
              </a:rPr>
              <a:t>(https://futurium.ec.europa.eu/en?language=pl).</a:t>
            </a:r>
            <a:br>
              <a:rPr b="0" i="0" lang="en-GB" sz="2000" u="none" cap="none" strike="noStrike">
                <a:solidFill>
                  <a:srgbClr val="1F3864"/>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F3864"/>
                </a:solidFill>
                <a:latin typeface="Calibri"/>
                <a:ea typeface="Calibri"/>
                <a:cs typeface="Calibri"/>
                <a:sym typeface="Calibri"/>
              </a:rPr>
              <a:t>Dostęp do platformy wymaga posiadania </a:t>
            </a:r>
            <a:br>
              <a:rPr b="1" i="0" lang="en-GB" sz="2000" u="none" cap="none" strike="noStrike">
                <a:solidFill>
                  <a:srgbClr val="1F3864"/>
                </a:solidFill>
                <a:latin typeface="Calibri"/>
                <a:ea typeface="Calibri"/>
                <a:cs typeface="Calibri"/>
                <a:sym typeface="Calibri"/>
              </a:rPr>
            </a:br>
            <a:r>
              <a:rPr b="0" i="0" lang="en-GB" sz="2000" u="none" cap="none" strike="noStrike">
                <a:solidFill>
                  <a:srgbClr val="1F3864"/>
                </a:solidFill>
                <a:latin typeface="Calibri"/>
                <a:ea typeface="Calibri"/>
                <a:cs typeface="Calibri"/>
                <a:sym typeface="Calibri"/>
              </a:rPr>
              <a:t>konta w systemie </a:t>
            </a:r>
            <a:r>
              <a:rPr b="1" i="0" lang="en-GB" sz="2000" u="none" cap="none" strike="noStrike">
                <a:solidFill>
                  <a:srgbClr val="1F3864"/>
                </a:solidFill>
                <a:latin typeface="Calibri"/>
                <a:ea typeface="Calibri"/>
                <a:cs typeface="Calibri"/>
                <a:sym typeface="Calibri"/>
              </a:rPr>
              <a:t>EU Login</a:t>
            </a:r>
            <a:r>
              <a:rPr b="0" i="0" lang="en-GB" sz="2000" u="none" cap="none" strike="noStrike">
                <a:solidFill>
                  <a:srgbClr val="1F3864"/>
                </a:solidFill>
                <a:latin typeface="Calibri"/>
                <a:ea typeface="Calibri"/>
                <a:cs typeface="Calibri"/>
                <a:sym typeface="Calibri"/>
              </a:rPr>
              <a:t>. </a:t>
            </a:r>
            <a:br>
              <a:rPr b="0" i="0" lang="en-GB" sz="4000" u="none" cap="none" strike="noStrike">
                <a:solidFill>
                  <a:srgbClr val="000000"/>
                </a:solidFill>
                <a:latin typeface="Arial"/>
                <a:ea typeface="Arial"/>
                <a:cs typeface="Arial"/>
                <a:sym typeface="Arial"/>
              </a:rPr>
            </a:br>
            <a:endParaRPr b="0" i="0" sz="2000" u="none" cap="none" strike="noStrike">
              <a:solidFill>
                <a:schemeClr val="dk1"/>
              </a:solidFill>
              <a:latin typeface="Calibri"/>
              <a:ea typeface="Calibri"/>
              <a:cs typeface="Calibri"/>
              <a:sym typeface="Calibri"/>
            </a:endParaRPr>
          </a:p>
        </p:txBody>
      </p:sp>
      <p:sp>
        <p:nvSpPr>
          <p:cNvPr id="279" name="Google Shape;279;p19"/>
          <p:cNvSpPr txBox="1"/>
          <p:nvPr>
            <p:ph idx="1" type="body"/>
          </p:nvPr>
        </p:nvSpPr>
        <p:spPr>
          <a:xfrm>
            <a:off x="7939351" y="5805775"/>
            <a:ext cx="38811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80" name="Google Shape;280;p19"/>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Członek sieci I co dalej?</a:t>
            </a:r>
            <a:endParaRPr>
              <a:solidFill>
                <a:srgbClr val="13165D"/>
              </a:solidFill>
              <a:latin typeface="Calibri"/>
              <a:ea typeface="Calibri"/>
              <a:cs typeface="Calibri"/>
              <a:sym typeface="Calibri"/>
            </a:endParaRPr>
          </a:p>
          <a:p>
            <a:pPr indent="0" lvl="0" marL="0" rtl="0" algn="r">
              <a:lnSpc>
                <a:spcPct val="90000"/>
              </a:lnSpc>
              <a:spcBef>
                <a:spcPts val="0"/>
              </a:spcBef>
              <a:spcAft>
                <a:spcPts val="0"/>
              </a:spcAft>
              <a:buClr>
                <a:srgbClr val="13165D"/>
              </a:buClr>
              <a:buSzPts val="1000"/>
              <a:buNone/>
            </a:pPr>
            <a:r>
              <a:t/>
            </a:r>
            <a:endParaRPr>
              <a:solidFill>
                <a:srgbClr val="13165D"/>
              </a:solidFill>
              <a:latin typeface="Calibri"/>
              <a:ea typeface="Calibri"/>
              <a:cs typeface="Calibri"/>
              <a:sym typeface="Calibri"/>
            </a:endParaRPr>
          </a:p>
        </p:txBody>
      </p:sp>
      <p:pic>
        <p:nvPicPr>
          <p:cNvPr id="281" name="Google Shape;281;p19"/>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20"/>
          <p:cNvSpPr txBox="1"/>
          <p:nvPr>
            <p:ph type="title"/>
          </p:nvPr>
        </p:nvSpPr>
        <p:spPr>
          <a:xfrm>
            <a:off x="371475" y="1449389"/>
            <a:ext cx="4954152" cy="4140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b="0" i="0" lang="en-GB" sz="2000" u="none" cap="none" strike="noStrike">
                <a:solidFill>
                  <a:srgbClr val="13165D"/>
                </a:solidFill>
                <a:latin typeface="Calibri"/>
                <a:ea typeface="Calibri"/>
                <a:cs typeface="Calibri"/>
                <a:sym typeface="Calibri"/>
              </a:rPr>
              <a:t>The online communication platform for the members of Building Europe with Local Councillors is hosted on the </a:t>
            </a:r>
            <a:r>
              <a:rPr b="1" i="0" lang="en-GB" sz="2000" u="none" cap="none" strike="noStrike">
                <a:solidFill>
                  <a:srgbClr val="13165D"/>
                </a:solidFill>
                <a:latin typeface="Calibri"/>
                <a:ea typeface="Calibri"/>
                <a:cs typeface="Calibri"/>
                <a:sym typeface="Calibri"/>
              </a:rPr>
              <a:t>European Commission Futurium platform</a:t>
            </a:r>
            <a:r>
              <a:rPr b="0" i="0" lang="en-GB" sz="2000" u="none" cap="none" strike="noStrike">
                <a:solidFill>
                  <a:srgbClr val="13165D"/>
                </a:solidFill>
                <a:latin typeface="Calibri"/>
                <a:ea typeface="Calibri"/>
                <a:cs typeface="Calibri"/>
                <a:sym typeface="Calibri"/>
              </a:rPr>
              <a:t> (https://futurium.ec.europa.eu).</a:t>
            </a:r>
            <a:br>
              <a:rPr b="0" i="0" lang="en-GB" sz="2000" u="none" cap="none" strike="noStrike">
                <a:solidFill>
                  <a:srgbClr val="13165D"/>
                </a:solidFill>
                <a:latin typeface="Calibri"/>
                <a:ea typeface="Calibri"/>
                <a:cs typeface="Calibri"/>
                <a:sym typeface="Calibri"/>
              </a:rPr>
            </a:br>
            <a:br>
              <a:rPr b="0" i="0" lang="en-GB" sz="2000" u="none" cap="none" strike="noStrike">
                <a:solidFill>
                  <a:srgbClr val="13165D"/>
                </a:solidFill>
                <a:latin typeface="Calibri"/>
                <a:ea typeface="Calibri"/>
                <a:cs typeface="Calibri"/>
                <a:sym typeface="Calibri"/>
              </a:rPr>
            </a:br>
            <a:r>
              <a:rPr b="0" i="0" lang="en-GB" sz="2000" u="none" cap="none" strike="noStrike">
                <a:solidFill>
                  <a:srgbClr val="13165D"/>
                </a:solidFill>
                <a:latin typeface="Calibri"/>
                <a:ea typeface="Calibri"/>
                <a:cs typeface="Calibri"/>
                <a:sym typeface="Calibri"/>
              </a:rPr>
              <a:t>Members will need to register to</a:t>
            </a:r>
            <a:r>
              <a:rPr b="1" i="0" lang="en-GB" sz="2000" u="none" cap="none" strike="noStrike">
                <a:solidFill>
                  <a:srgbClr val="13165D"/>
                </a:solidFill>
                <a:latin typeface="Calibri"/>
                <a:ea typeface="Calibri"/>
                <a:cs typeface="Calibri"/>
                <a:sym typeface="Calibri"/>
              </a:rPr>
              <a:t> EU login </a:t>
            </a:r>
            <a:r>
              <a:rPr b="0" i="0" lang="en-GB" sz="2000" u="none" cap="none" strike="noStrike">
                <a:solidFill>
                  <a:srgbClr val="13165D"/>
                </a:solidFill>
                <a:latin typeface="Calibri"/>
                <a:ea typeface="Calibri"/>
                <a:cs typeface="Calibri"/>
                <a:sym typeface="Calibri"/>
              </a:rPr>
              <a:t>to receive access to the platform. </a:t>
            </a:r>
            <a:endParaRPr b="0" i="0" sz="2000" u="none" cap="none" strike="noStrike">
              <a:solidFill>
                <a:schemeClr val="dk1"/>
              </a:solidFill>
              <a:latin typeface="Calibri"/>
              <a:ea typeface="Calibri"/>
              <a:cs typeface="Calibri"/>
              <a:sym typeface="Calibri"/>
            </a:endParaRPr>
          </a:p>
        </p:txBody>
      </p:sp>
      <p:sp>
        <p:nvSpPr>
          <p:cNvPr id="287" name="Google Shape;287;p20"/>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288" name="Google Shape;288;p20"/>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Joining the network</a:t>
            </a:r>
            <a:br>
              <a:rPr lang="en-GB">
                <a:solidFill>
                  <a:srgbClr val="13165D"/>
                </a:solidFill>
              </a:rPr>
            </a:br>
            <a:r>
              <a:rPr b="1" lang="en-GB">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89" name="Google Shape;289;p20"/>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90" name="Google Shape;290;p20"/>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descr="Graphical user interface, application&#10;&#10;Description automatically generated" id="295" name="Google Shape;295;g23762f2b73c_0_147"/>
          <p:cNvPicPr preferRelativeResize="0"/>
          <p:nvPr/>
        </p:nvPicPr>
        <p:blipFill rotWithShape="1">
          <a:blip r:embed="rId3">
            <a:alphaModFix/>
          </a:blip>
          <a:srcRect b="0" l="0" r="0" t="0"/>
          <a:stretch/>
        </p:blipFill>
        <p:spPr>
          <a:xfrm>
            <a:off x="1048136" y="1094153"/>
            <a:ext cx="5419517" cy="4789979"/>
          </a:xfrm>
          <a:prstGeom prst="rect">
            <a:avLst/>
          </a:prstGeom>
          <a:noFill/>
          <a:ln>
            <a:noFill/>
          </a:ln>
        </p:spPr>
      </p:pic>
      <p:pic>
        <p:nvPicPr>
          <p:cNvPr descr="Graphical user interface, application&#10;&#10;Description automatically generated" id="296" name="Google Shape;296;g23762f2b73c_0_147"/>
          <p:cNvPicPr preferRelativeResize="0"/>
          <p:nvPr/>
        </p:nvPicPr>
        <p:blipFill rotWithShape="1">
          <a:blip r:embed="rId4">
            <a:alphaModFix/>
          </a:blip>
          <a:srcRect b="0" l="0" r="0" t="0"/>
          <a:stretch/>
        </p:blipFill>
        <p:spPr>
          <a:xfrm>
            <a:off x="6653065" y="1094153"/>
            <a:ext cx="5393010" cy="4789980"/>
          </a:xfrm>
          <a:prstGeom prst="rect">
            <a:avLst/>
          </a:prstGeom>
          <a:noFill/>
          <a:ln>
            <a:noFill/>
          </a:ln>
        </p:spPr>
      </p:pic>
      <p:sp>
        <p:nvSpPr>
          <p:cNvPr id="297" name="Google Shape;297;g23762f2b73c_0_147"/>
          <p:cNvSpPr txBox="1"/>
          <p:nvPr/>
        </p:nvSpPr>
        <p:spPr>
          <a:xfrm>
            <a:off x="1257345" y="515457"/>
            <a:ext cx="7498200" cy="396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13165D"/>
              </a:buClr>
              <a:buSzPts val="2000"/>
              <a:buFont typeface="Calibri"/>
              <a:buNone/>
            </a:pPr>
            <a:r>
              <a:rPr lang="en-GB" sz="2000">
                <a:solidFill>
                  <a:srgbClr val="13165D"/>
                </a:solidFill>
                <a:latin typeface="Calibri"/>
                <a:ea typeface="Calibri"/>
                <a:cs typeface="Calibri"/>
                <a:sym typeface="Calibri"/>
              </a:rPr>
              <a:t>Grupa „</a:t>
            </a:r>
            <a:r>
              <a:rPr lang="en-GB" sz="2000">
                <a:solidFill>
                  <a:srgbClr val="13165D"/>
                </a:solidFill>
                <a:latin typeface="Calibri"/>
                <a:ea typeface="Calibri"/>
                <a:cs typeface="Calibri"/>
                <a:sym typeface="Calibri"/>
              </a:rPr>
              <a:t>Tworzenie Europy razem z samorządami lokalnymi”</a:t>
            </a:r>
            <a:endParaRPr sz="2000">
              <a:solidFill>
                <a:srgbClr val="13165D"/>
              </a:solidFill>
              <a:latin typeface="Calibri"/>
              <a:ea typeface="Calibri"/>
              <a:cs typeface="Calibri"/>
              <a:sym typeface="Calibri"/>
            </a:endParaRPr>
          </a:p>
        </p:txBody>
      </p:sp>
      <p:sp>
        <p:nvSpPr>
          <p:cNvPr id="298" name="Google Shape;298;g23762f2b73c_0_147"/>
          <p:cNvSpPr txBox="1"/>
          <p:nvPr>
            <p:ph idx="1" type="body"/>
          </p:nvPr>
        </p:nvSpPr>
        <p:spPr>
          <a:xfrm>
            <a:off x="8223901" y="6043700"/>
            <a:ext cx="35967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299" name="Google Shape;299;g23762f2b73c_0_147"/>
          <p:cNvSpPr txBox="1"/>
          <p:nvPr>
            <p:ph idx="2" type="body"/>
          </p:nvPr>
        </p:nvSpPr>
        <p:spPr>
          <a:xfrm>
            <a:off x="10058399" y="306759"/>
            <a:ext cx="1762200" cy="8901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Internetowa platforma komunikacyjna dla członków</a:t>
            </a:r>
            <a:endParaRPr>
              <a:solidFill>
                <a:srgbClr val="13165D"/>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1"/>
          <p:cNvSpPr txBox="1"/>
          <p:nvPr>
            <p:ph idx="1" type="body"/>
          </p:nvPr>
        </p:nvSpPr>
        <p:spPr>
          <a:xfrm>
            <a:off x="8223901" y="5815100"/>
            <a:ext cx="35967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305" name="Google Shape;305;p21"/>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Internetowa platforma komunikacyjna dla członków</a:t>
            </a:r>
            <a:endParaRPr>
              <a:solidFill>
                <a:srgbClr val="13165D"/>
              </a:solidFill>
              <a:latin typeface="Calibri"/>
              <a:ea typeface="Calibri"/>
              <a:cs typeface="Calibri"/>
              <a:sym typeface="Calibri"/>
            </a:endParaRPr>
          </a:p>
        </p:txBody>
      </p:sp>
      <p:sp>
        <p:nvSpPr>
          <p:cNvPr id="306" name="Google Shape;306;p21"/>
          <p:cNvSpPr txBox="1"/>
          <p:nvPr>
            <p:ph idx="3" type="body"/>
          </p:nvPr>
        </p:nvSpPr>
        <p:spPr>
          <a:xfrm>
            <a:off x="360887" y="2632708"/>
            <a:ext cx="11386676" cy="2268115"/>
          </a:xfrm>
          <a:prstGeom prst="rect">
            <a:avLst/>
          </a:prstGeom>
          <a:noFill/>
          <a:ln>
            <a:noFill/>
          </a:ln>
        </p:spPr>
        <p:txBody>
          <a:bodyPr anchorCtr="0" anchor="ctr" bIns="0" lIns="0" spcFirstLastPara="1" rIns="0" wrap="square" tIns="0">
            <a:noAutofit/>
          </a:bodyPr>
          <a:lstStyle/>
          <a:p>
            <a:pPr indent="-228600" lvl="0" marL="228600" rtl="0" algn="l">
              <a:lnSpc>
                <a:spcPct val="90000"/>
              </a:lnSpc>
              <a:spcBef>
                <a:spcPts val="1000"/>
              </a:spcBef>
              <a:spcAft>
                <a:spcPts val="0"/>
              </a:spcAft>
              <a:buClr>
                <a:srgbClr val="13165D"/>
              </a:buClr>
              <a:buSzPts val="2000"/>
              <a:buChar char="•"/>
            </a:pPr>
            <a:r>
              <a:rPr b="1" lang="en-GB" sz="2000"/>
              <a:t>Informacje</a:t>
            </a:r>
            <a:r>
              <a:rPr lang="en-GB" sz="2000"/>
              <a:t> dotyczące obszarów zainteresowania i potrzeb w zakresie informacji wskazanych przez członków w ankiecie wstępnej</a:t>
            </a:r>
            <a:endParaRPr/>
          </a:p>
          <a:p>
            <a:pPr indent="-228600" lvl="0" marL="228600" rtl="0" algn="l">
              <a:lnSpc>
                <a:spcPct val="90000"/>
              </a:lnSpc>
              <a:spcBef>
                <a:spcPts val="1000"/>
              </a:spcBef>
              <a:spcAft>
                <a:spcPts val="0"/>
              </a:spcAft>
              <a:buClr>
                <a:srgbClr val="13165D"/>
              </a:buClr>
              <a:buSzPts val="2000"/>
              <a:buChar char="•"/>
            </a:pPr>
            <a:r>
              <a:rPr b="1" lang="en-GB" sz="2000"/>
              <a:t>Forum dyskusyjne</a:t>
            </a:r>
            <a:r>
              <a:rPr lang="en-GB" sz="2000"/>
              <a:t>, za pośrednictwem którego członkowie mogą uczyć się od siebie i wymieniać doświadczeniami</a:t>
            </a:r>
            <a:endParaRPr/>
          </a:p>
          <a:p>
            <a:pPr indent="-228600" lvl="0" marL="228600" rtl="0" algn="l">
              <a:lnSpc>
                <a:spcPct val="90000"/>
              </a:lnSpc>
              <a:spcBef>
                <a:spcPts val="1000"/>
              </a:spcBef>
              <a:spcAft>
                <a:spcPts val="0"/>
              </a:spcAft>
              <a:buClr>
                <a:srgbClr val="13165D"/>
              </a:buClr>
              <a:buSzPts val="2000"/>
              <a:buChar char="•"/>
            </a:pPr>
            <a:r>
              <a:rPr lang="en-GB" sz="2000"/>
              <a:t>Wybrane </a:t>
            </a:r>
            <a:r>
              <a:rPr b="1" lang="en-GB" sz="2000"/>
              <a:t>materiały informacyjne</a:t>
            </a:r>
            <a:endParaRPr/>
          </a:p>
          <a:p>
            <a:pPr indent="-228600" lvl="0" marL="228600" rtl="0" algn="l">
              <a:lnSpc>
                <a:spcPct val="90000"/>
              </a:lnSpc>
              <a:spcBef>
                <a:spcPts val="1000"/>
              </a:spcBef>
              <a:spcAft>
                <a:spcPts val="0"/>
              </a:spcAft>
              <a:buClr>
                <a:srgbClr val="13165D"/>
              </a:buClr>
              <a:buSzPts val="2000"/>
              <a:buChar char="•"/>
            </a:pPr>
            <a:r>
              <a:rPr b="1" lang="en-GB" sz="2000"/>
              <a:t>Kalendarz</a:t>
            </a:r>
            <a:r>
              <a:rPr lang="en-GB" sz="2000"/>
              <a:t> wydarzeń online i offline</a:t>
            </a:r>
            <a:endParaRPr/>
          </a:p>
          <a:p>
            <a:pPr indent="-228600" lvl="0" marL="228600" rtl="0" algn="l">
              <a:lnSpc>
                <a:spcPct val="90000"/>
              </a:lnSpc>
              <a:spcBef>
                <a:spcPts val="1000"/>
              </a:spcBef>
              <a:spcAft>
                <a:spcPts val="0"/>
              </a:spcAft>
              <a:buClr>
                <a:srgbClr val="13165D"/>
              </a:buClr>
              <a:buSzPts val="2000"/>
              <a:buChar char="•"/>
            </a:pPr>
            <a:r>
              <a:rPr b="1" lang="en-GB" sz="2000"/>
              <a:t>Grupa zrzeszająca</a:t>
            </a:r>
            <a:r>
              <a:rPr lang="en-GB" sz="2000"/>
              <a:t> radnych szczebla lokalnego i regionalnego należących do Komitetu Regionów</a:t>
            </a:r>
            <a:endParaRPr sz="2000"/>
          </a:p>
        </p:txBody>
      </p:sp>
      <p:sp>
        <p:nvSpPr>
          <p:cNvPr id="307" name="Google Shape;307;p21"/>
          <p:cNvSpPr txBox="1"/>
          <p:nvPr/>
        </p:nvSpPr>
        <p:spPr>
          <a:xfrm>
            <a:off x="371487" y="1702171"/>
            <a:ext cx="9697500" cy="425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000000"/>
              </a:buClr>
              <a:buSzPts val="2000"/>
              <a:buFont typeface="Arial"/>
              <a:buNone/>
            </a:pPr>
            <a:r>
              <a:rPr b="1" i="0" lang="en-GB" sz="2000" u="none" cap="none" strike="noStrike">
                <a:solidFill>
                  <a:srgbClr val="1F3864"/>
                </a:solidFill>
                <a:latin typeface="Calibri"/>
                <a:ea typeface="Calibri"/>
                <a:cs typeface="Calibri"/>
                <a:sym typeface="Calibri"/>
              </a:rPr>
              <a:t>Jakie treści są dostępne na platformie?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13165D"/>
              </a:buClr>
              <a:buSzPts val="2000"/>
              <a:buFont typeface="Arial"/>
              <a:buNone/>
            </a:pPr>
            <a:r>
              <a:t/>
            </a:r>
            <a:endParaRPr b="0" i="0" sz="2000" u="none" cap="none" strike="noStrike">
              <a:solidFill>
                <a:srgbClr val="13165D"/>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4"/>
          <p:cNvSpPr txBox="1"/>
          <p:nvPr>
            <p:ph type="title"/>
          </p:nvPr>
        </p:nvSpPr>
        <p:spPr>
          <a:xfrm>
            <a:off x="371475" y="4047855"/>
            <a:ext cx="5724525" cy="506534"/>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13165D"/>
              </a:buClr>
              <a:buSzPts val="1800"/>
              <a:buFont typeface="Calibri"/>
              <a:buNone/>
            </a:pPr>
            <a:r>
              <a:rPr b="1" i="0" lang="en-GB" sz="1800" u="none" cap="none" strike="noStrike">
                <a:solidFill>
                  <a:srgbClr val="13165D"/>
                </a:solidFill>
                <a:latin typeface="Calibri"/>
                <a:ea typeface="Calibri"/>
                <a:cs typeface="Calibri"/>
                <a:sym typeface="Calibri"/>
              </a:rPr>
              <a:t>building-europe-with-local-councillors.europa.eu</a:t>
            </a:r>
            <a:endParaRPr b="0" i="0" sz="1800" u="none" cap="none" strike="noStrike">
              <a:solidFill>
                <a:srgbClr val="13165D"/>
              </a:solidFill>
              <a:latin typeface="Calibri"/>
              <a:ea typeface="Calibri"/>
              <a:cs typeface="Calibri"/>
              <a:sym typeface="Calibri"/>
            </a:endParaRPr>
          </a:p>
        </p:txBody>
      </p:sp>
      <p:sp>
        <p:nvSpPr>
          <p:cNvPr id="313" name="Google Shape;313;p24"/>
          <p:cNvSpPr txBox="1"/>
          <p:nvPr>
            <p:ph idx="1" type="body"/>
          </p:nvPr>
        </p:nvSpPr>
        <p:spPr>
          <a:xfrm>
            <a:off x="8209676" y="5833750"/>
            <a:ext cx="3610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314" name="Google Shape;314;p2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Rola firmy </a:t>
            </a:r>
            <a:endParaRPr/>
          </a:p>
          <a:p>
            <a:pPr indent="0" lvl="0" marL="0" rtl="0" algn="r">
              <a:lnSpc>
                <a:spcPct val="90000"/>
              </a:lnSpc>
              <a:spcBef>
                <a:spcPts val="0"/>
              </a:spcBef>
              <a:spcAft>
                <a:spcPts val="0"/>
              </a:spcAft>
              <a:buClr>
                <a:srgbClr val="13165D"/>
              </a:buClr>
              <a:buSzPts val="1000"/>
              <a:buNone/>
            </a:pPr>
            <a:r>
              <a:rPr b="1" lang="en-GB">
                <a:solidFill>
                  <a:srgbClr val="13165D"/>
                </a:solidFill>
              </a:rPr>
              <a:t>Netcompany-Intrasoft</a:t>
            </a:r>
            <a:endParaRPr>
              <a:solidFill>
                <a:srgbClr val="13165D"/>
              </a:solidFill>
              <a:latin typeface="Calibri"/>
              <a:ea typeface="Calibri"/>
              <a:cs typeface="Calibri"/>
              <a:sym typeface="Calibri"/>
            </a:endParaRPr>
          </a:p>
          <a:p>
            <a:pPr indent="0" lvl="0" marL="0" rtl="0" algn="r">
              <a:lnSpc>
                <a:spcPct val="90000"/>
              </a:lnSpc>
              <a:spcBef>
                <a:spcPts val="0"/>
              </a:spcBef>
              <a:spcAft>
                <a:spcPts val="0"/>
              </a:spcAft>
              <a:buClr>
                <a:srgbClr val="13165D"/>
              </a:buClr>
              <a:buSzPts val="1000"/>
              <a:buNone/>
            </a:pPr>
            <a:r>
              <a:t/>
            </a:r>
            <a:endParaRPr>
              <a:solidFill>
                <a:srgbClr val="13165D"/>
              </a:solidFill>
              <a:latin typeface="Calibri"/>
              <a:ea typeface="Calibri"/>
              <a:cs typeface="Calibri"/>
              <a:sym typeface="Calibri"/>
            </a:endParaRPr>
          </a:p>
        </p:txBody>
      </p:sp>
      <p:pic>
        <p:nvPicPr>
          <p:cNvPr id="315" name="Google Shape;315;p24"/>
          <p:cNvPicPr preferRelativeResize="0"/>
          <p:nvPr/>
        </p:nvPicPr>
        <p:blipFill rotWithShape="1">
          <a:blip r:embed="rId3">
            <a:alphaModFix/>
          </a:blip>
          <a:srcRect b="0" l="0" r="0" t="0"/>
          <a:stretch/>
        </p:blipFill>
        <p:spPr>
          <a:xfrm>
            <a:off x="371475" y="2182700"/>
            <a:ext cx="1865155" cy="1865155"/>
          </a:xfrm>
          <a:prstGeom prst="rect">
            <a:avLst/>
          </a:prstGeom>
          <a:noFill/>
          <a:ln>
            <a:noFill/>
          </a:ln>
        </p:spPr>
      </p:pic>
      <p:pic>
        <p:nvPicPr>
          <p:cNvPr id="316" name="Google Shape;316;p24"/>
          <p:cNvPicPr preferRelativeResize="0"/>
          <p:nvPr/>
        </p:nvPicPr>
        <p:blipFill rotWithShape="1">
          <a:blip r:embed="rId4">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26"/>
          <p:cNvSpPr txBox="1"/>
          <p:nvPr>
            <p:ph type="title"/>
          </p:nvPr>
        </p:nvSpPr>
        <p:spPr>
          <a:xfrm>
            <a:off x="2212085" y="2112579"/>
            <a:ext cx="7767829" cy="171584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Clr>
                <a:srgbClr val="FFFF00"/>
              </a:buClr>
              <a:buSzPts val="12000"/>
              <a:buFont typeface="Calibri"/>
              <a:buNone/>
            </a:pPr>
            <a:r>
              <a:rPr lang="en-GB" sz="12000"/>
              <a:t>Dziękujemy</a:t>
            </a:r>
            <a:endParaRPr/>
          </a:p>
        </p:txBody>
      </p:sp>
      <p:pic>
        <p:nvPicPr>
          <p:cNvPr id="322" name="Google Shape;322;p26"/>
          <p:cNvPicPr preferRelativeResize="0"/>
          <p:nvPr/>
        </p:nvPicPr>
        <p:blipFill rotWithShape="1">
          <a:blip r:embed="rId3">
            <a:alphaModFix/>
          </a:blip>
          <a:srcRect b="0" l="0" r="0" t="0"/>
          <a:stretch/>
        </p:blipFill>
        <p:spPr>
          <a:xfrm>
            <a:off x="7194620" y="5471152"/>
            <a:ext cx="2192441" cy="634877"/>
          </a:xfrm>
          <a:prstGeom prst="rect">
            <a:avLst/>
          </a:prstGeom>
          <a:noFill/>
          <a:ln>
            <a:noFill/>
          </a:ln>
        </p:spPr>
      </p:pic>
      <p:pic>
        <p:nvPicPr>
          <p:cNvPr id="323" name="Google Shape;323;p26"/>
          <p:cNvPicPr preferRelativeResize="0"/>
          <p:nvPr/>
        </p:nvPicPr>
        <p:blipFill rotWithShape="1">
          <a:blip r:embed="rId4">
            <a:alphaModFix/>
          </a:blip>
          <a:srcRect b="0" l="0" r="0" t="0"/>
          <a:stretch/>
        </p:blipFill>
        <p:spPr>
          <a:xfrm>
            <a:off x="3039226" y="5471152"/>
            <a:ext cx="653543" cy="653543"/>
          </a:xfrm>
          <a:prstGeom prst="rect">
            <a:avLst/>
          </a:prstGeom>
          <a:noFill/>
          <a:ln>
            <a:noFill/>
          </a:ln>
        </p:spPr>
      </p:pic>
      <p:sp>
        <p:nvSpPr>
          <p:cNvPr id="324" name="Google Shape;324;p26"/>
          <p:cNvSpPr txBox="1"/>
          <p:nvPr/>
        </p:nvSpPr>
        <p:spPr>
          <a:xfrm>
            <a:off x="2212085" y="4152393"/>
            <a:ext cx="7767829" cy="37178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3000"/>
              <a:buFont typeface="Calibri"/>
              <a:buNone/>
            </a:pPr>
            <a:r>
              <a:rPr b="0" i="0" lang="en-GB" sz="3000" u="none" cap="none" strike="noStrike">
                <a:solidFill>
                  <a:schemeClr val="lt1"/>
                </a:solidFill>
                <a:latin typeface="Calibri"/>
                <a:ea typeface="Calibri"/>
                <a:cs typeface="Calibri"/>
                <a:sym typeface="Calibri"/>
              </a:rPr>
              <a:t>Budowanie Europy z Samorządami Lokalnymi</a:t>
            </a:r>
            <a:endParaRPr b="1" i="0" sz="3000" u="none" cap="none" strike="noStrike">
              <a:solidFill>
                <a:schemeClr val="lt1"/>
              </a:solidFill>
              <a:latin typeface="Calibri"/>
              <a:ea typeface="Calibri"/>
              <a:cs typeface="Calibri"/>
              <a:sym typeface="Calibri"/>
            </a:endParaRPr>
          </a:p>
        </p:txBody>
      </p:sp>
      <p:sp>
        <p:nvSpPr>
          <p:cNvPr id="325" name="Google Shape;325;p26"/>
          <p:cNvSpPr txBox="1"/>
          <p:nvPr/>
        </p:nvSpPr>
        <p:spPr>
          <a:xfrm>
            <a:off x="2212085" y="4524182"/>
            <a:ext cx="7767829" cy="251209"/>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chemeClr val="lt1"/>
              </a:buClr>
              <a:buSzPts val="1300"/>
              <a:buFont typeface="Calibri"/>
              <a:buNone/>
            </a:pPr>
            <a:r>
              <a:rPr b="1" i="0" lang="en-GB" sz="1300" u="none" cap="none" strike="noStrike">
                <a:solidFill>
                  <a:schemeClr val="lt1"/>
                </a:solidFill>
                <a:latin typeface="Calibri"/>
                <a:ea typeface="Calibri"/>
                <a:cs typeface="Calibri"/>
                <a:sym typeface="Calibri"/>
              </a:rPr>
              <a:t>Sieć lokalnych radnych UE, współpracujących w celu przekazywania informacji na temat kwestii związanych z UE</a:t>
            </a:r>
            <a:endParaRPr b="1" i="0" sz="1300" u="none" cap="none" strike="noStrike">
              <a:solidFill>
                <a:schemeClr val="lt1"/>
              </a:solidFill>
              <a:latin typeface="Calibri"/>
              <a:ea typeface="Calibri"/>
              <a:cs typeface="Calibri"/>
              <a:sym typeface="Calibri"/>
            </a:endParaRPr>
          </a:p>
        </p:txBody>
      </p:sp>
      <p:sp>
        <p:nvSpPr>
          <p:cNvPr id="326" name="Google Shape;326;p26"/>
          <p:cNvSpPr txBox="1"/>
          <p:nvPr/>
        </p:nvSpPr>
        <p:spPr>
          <a:xfrm>
            <a:off x="3824514" y="4699732"/>
            <a:ext cx="4377300" cy="342300"/>
          </a:xfrm>
          <a:prstGeom prst="rect">
            <a:avLst/>
          </a:prstGeom>
          <a:noFill/>
          <a:ln>
            <a:noFill/>
          </a:ln>
        </p:spPr>
        <p:txBody>
          <a:bodyPr anchorCtr="0" anchor="b" bIns="0" lIns="0" spcFirstLastPara="1" rIns="0" wrap="square" tIns="0">
            <a:noAutofit/>
          </a:bodyPr>
          <a:lstStyle/>
          <a:p>
            <a:pPr indent="0" lvl="0" marL="0" marR="0" rtl="0" algn="ctr">
              <a:lnSpc>
                <a:spcPct val="90000"/>
              </a:lnSpc>
              <a:spcBef>
                <a:spcPts val="0"/>
              </a:spcBef>
              <a:spcAft>
                <a:spcPts val="0"/>
              </a:spcAft>
              <a:buClr>
                <a:srgbClr val="FFFFFF"/>
              </a:buClr>
              <a:buSzPts val="1300"/>
              <a:buFont typeface="Calibri"/>
              <a:buNone/>
            </a:pPr>
            <a:r>
              <a:rPr b="0" i="0" lang="en-GB" sz="1200" u="none" cap="none" strike="noStrike">
                <a:solidFill>
                  <a:srgbClr val="FFFFFF"/>
                </a:solidFill>
                <a:latin typeface="Calibri"/>
                <a:ea typeface="Calibri"/>
                <a:cs typeface="Calibri"/>
                <a:sym typeface="Calibri"/>
              </a:rPr>
              <a:t>Kontakt: </a:t>
            </a:r>
            <a:r>
              <a:rPr b="1" i="0" lang="en-GB" sz="1200" u="none" cap="none" strike="noStrike">
                <a:solidFill>
                  <a:srgbClr val="FFFFFF"/>
                </a:solidFill>
                <a:latin typeface="Calibri"/>
                <a:ea typeface="Calibri"/>
                <a:cs typeface="Calibri"/>
                <a:sym typeface="Calibri"/>
              </a:rPr>
              <a:t>info@eu-councillors.eu</a:t>
            </a:r>
            <a:endParaRPr b="1" i="0" sz="1200" u="none" cap="none" strike="noStrik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
          <p:cNvSpPr txBox="1"/>
          <p:nvPr>
            <p:ph type="title"/>
          </p:nvPr>
        </p:nvSpPr>
        <p:spPr>
          <a:xfrm>
            <a:off x="287501" y="1458719"/>
            <a:ext cx="8179672"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6000"/>
              <a:buNone/>
            </a:pPr>
            <a:r>
              <a:rPr b="1" lang="en-GB" sz="4000">
                <a:solidFill>
                  <a:srgbClr val="FFFF00"/>
                </a:solidFill>
              </a:rPr>
              <a:t>Projekt UE </a:t>
            </a:r>
            <a:r>
              <a:rPr b="1" lang="en-GB" sz="4000"/>
              <a:t>„Tworzenie Europy razem z samorządami lokalnymi</a:t>
            </a:r>
            <a:r>
              <a:rPr b="1" lang="en-GB" sz="4000">
                <a:solidFill>
                  <a:srgbClr val="FFFF00"/>
                </a:solidFill>
              </a:rPr>
              <a:t>” opiera się na zasadzie, iż informowanie o UE jest wspólnym obowiązkiem instytucji UE oraz władz państw członkowskich, aż do szczebla lokalnego. </a:t>
            </a:r>
            <a:br>
              <a:rPr lang="en-GB" sz="4000">
                <a:solidFill>
                  <a:srgbClr val="FFFF00"/>
                </a:solidFill>
              </a:rPr>
            </a:br>
            <a:br>
              <a:rPr lang="en-GB" sz="1600"/>
            </a:br>
            <a:endParaRPr sz="4000"/>
          </a:p>
        </p:txBody>
      </p:sp>
      <p:sp>
        <p:nvSpPr>
          <p:cNvPr id="148" name="Google Shape;148;p3"/>
          <p:cNvSpPr txBox="1"/>
          <p:nvPr>
            <p:ph idx="1" type="body"/>
          </p:nvPr>
        </p:nvSpPr>
        <p:spPr>
          <a:xfrm>
            <a:off x="9974425" y="306759"/>
            <a:ext cx="1846100"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latin typeface="Calibri"/>
                <a:ea typeface="Calibri"/>
                <a:cs typeface="Calibri"/>
                <a:sym typeface="Calibri"/>
              </a:rPr>
              <a:t>Czym jest </a:t>
            </a:r>
            <a:r>
              <a:rPr b="1" i="0" lang="en-GB" u="none" strike="noStrike">
                <a:solidFill>
                  <a:srgbClr val="FFFF00"/>
                </a:solidFill>
                <a:latin typeface="Calibri"/>
                <a:ea typeface="Calibri"/>
                <a:cs typeface="Calibri"/>
                <a:sym typeface="Calibri"/>
              </a:rPr>
              <a:t>"</a:t>
            </a:r>
            <a:r>
              <a:rPr b="1" lang="en-GB">
                <a:solidFill>
                  <a:srgbClr val="FFFF00"/>
                </a:solidFill>
                <a:latin typeface="Calibri"/>
                <a:ea typeface="Calibri"/>
                <a:cs typeface="Calibri"/>
                <a:sym typeface="Calibri"/>
              </a:rPr>
              <a:t>Tworzenie Europy razem z samorządami lokalnymi</a:t>
            </a:r>
            <a:r>
              <a:rPr b="1" i="0" lang="en-GB" u="none" strike="noStrike">
                <a:solidFill>
                  <a:srgbClr val="FFFF00"/>
                </a:solidFill>
                <a:latin typeface="Calibri"/>
                <a:ea typeface="Calibri"/>
                <a:cs typeface="Calibri"/>
                <a:sym typeface="Calibri"/>
              </a:rPr>
              <a:t> ’’</a:t>
            </a:r>
            <a:r>
              <a:rPr b="1" i="0" lang="en-GB" u="none" strike="noStrike">
                <a:solidFill>
                  <a:schemeClr val="lt1"/>
                </a:solidFill>
              </a:rPr>
              <a:t>?</a:t>
            </a:r>
            <a:endParaRPr>
              <a:solidFill>
                <a:srgbClr val="FFFF00"/>
              </a:solidFill>
              <a:latin typeface="Calibri"/>
              <a:ea typeface="Calibri"/>
              <a:cs typeface="Calibri"/>
              <a:sym typeface="Calibri"/>
            </a:endParaRPr>
          </a:p>
          <a:p>
            <a:pPr indent="0" lvl="0" marL="0" rtl="0" algn="r">
              <a:lnSpc>
                <a:spcPct val="90000"/>
              </a:lnSpc>
              <a:spcBef>
                <a:spcPts val="1000"/>
              </a:spcBef>
              <a:spcAft>
                <a:spcPts val="0"/>
              </a:spcAft>
              <a:buClr>
                <a:schemeClr val="lt1"/>
              </a:buClr>
              <a:buSzPts val="1000"/>
              <a:buNone/>
            </a:pPr>
            <a:r>
              <a:t/>
            </a:r>
            <a:endParaRPr/>
          </a:p>
        </p:txBody>
      </p:sp>
      <p:sp>
        <p:nvSpPr>
          <p:cNvPr id="149" name="Google Shape;149;p3"/>
          <p:cNvSpPr txBox="1"/>
          <p:nvPr>
            <p:ph idx="2" type="body"/>
          </p:nvPr>
        </p:nvSpPr>
        <p:spPr>
          <a:xfrm>
            <a:off x="8110076" y="5909550"/>
            <a:ext cx="37104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Clr>
                <a:schemeClr val="lt1"/>
              </a:buClr>
              <a:buSzPts val="1400"/>
              <a:buNone/>
            </a:pPr>
            <a:r>
              <a:rPr b="1" lang="en-GB">
                <a:solidFill>
                  <a:schemeClr val="lt1"/>
                </a:solidFill>
              </a:rPr>
              <a:t>Tworzenie Europy razem z </a:t>
            </a:r>
            <a:endParaRPr b="1">
              <a:solidFill>
                <a:schemeClr val="lt1"/>
              </a:solidFill>
            </a:endParaRPr>
          </a:p>
          <a:p>
            <a:pPr indent="0" lvl="0" marL="0" rtl="0" algn="r">
              <a:lnSpc>
                <a:spcPct val="90000"/>
              </a:lnSpc>
              <a:spcBef>
                <a:spcPts val="1000"/>
              </a:spcBef>
              <a:spcAft>
                <a:spcPts val="0"/>
              </a:spcAft>
              <a:buClr>
                <a:schemeClr val="lt1"/>
              </a:buClr>
              <a:buSzPts val="1400"/>
              <a:buNone/>
            </a:pPr>
            <a:r>
              <a:rPr b="1" lang="en-GB" sz="2000">
                <a:solidFill>
                  <a:srgbClr val="FFFF00"/>
                </a:solidFill>
              </a:rPr>
              <a:t>samorządami lokalnymi</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4"/>
          <p:cNvSpPr txBox="1"/>
          <p:nvPr>
            <p:ph type="title"/>
          </p:nvPr>
        </p:nvSpPr>
        <p:spPr>
          <a:xfrm>
            <a:off x="371476" y="1449388"/>
            <a:ext cx="9043830"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6000"/>
              <a:buNone/>
            </a:pPr>
            <a:r>
              <a:rPr b="1" lang="en-GB" sz="4000">
                <a:solidFill>
                  <a:schemeClr val="lt1"/>
                </a:solidFill>
              </a:rPr>
              <a:t>Zachęcamy lokalne samorządy każdego szczebla – a w szczególności te najmniejsze (z miejscowości poniżej 100 000 mieszkańców), na które szeroko zakrojone działania UE są rzadziej ukierunkowane – do stania się częścią naszej sieci.</a:t>
            </a:r>
            <a:br>
              <a:rPr lang="en-GB" sz="1600"/>
            </a:br>
            <a:endParaRPr sz="4000"/>
          </a:p>
        </p:txBody>
      </p:sp>
      <p:sp>
        <p:nvSpPr>
          <p:cNvPr id="155" name="Google Shape;155;p4"/>
          <p:cNvSpPr txBox="1"/>
          <p:nvPr>
            <p:ph idx="1" type="body"/>
          </p:nvPr>
        </p:nvSpPr>
        <p:spPr>
          <a:xfrm>
            <a:off x="7825526" y="5796450"/>
            <a:ext cx="39951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b="1" lang="en-GB">
                <a:solidFill>
                  <a:schemeClr val="lt1"/>
                </a:solidFill>
              </a:rPr>
              <a:t>Tworzenie Europy razem z </a:t>
            </a:r>
            <a:endParaRPr b="1">
              <a:solidFill>
                <a:schemeClr val="lt1"/>
              </a:solidFill>
            </a:endParaRPr>
          </a:p>
          <a:p>
            <a:pPr indent="0" lvl="0" marL="0" rtl="0" algn="r">
              <a:lnSpc>
                <a:spcPct val="90000"/>
              </a:lnSpc>
              <a:spcBef>
                <a:spcPts val="1000"/>
              </a:spcBef>
              <a:spcAft>
                <a:spcPts val="0"/>
              </a:spcAft>
              <a:buSzPts val="1400"/>
              <a:buNone/>
            </a:pPr>
            <a:r>
              <a:rPr b="1" lang="en-GB" sz="2000">
                <a:solidFill>
                  <a:srgbClr val="FFFF00"/>
                </a:solidFill>
              </a:rPr>
              <a:t>samorządami lokalnymi</a:t>
            </a:r>
            <a:endParaRPr sz="2000"/>
          </a:p>
          <a:p>
            <a:pPr indent="0" lvl="0" marL="0" rtl="0" algn="r">
              <a:lnSpc>
                <a:spcPct val="90000"/>
              </a:lnSpc>
              <a:spcBef>
                <a:spcPts val="1000"/>
              </a:spcBef>
              <a:spcAft>
                <a:spcPts val="0"/>
              </a:spcAft>
              <a:buClr>
                <a:schemeClr val="lt1"/>
              </a:buClr>
              <a:buSzPts val="1400"/>
              <a:buNone/>
            </a:pPr>
            <a:r>
              <a:t/>
            </a:r>
            <a:endParaRPr/>
          </a:p>
        </p:txBody>
      </p:sp>
      <p:sp>
        <p:nvSpPr>
          <p:cNvPr id="156" name="Google Shape;156;p4"/>
          <p:cNvSpPr txBox="1"/>
          <p:nvPr>
            <p:ph idx="2" type="body"/>
          </p:nvPr>
        </p:nvSpPr>
        <p:spPr>
          <a:xfrm>
            <a:off x="10058399" y="306759"/>
            <a:ext cx="1762125"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chemeClr val="lt1"/>
              </a:buClr>
              <a:buSzPts val="1000"/>
              <a:buNone/>
            </a:pPr>
            <a:r>
              <a:rPr b="1" lang="en-GB"/>
              <a:t>Kto może </a:t>
            </a:r>
            <a:r>
              <a:rPr b="1" lang="en-GB">
                <a:solidFill>
                  <a:srgbClr val="FFFF00"/>
                </a:solidFill>
              </a:rPr>
              <a:t>dołączyć</a:t>
            </a:r>
            <a:br>
              <a:rPr b="1" lang="en-GB">
                <a:solidFill>
                  <a:srgbClr val="FFFF00"/>
                </a:solidFill>
              </a:rPr>
            </a:br>
            <a:r>
              <a:rPr b="1" lang="en-GB">
                <a:solidFill>
                  <a:srgbClr val="FFFF00"/>
                </a:solidFill>
              </a:rPr>
              <a:t>do projektu</a:t>
            </a:r>
            <a:r>
              <a:rPr b="1" lang="en-GB">
                <a:latin typeface="Calibri"/>
                <a:ea typeface="Calibri"/>
                <a:cs typeface="Calibri"/>
                <a:sym typeface="Calibri"/>
              </a:rPr>
              <a:t>?</a:t>
            </a:r>
            <a:endParaRPr b="1">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5"/>
          <p:cNvSpPr txBox="1"/>
          <p:nvPr>
            <p:ph type="title"/>
          </p:nvPr>
        </p:nvSpPr>
        <p:spPr>
          <a:xfrm>
            <a:off x="315720" y="1467059"/>
            <a:ext cx="7783252" cy="4122529"/>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FFF200"/>
              </a:buClr>
              <a:buSzPts val="4000"/>
              <a:buFont typeface="Calibri"/>
              <a:buNone/>
            </a:pPr>
            <a:r>
              <a:rPr b="1" lang="en-GB">
                <a:solidFill>
                  <a:srgbClr val="FFFF00"/>
                </a:solidFill>
              </a:rPr>
              <a:t>Jak dołączyć do sieci </a:t>
            </a:r>
            <a:r>
              <a:rPr b="1" lang="en-GB"/>
              <a:t>- proces rejestracji</a:t>
            </a:r>
            <a:endParaRPr b="1"/>
          </a:p>
        </p:txBody>
      </p:sp>
      <p:sp>
        <p:nvSpPr>
          <p:cNvPr id="162" name="Google Shape;162;p5"/>
          <p:cNvSpPr txBox="1"/>
          <p:nvPr>
            <p:ph idx="1" type="body"/>
          </p:nvPr>
        </p:nvSpPr>
        <p:spPr>
          <a:xfrm>
            <a:off x="8038946" y="5871075"/>
            <a:ext cx="37908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endParaRPr b="1">
              <a:solidFill>
                <a:schemeClr val="lt1"/>
              </a:solidFill>
            </a:endParaRPr>
          </a:p>
          <a:p>
            <a:pPr indent="0" lvl="0" marL="0" rtl="0" algn="r">
              <a:lnSpc>
                <a:spcPct val="90000"/>
              </a:lnSpc>
              <a:spcBef>
                <a:spcPts val="1000"/>
              </a:spcBef>
              <a:spcAft>
                <a:spcPts val="0"/>
              </a:spcAft>
              <a:buSzPts val="1400"/>
              <a:buNone/>
            </a:pPr>
            <a:r>
              <a:rPr b="1" lang="en-GB" sz="2400">
                <a:solidFill>
                  <a:srgbClr val="2F5496"/>
                </a:solidFill>
              </a:rPr>
              <a:t>samorządami lokalnymi</a:t>
            </a:r>
            <a:endParaRPr>
              <a:solidFill>
                <a:srgbClr val="2F5496"/>
              </a:solidFill>
            </a:endParaRPr>
          </a:p>
          <a:p>
            <a:pPr indent="0" lvl="0" marL="0" rtl="0" algn="r">
              <a:lnSpc>
                <a:spcPct val="90000"/>
              </a:lnSpc>
              <a:spcBef>
                <a:spcPts val="1000"/>
              </a:spcBef>
              <a:spcAft>
                <a:spcPts val="0"/>
              </a:spcAft>
              <a:buClr>
                <a:srgbClr val="7F7F7F"/>
              </a:buClr>
              <a:buSzPts val="14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6"/>
          <p:cNvSpPr txBox="1"/>
          <p:nvPr>
            <p:ph idx="1" type="body"/>
          </p:nvPr>
        </p:nvSpPr>
        <p:spPr>
          <a:xfrm>
            <a:off x="8494250" y="6020375"/>
            <a:ext cx="33264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168" name="Google Shape;168;p6"/>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SzPts val="3600"/>
              <a:buNone/>
            </a:pPr>
            <a:r>
              <a:rPr lang="en-GB" sz="3600"/>
              <a:t>Aby dołączyć do projektu, samorząd musi wypełnić </a:t>
            </a:r>
            <a:r>
              <a:rPr b="1" lang="en-GB" sz="3600"/>
              <a:t>formularz aplikacyjny</a:t>
            </a:r>
            <a:r>
              <a:rPr lang="en-GB" sz="3600"/>
              <a:t>, w którym wskaże imię i nazwisko lokalnego radnego lub lokalnej radnej wyznaczonych na członka/członkinię sieci. </a:t>
            </a:r>
            <a:endParaRPr/>
          </a:p>
        </p:txBody>
      </p:sp>
      <p:sp>
        <p:nvSpPr>
          <p:cNvPr id="169" name="Google Shape;169;p6"/>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rPr>
              <a:t>Jak dołączyć do sieci – proces rejestracji</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descr="A picture containing text, screenshot, monitor, screen&#10;&#10;Description automatically generated" id="170" name="Google Shape;170;p6"/>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7"/>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76" name="Google Shape;176;p7"/>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b="1" lang="en-GB" sz="3200">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picture containing text, screenshot, monitor, screen&#10;&#10;Description automatically generated" id="179" name="Google Shape;179;p7"/>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8"/>
          <p:cNvSpPr txBox="1"/>
          <p:nvPr>
            <p:ph idx="1" type="body"/>
          </p:nvPr>
        </p:nvSpPr>
        <p:spPr>
          <a:xfrm>
            <a:off x="8295050" y="5909550"/>
            <a:ext cx="3525600" cy="641700"/>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400"/>
              <a:buNone/>
            </a:pPr>
            <a:r>
              <a:rPr lang="en-GB"/>
              <a:t>Tworzenie Europy razem z </a:t>
            </a:r>
            <a:br>
              <a:rPr lang="en-GB"/>
            </a:br>
            <a:r>
              <a:rPr b="1" lang="en-GB" sz="2400">
                <a:solidFill>
                  <a:srgbClr val="13155D"/>
                </a:solidFill>
              </a:rPr>
              <a:t>samorządami lokalnymi</a:t>
            </a:r>
            <a:endParaRPr/>
          </a:p>
          <a:p>
            <a:pPr indent="0" lvl="0" marL="0" rtl="0" algn="r">
              <a:lnSpc>
                <a:spcPct val="90000"/>
              </a:lnSpc>
              <a:spcBef>
                <a:spcPts val="1000"/>
              </a:spcBef>
              <a:spcAft>
                <a:spcPts val="0"/>
              </a:spcAft>
              <a:buClr>
                <a:srgbClr val="7F7F7F"/>
              </a:buClr>
              <a:buSzPts val="1400"/>
              <a:buNone/>
            </a:pPr>
            <a:r>
              <a:t/>
            </a:r>
            <a:endParaRPr/>
          </a:p>
        </p:txBody>
      </p:sp>
      <p:sp>
        <p:nvSpPr>
          <p:cNvPr id="185" name="Google Shape;185;p8"/>
          <p:cNvSpPr txBox="1"/>
          <p:nvPr>
            <p:ph type="title"/>
          </p:nvPr>
        </p:nvSpPr>
        <p:spPr>
          <a:xfrm>
            <a:off x="371476" y="1261800"/>
            <a:ext cx="5724600" cy="41403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None/>
            </a:pPr>
            <a:r>
              <a:rPr lang="en-GB" sz="2500"/>
              <a:t>Do formularza aplikacyjnego należy dołączyć </a:t>
            </a:r>
            <a:r>
              <a:rPr b="1" lang="en-GB" sz="2500"/>
              <a:t>podpisaną deklarację</a:t>
            </a:r>
            <a:r>
              <a:rPr lang="en-GB" sz="2500"/>
              <a:t> potwierdzającą zobowiązanie sygnatariuszy do rozpowszechniania informacji o działaniach Unii Europejskiej na poziomie lokalnym. Deklaracja ta musi zostać podpisana zarówno przez pełnomocnika samorządu lokalnego, jak i wyznaczonego radnego/wyznaczoną radną.</a:t>
            </a:r>
            <a:endParaRPr sz="2500"/>
          </a:p>
        </p:txBody>
      </p:sp>
      <p:sp>
        <p:nvSpPr>
          <p:cNvPr id="186" name="Google Shape;186;p8"/>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1000"/>
              </a:spcBef>
              <a:spcAft>
                <a:spcPts val="0"/>
              </a:spcAft>
              <a:buSzPts val="1000"/>
              <a:buNone/>
            </a:pPr>
            <a:r>
              <a:rPr b="1" lang="en-GB">
                <a:solidFill>
                  <a:srgbClr val="13165D"/>
                </a:solidFill>
              </a:rPr>
              <a:t>Jak dołączyć do sieci – proces rejestracji</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pic>
        <p:nvPicPr>
          <p:cNvPr id="187" name="Google Shape;187;p8"/>
          <p:cNvPicPr preferRelativeResize="0"/>
          <p:nvPr/>
        </p:nvPicPr>
        <p:blipFill rotWithShape="1">
          <a:blip r:embed="rId3">
            <a:alphaModFix/>
          </a:blip>
          <a:srcRect b="0" l="0" r="0" t="0"/>
          <a:stretch/>
        </p:blipFill>
        <p:spPr>
          <a:xfrm>
            <a:off x="5740524" y="1719000"/>
            <a:ext cx="6080000" cy="3420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9"/>
          <p:cNvSpPr txBox="1"/>
          <p:nvPr>
            <p:ph idx="1" type="body"/>
          </p:nvPr>
        </p:nvSpPr>
        <p:spPr>
          <a:xfrm>
            <a:off x="9540951" y="6020374"/>
            <a:ext cx="2279574" cy="641683"/>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7F7F7F"/>
              </a:buClr>
              <a:buSzPts val="1400"/>
              <a:buNone/>
            </a:pPr>
            <a:r>
              <a:rPr lang="en-GB"/>
              <a:t>Building Europe with</a:t>
            </a:r>
            <a:br>
              <a:rPr lang="en-GB"/>
            </a:br>
            <a:r>
              <a:rPr b="1" lang="en-GB" sz="2400">
                <a:solidFill>
                  <a:srgbClr val="13155D"/>
                </a:solidFill>
              </a:rPr>
              <a:t>Local Councillors</a:t>
            </a:r>
            <a:endParaRPr/>
          </a:p>
          <a:p>
            <a:pPr indent="0" lvl="0" marL="0" rtl="0" algn="r">
              <a:lnSpc>
                <a:spcPct val="90000"/>
              </a:lnSpc>
              <a:spcBef>
                <a:spcPts val="1000"/>
              </a:spcBef>
              <a:spcAft>
                <a:spcPts val="0"/>
              </a:spcAft>
              <a:buClr>
                <a:srgbClr val="7F7F7F"/>
              </a:buClr>
              <a:buSzPts val="1400"/>
              <a:buNone/>
            </a:pPr>
            <a:r>
              <a:t/>
            </a:r>
            <a:endParaRPr/>
          </a:p>
        </p:txBody>
      </p:sp>
      <p:sp>
        <p:nvSpPr>
          <p:cNvPr id="193" name="Google Shape;193;p9"/>
          <p:cNvSpPr txBox="1"/>
          <p:nvPr>
            <p:ph type="title"/>
          </p:nvPr>
        </p:nvSpPr>
        <p:spPr>
          <a:xfrm>
            <a:off x="371475" y="1449389"/>
            <a:ext cx="5724526" cy="41402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p:nvPr>
            <p:ph idx="2" type="body"/>
          </p:nvPr>
        </p:nvSpPr>
        <p:spPr>
          <a:xfrm>
            <a:off x="10299560" y="306759"/>
            <a:ext cx="1520964" cy="890216"/>
          </a:xfrm>
          <a:prstGeom prst="rect">
            <a:avLst/>
          </a:prstGeom>
          <a:noFill/>
          <a:ln>
            <a:noFill/>
          </a:ln>
        </p:spPr>
        <p:txBody>
          <a:bodyPr anchorCtr="0" anchor="t" bIns="0" lIns="0" spcFirstLastPara="1" rIns="0" wrap="square" tIns="0">
            <a:noAutofit/>
          </a:bodyPr>
          <a:lstStyle/>
          <a:p>
            <a:pPr indent="0" lvl="0" marL="0" rtl="0" algn="r">
              <a:lnSpc>
                <a:spcPct val="90000"/>
              </a:lnSpc>
              <a:spcBef>
                <a:spcPts val="0"/>
              </a:spcBef>
              <a:spcAft>
                <a:spcPts val="0"/>
              </a:spcAft>
              <a:buClr>
                <a:srgbClr val="13165D"/>
              </a:buClr>
              <a:buSzPts val="1000"/>
              <a:buNone/>
            </a:pPr>
            <a:r>
              <a:rPr b="1" lang="en-GB">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indent="0" lvl="0" marL="0" rtl="0" algn="r">
              <a:lnSpc>
                <a:spcPct val="90000"/>
              </a:lnSpc>
              <a:spcBef>
                <a:spcPts val="1000"/>
              </a:spcBef>
              <a:spcAft>
                <a:spcPts val="0"/>
              </a:spcAft>
              <a:buClr>
                <a:srgbClr val="13155D"/>
              </a:buClr>
              <a:buSzPts val="1000"/>
              <a:buNone/>
            </a:pPr>
            <a:r>
              <a:t/>
            </a: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b="0" l="0" r="0" t="0"/>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2022-11-14T11:00:44Z</dcterms:created>
  <dc:creator>DUMONT Patrick</dc:creator>
</cp:coreProperties>
</file>