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2" roundtripDataSignature="AMtx7mjUgmKXw3hMhmBqzUkQ2yAAYQrtI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customschemas.google.com/relationships/presentationmetadata" Target="meta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0" name="Google Shape;130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9" name="Google Shape;199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6" name="Google Shape;206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2" name="Google Shape;212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3" name="Google Shape;223;p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9" name="Google Shape;229;p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6" name="Google Shape;236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2" name="Google Shape;242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9" name="Google Shape;249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5" name="Google Shape;255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2" name="Google Shape;262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8" name="Google Shape;138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8" name="Google Shape;268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6" name="Google Shape;276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4" name="Google Shape;284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3" name="Google Shape;293;p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2" name="Google Shape;302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0" name="Google Shape;310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9" name="Google Shape;319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5" name="Google Shape;145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2" name="Google Shape;15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9" name="Google Shape;159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5" name="Google Shape;16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3" name="Google Shape;17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2" name="Google Shape;182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0" name="Google Shape;190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8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6.png"/><Relationship Id="rId6" Type="http://schemas.openxmlformats.org/officeDocument/2006/relationships/image" Target="../media/image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6.png"/><Relationship Id="rId6" Type="http://schemas.openxmlformats.org/officeDocument/2006/relationships/image" Target="../media/image4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19.png"/><Relationship Id="rId4" Type="http://schemas.openxmlformats.org/officeDocument/2006/relationships/image" Target="../media/image8.png"/><Relationship Id="rId5" Type="http://schemas.openxmlformats.org/officeDocument/2006/relationships/image" Target="../media/image18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Relationship Id="rId3" Type="http://schemas.openxmlformats.org/officeDocument/2006/relationships/image" Target="../media/image8.png"/><Relationship Id="rId4" Type="http://schemas.openxmlformats.org/officeDocument/2006/relationships/image" Target="../media/image18.png"/><Relationship Id="rId5" Type="http://schemas.openxmlformats.org/officeDocument/2006/relationships/image" Target="../media/image1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jpg"/><Relationship Id="rId3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9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8.png"/><Relationship Id="rId6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jpg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8.png"/><Relationship Id="rId6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8.png"/><Relationship Id="rId6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8.png"/><Relationship Id="rId4" Type="http://schemas.openxmlformats.org/officeDocument/2006/relationships/image" Target="../media/image18.png"/><Relationship Id="rId5" Type="http://schemas.openxmlformats.org/officeDocument/2006/relationships/image" Target="../media/image1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png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6.png"/><Relationship Id="rId6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Relationship Id="rId3" Type="http://schemas.openxmlformats.org/officeDocument/2006/relationships/image" Target="../media/image8.png"/><Relationship Id="rId4" Type="http://schemas.openxmlformats.org/officeDocument/2006/relationships/image" Target="../media/image18.png"/><Relationship Id="rId5" Type="http://schemas.openxmlformats.org/officeDocument/2006/relationships/image" Target="../media/image1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Header">
  <p:cSld name="1_Section Header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person, spectacles, close, sunglasses&#10;&#10;Description automatically generated" id="7" name="Google Shape;7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28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28"/>
          <p:cNvSpPr txBox="1"/>
          <p:nvPr>
            <p:ph type="title"/>
          </p:nvPr>
        </p:nvSpPr>
        <p:spPr>
          <a:xfrm>
            <a:off x="315719" y="1449388"/>
            <a:ext cx="11437899" cy="168355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b="1" i="0" sz="6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28"/>
          <p:cNvSpPr txBox="1"/>
          <p:nvPr>
            <p:ph idx="1" type="body"/>
          </p:nvPr>
        </p:nvSpPr>
        <p:spPr>
          <a:xfrm>
            <a:off x="304568" y="3132946"/>
            <a:ext cx="11437899" cy="13191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00"/>
              </a:buClr>
              <a:buSzPts val="9600"/>
              <a:buFont typeface="Arial"/>
              <a:buNone/>
              <a:defRPr b="1" i="0" sz="96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28"/>
          <p:cNvSpPr txBox="1"/>
          <p:nvPr>
            <p:ph idx="2" type="body"/>
          </p:nvPr>
        </p:nvSpPr>
        <p:spPr>
          <a:xfrm>
            <a:off x="349172" y="4497051"/>
            <a:ext cx="11504806" cy="13191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2" name="Google Shape;12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" y="-1244"/>
            <a:ext cx="1248937" cy="1198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1475" y="5984875"/>
            <a:ext cx="1667380" cy="48283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8"/>
          <p:cNvSpPr txBox="1"/>
          <p:nvPr>
            <p:ph idx="3" type="body"/>
          </p:nvPr>
        </p:nvSpPr>
        <p:spPr>
          <a:xfrm>
            <a:off x="9540951" y="6020374"/>
            <a:ext cx="2279574" cy="641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Section Header">
  <p:cSld name="8_Section Header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35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-2" y="-1244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1475" y="5984875"/>
            <a:ext cx="1667380" cy="482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" y="-1244"/>
            <a:ext cx="1248937" cy="1198219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35"/>
          <p:cNvSpPr txBox="1"/>
          <p:nvPr>
            <p:ph type="title"/>
          </p:nvPr>
        </p:nvSpPr>
        <p:spPr>
          <a:xfrm>
            <a:off x="315720" y="1449388"/>
            <a:ext cx="9441230" cy="41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b="0" i="0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5" name="Google Shape;85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87351" y="0"/>
            <a:ext cx="410464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35"/>
          <p:cNvSpPr txBox="1"/>
          <p:nvPr>
            <p:ph idx="1" type="body"/>
          </p:nvPr>
        </p:nvSpPr>
        <p:spPr>
          <a:xfrm>
            <a:off x="9540951" y="6020374"/>
            <a:ext cx="2279574" cy="641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Section Header">
  <p:cSld name="9_Section Header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36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-2" y="-1244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1475" y="5984875"/>
            <a:ext cx="1667380" cy="482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" y="-1244"/>
            <a:ext cx="1248937" cy="119821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36"/>
          <p:cNvSpPr txBox="1"/>
          <p:nvPr>
            <p:ph type="title"/>
          </p:nvPr>
        </p:nvSpPr>
        <p:spPr>
          <a:xfrm>
            <a:off x="315720" y="1449388"/>
            <a:ext cx="9441230" cy="41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b="0" i="0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3" name="Google Shape;93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87351" y="0"/>
            <a:ext cx="410464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36"/>
          <p:cNvSpPr txBox="1"/>
          <p:nvPr>
            <p:ph idx="1" type="body"/>
          </p:nvPr>
        </p:nvSpPr>
        <p:spPr>
          <a:xfrm>
            <a:off x="9540951" y="6020374"/>
            <a:ext cx="2279574" cy="641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Section Header">
  <p:cSld name="12_Section Header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015" y="0"/>
            <a:ext cx="9929785" cy="686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58150" y="0"/>
            <a:ext cx="41338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1475" y="5984875"/>
            <a:ext cx="1667380" cy="482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2014" y="0"/>
            <a:ext cx="1248937" cy="119821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7"/>
          <p:cNvSpPr txBox="1"/>
          <p:nvPr>
            <p:ph idx="1" type="body"/>
          </p:nvPr>
        </p:nvSpPr>
        <p:spPr>
          <a:xfrm>
            <a:off x="9540951" y="6020374"/>
            <a:ext cx="2279574" cy="641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" name="Google Shape;101;p37"/>
          <p:cNvSpPr txBox="1"/>
          <p:nvPr>
            <p:ph idx="2" type="body"/>
          </p:nvPr>
        </p:nvSpPr>
        <p:spPr>
          <a:xfrm>
            <a:off x="10058399" y="306759"/>
            <a:ext cx="1762125" cy="8902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3155D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13155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37"/>
          <p:cNvSpPr txBox="1"/>
          <p:nvPr>
            <p:ph idx="3" type="body"/>
          </p:nvPr>
        </p:nvSpPr>
        <p:spPr>
          <a:xfrm>
            <a:off x="329359" y="1449387"/>
            <a:ext cx="7754189" cy="417172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Section Header">
  <p:cSld name="10_Section Header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01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1475" y="5984875"/>
            <a:ext cx="1667380" cy="482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014" y="0"/>
            <a:ext cx="1248937" cy="1198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83550" y="0"/>
            <a:ext cx="41084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38"/>
          <p:cNvSpPr txBox="1"/>
          <p:nvPr>
            <p:ph idx="1" type="body"/>
          </p:nvPr>
        </p:nvSpPr>
        <p:spPr>
          <a:xfrm>
            <a:off x="9540951" y="6020374"/>
            <a:ext cx="2279574" cy="641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38"/>
          <p:cNvSpPr txBox="1"/>
          <p:nvPr>
            <p:ph type="title"/>
          </p:nvPr>
        </p:nvSpPr>
        <p:spPr>
          <a:xfrm>
            <a:off x="315720" y="1449388"/>
            <a:ext cx="7767829" cy="41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b="0" i="0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Content">
  <p:cSld name="3_Title and Content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9"/>
          <p:cNvSpPr txBox="1"/>
          <p:nvPr/>
        </p:nvSpPr>
        <p:spPr>
          <a:xfrm>
            <a:off x="371475" y="1449388"/>
            <a:ext cx="11382143" cy="41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67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b="0" i="0" lang="en-GB" sz="6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Edit</a:t>
            </a:r>
            <a:endParaRPr b="0" i="0" sz="6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1244"/>
            <a:ext cx="1248937" cy="1198219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39"/>
          <p:cNvSpPr txBox="1"/>
          <p:nvPr>
            <p:ph idx="1" type="body"/>
          </p:nvPr>
        </p:nvSpPr>
        <p:spPr>
          <a:xfrm>
            <a:off x="9540951" y="6020374"/>
            <a:ext cx="2279574" cy="641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15" name="Google Shape;11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1475" y="5984875"/>
            <a:ext cx="1667380" cy="482832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39"/>
          <p:cNvSpPr txBox="1"/>
          <p:nvPr>
            <p:ph idx="2" type="body"/>
          </p:nvPr>
        </p:nvSpPr>
        <p:spPr>
          <a:xfrm>
            <a:off x="10058399" y="306759"/>
            <a:ext cx="1762125" cy="8902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3155D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13155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39"/>
          <p:cNvSpPr txBox="1"/>
          <p:nvPr>
            <p:ph idx="3" type="body"/>
          </p:nvPr>
        </p:nvSpPr>
        <p:spPr>
          <a:xfrm>
            <a:off x="360887" y="1449387"/>
            <a:ext cx="9697512" cy="417172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3155D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3155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155D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3155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155D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3155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155D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3155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155D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3155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wo people looking at a tablet&#10;&#10;Description automatically generated with medium confidence" id="119" name="Google Shape;119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42"/>
          <p:cNvSpPr txBox="1"/>
          <p:nvPr>
            <p:ph type="title"/>
          </p:nvPr>
        </p:nvSpPr>
        <p:spPr>
          <a:xfrm>
            <a:off x="2212085" y="1449388"/>
            <a:ext cx="7767829" cy="197961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000"/>
              <a:buFont typeface="Calibri"/>
              <a:buNone/>
              <a:defRPr b="1" i="0" sz="40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43"/>
          <p:cNvSpPr txBox="1"/>
          <p:nvPr/>
        </p:nvSpPr>
        <p:spPr>
          <a:xfrm>
            <a:off x="371475" y="1449388"/>
            <a:ext cx="11382143" cy="41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67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b="0" i="0" lang="en-GB" sz="6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Edit</a:t>
            </a:r>
            <a:endParaRPr b="0" i="0" sz="6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1244"/>
            <a:ext cx="1248937" cy="119821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43"/>
          <p:cNvSpPr txBox="1"/>
          <p:nvPr>
            <p:ph idx="1" type="body"/>
          </p:nvPr>
        </p:nvSpPr>
        <p:spPr>
          <a:xfrm>
            <a:off x="9540951" y="6020374"/>
            <a:ext cx="2279574" cy="641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26" name="Google Shape;126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1475" y="5984875"/>
            <a:ext cx="1667380" cy="482832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43"/>
          <p:cNvSpPr txBox="1"/>
          <p:nvPr>
            <p:ph idx="2" type="body"/>
          </p:nvPr>
        </p:nvSpPr>
        <p:spPr>
          <a:xfrm>
            <a:off x="10058399" y="306759"/>
            <a:ext cx="1762125" cy="8902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3155D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13155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Section Header">
  <p:cSld name="2_Section 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9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9"/>
          <p:cNvSpPr txBox="1"/>
          <p:nvPr>
            <p:ph type="title"/>
          </p:nvPr>
        </p:nvSpPr>
        <p:spPr>
          <a:xfrm>
            <a:off x="315719" y="1449388"/>
            <a:ext cx="11437899" cy="168355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29"/>
          <p:cNvSpPr txBox="1"/>
          <p:nvPr>
            <p:ph idx="1" type="body"/>
          </p:nvPr>
        </p:nvSpPr>
        <p:spPr>
          <a:xfrm>
            <a:off x="304568" y="3132946"/>
            <a:ext cx="11437899" cy="13191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00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0" name="Google Shape;20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" y="-1244"/>
            <a:ext cx="1248937" cy="1198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1475" y="5984875"/>
            <a:ext cx="1667380" cy="482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87351" y="0"/>
            <a:ext cx="410464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29"/>
          <p:cNvSpPr txBox="1"/>
          <p:nvPr>
            <p:ph idx="2" type="body"/>
          </p:nvPr>
        </p:nvSpPr>
        <p:spPr>
          <a:xfrm>
            <a:off x="9540951" y="6020374"/>
            <a:ext cx="2279574" cy="641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Section Header">
  <p:cSld name="3_Section Header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0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0" y="-1244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0"/>
          <p:cNvSpPr txBox="1"/>
          <p:nvPr>
            <p:ph type="title"/>
          </p:nvPr>
        </p:nvSpPr>
        <p:spPr>
          <a:xfrm>
            <a:off x="371475" y="1449388"/>
            <a:ext cx="11382143" cy="41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8" name="Google Shape;28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" y="-1244"/>
            <a:ext cx="1248937" cy="1198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1475" y="5984875"/>
            <a:ext cx="1667380" cy="482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91452" y="0"/>
            <a:ext cx="410464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30"/>
          <p:cNvSpPr txBox="1"/>
          <p:nvPr>
            <p:ph idx="1" type="body"/>
          </p:nvPr>
        </p:nvSpPr>
        <p:spPr>
          <a:xfrm>
            <a:off x="10058399" y="306759"/>
            <a:ext cx="1762125" cy="8902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Google Shape;32;p30"/>
          <p:cNvSpPr txBox="1"/>
          <p:nvPr>
            <p:ph idx="2" type="body"/>
          </p:nvPr>
        </p:nvSpPr>
        <p:spPr>
          <a:xfrm>
            <a:off x="9540951" y="6020374"/>
            <a:ext cx="2279574" cy="641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Section Header">
  <p:cSld name="4_Section Header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31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0" y="-1244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31"/>
          <p:cNvSpPr txBox="1"/>
          <p:nvPr>
            <p:ph type="title"/>
          </p:nvPr>
        </p:nvSpPr>
        <p:spPr>
          <a:xfrm>
            <a:off x="371475" y="1449388"/>
            <a:ext cx="11382143" cy="41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7" name="Google Shape;37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" y="-1244"/>
            <a:ext cx="1248937" cy="1198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1475" y="5984875"/>
            <a:ext cx="1667380" cy="482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87351" y="0"/>
            <a:ext cx="410464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31"/>
          <p:cNvSpPr txBox="1"/>
          <p:nvPr>
            <p:ph idx="1" type="body"/>
          </p:nvPr>
        </p:nvSpPr>
        <p:spPr>
          <a:xfrm>
            <a:off x="9540951" y="6020374"/>
            <a:ext cx="2279574" cy="641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31"/>
          <p:cNvSpPr txBox="1"/>
          <p:nvPr>
            <p:ph idx="2" type="body"/>
          </p:nvPr>
        </p:nvSpPr>
        <p:spPr>
          <a:xfrm>
            <a:off x="10058399" y="306759"/>
            <a:ext cx="1762125" cy="8902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Section Header">
  <p:cSld name="5_Section Header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015" y="0"/>
            <a:ext cx="9929785" cy="686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1475" y="5984875"/>
            <a:ext cx="1667380" cy="482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014" y="0"/>
            <a:ext cx="1248937" cy="1198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83550" y="0"/>
            <a:ext cx="41084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32"/>
          <p:cNvSpPr txBox="1"/>
          <p:nvPr>
            <p:ph idx="1" type="body"/>
          </p:nvPr>
        </p:nvSpPr>
        <p:spPr>
          <a:xfrm>
            <a:off x="9540951" y="6020374"/>
            <a:ext cx="2279574" cy="641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p32"/>
          <p:cNvSpPr txBox="1"/>
          <p:nvPr>
            <p:ph type="title"/>
          </p:nvPr>
        </p:nvSpPr>
        <p:spPr>
          <a:xfrm>
            <a:off x="315720" y="1449388"/>
            <a:ext cx="7767829" cy="41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b="0" i="0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33"/>
          <p:cNvSpPr txBox="1"/>
          <p:nvPr/>
        </p:nvSpPr>
        <p:spPr>
          <a:xfrm>
            <a:off x="371475" y="1449388"/>
            <a:ext cx="11382143" cy="41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67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b="0" i="0" lang="en-GB" sz="6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Edit</a:t>
            </a:r>
            <a:endParaRPr b="0" i="0" sz="6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" name="Google Shape;5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1244"/>
            <a:ext cx="1248937" cy="1198219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33"/>
          <p:cNvSpPr txBox="1"/>
          <p:nvPr>
            <p:ph idx="1" type="body"/>
          </p:nvPr>
        </p:nvSpPr>
        <p:spPr>
          <a:xfrm>
            <a:off x="9540951" y="6020374"/>
            <a:ext cx="2279574" cy="641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54" name="Google Shape;54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1475" y="5984875"/>
            <a:ext cx="1667380" cy="482832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33"/>
          <p:cNvSpPr txBox="1"/>
          <p:nvPr>
            <p:ph type="title"/>
          </p:nvPr>
        </p:nvSpPr>
        <p:spPr>
          <a:xfrm>
            <a:off x="371474" y="1449389"/>
            <a:ext cx="9656947" cy="41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155D"/>
              </a:buClr>
              <a:buSzPts val="3600"/>
              <a:buFont typeface="Calibri"/>
              <a:buNone/>
              <a:defRPr b="0" i="0" sz="3600" u="none" cap="none" strike="noStrike">
                <a:solidFill>
                  <a:srgbClr val="13155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33"/>
          <p:cNvSpPr txBox="1"/>
          <p:nvPr>
            <p:ph idx="2" type="body"/>
          </p:nvPr>
        </p:nvSpPr>
        <p:spPr>
          <a:xfrm>
            <a:off x="10058399" y="306759"/>
            <a:ext cx="1762125" cy="8902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3155D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13155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Section Header">
  <p:cSld name="6_Section Header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34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0" y="-1244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1475" y="5984875"/>
            <a:ext cx="1667380" cy="482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" y="-1244"/>
            <a:ext cx="1248937" cy="1198219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34"/>
          <p:cNvSpPr txBox="1"/>
          <p:nvPr>
            <p:ph type="title"/>
          </p:nvPr>
        </p:nvSpPr>
        <p:spPr>
          <a:xfrm>
            <a:off x="315720" y="1449388"/>
            <a:ext cx="9441230" cy="41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b="0" i="0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3" name="Google Shape;63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87351" y="0"/>
            <a:ext cx="410464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34"/>
          <p:cNvSpPr txBox="1"/>
          <p:nvPr>
            <p:ph idx="1" type="body"/>
          </p:nvPr>
        </p:nvSpPr>
        <p:spPr>
          <a:xfrm>
            <a:off x="9540951" y="6020374"/>
            <a:ext cx="2279574" cy="641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Section Header">
  <p:cSld name="11_Section Header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01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1475" y="5984875"/>
            <a:ext cx="1667380" cy="482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014" y="0"/>
            <a:ext cx="1248937" cy="1198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83550" y="0"/>
            <a:ext cx="41084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41"/>
          <p:cNvSpPr txBox="1"/>
          <p:nvPr>
            <p:ph idx="1" type="body"/>
          </p:nvPr>
        </p:nvSpPr>
        <p:spPr>
          <a:xfrm>
            <a:off x="9540951" y="6020374"/>
            <a:ext cx="2279574" cy="641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41"/>
          <p:cNvSpPr txBox="1"/>
          <p:nvPr>
            <p:ph type="title"/>
          </p:nvPr>
        </p:nvSpPr>
        <p:spPr>
          <a:xfrm>
            <a:off x="315720" y="1449388"/>
            <a:ext cx="7767829" cy="41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000"/>
              <a:buFont typeface="Calibri"/>
              <a:buNone/>
              <a:defRPr b="0" i="0" sz="40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and Content">
  <p:cSld name="4_Title and Conten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1244"/>
            <a:ext cx="1248937" cy="1198219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40"/>
          <p:cNvSpPr txBox="1"/>
          <p:nvPr>
            <p:ph idx="1" type="body"/>
          </p:nvPr>
        </p:nvSpPr>
        <p:spPr>
          <a:xfrm>
            <a:off x="9540951" y="6020374"/>
            <a:ext cx="2279574" cy="641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6" name="Google Shape;76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1475" y="5984875"/>
            <a:ext cx="1667380" cy="482832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40"/>
          <p:cNvSpPr txBox="1"/>
          <p:nvPr>
            <p:ph idx="2" type="body"/>
          </p:nvPr>
        </p:nvSpPr>
        <p:spPr>
          <a:xfrm>
            <a:off x="10058399" y="306759"/>
            <a:ext cx="1762125" cy="8902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3155D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13155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40"/>
          <p:cNvSpPr txBox="1"/>
          <p:nvPr>
            <p:ph idx="3" type="body"/>
          </p:nvPr>
        </p:nvSpPr>
        <p:spPr>
          <a:xfrm>
            <a:off x="360887" y="1449387"/>
            <a:ext cx="9697512" cy="417172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3155D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3155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155D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3155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155D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3155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155D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3155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155D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3155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840">
          <p15:clr>
            <a:srgbClr val="F26B43"/>
          </p15:clr>
        </p15:guide>
        <p15:guide id="2" pos="234">
          <p15:clr>
            <a:srgbClr val="F26B43"/>
          </p15:clr>
        </p15:guide>
        <p15:guide id="3" pos="7446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754">
          <p15:clr>
            <a:srgbClr val="F26B43"/>
          </p15:clr>
        </p15:guide>
        <p15:guide id="6" orient="horz" pos="3770">
          <p15:clr>
            <a:srgbClr val="F26B43"/>
          </p15:clr>
        </p15:guide>
        <p15:guide id="7" orient="horz" pos="3521">
          <p15:clr>
            <a:srgbClr val="F26B43"/>
          </p15:clr>
        </p15:guide>
        <p15:guide id="8" orient="horz" pos="91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ec.europa.eu/eusurvey/runner/BELC-specific-survey" TargetMode="External"/><Relationship Id="rId4" Type="http://schemas.openxmlformats.org/officeDocument/2006/relationships/hyperlink" Target="https://ec.europa.eu/eusurvey/runner/BELC-specific-survey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.png"/><Relationship Id="rId4" Type="http://schemas.openxmlformats.org/officeDocument/2006/relationships/image" Target="../media/image3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"/>
          <p:cNvSpPr txBox="1"/>
          <p:nvPr>
            <p:ph type="title"/>
          </p:nvPr>
        </p:nvSpPr>
        <p:spPr>
          <a:xfrm>
            <a:off x="371475" y="1449388"/>
            <a:ext cx="11382143" cy="168355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b="1" lang="en-GB" sz="5400">
                <a:latin typeface="Calibri"/>
                <a:ea typeface="Calibri"/>
                <a:cs typeface="Calibri"/>
                <a:sym typeface="Calibri"/>
              </a:rPr>
              <a:t>Construir a Europa com</a:t>
            </a:r>
            <a:endParaRPr/>
          </a:p>
        </p:txBody>
      </p:sp>
      <p:sp>
        <p:nvSpPr>
          <p:cNvPr id="133" name="Google Shape;133;p1"/>
          <p:cNvSpPr txBox="1"/>
          <p:nvPr>
            <p:ph idx="1" type="body"/>
          </p:nvPr>
        </p:nvSpPr>
        <p:spPr>
          <a:xfrm>
            <a:off x="360324" y="3132946"/>
            <a:ext cx="11382143" cy="13191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200"/>
              </a:buClr>
              <a:buSzPts val="8800"/>
              <a:buNone/>
            </a:pPr>
            <a:r>
              <a:rPr b="1" lang="en-GB" sz="8800">
                <a:solidFill>
                  <a:srgbClr val="FFF200"/>
                </a:solidFill>
                <a:latin typeface="Calibri"/>
                <a:ea typeface="Calibri"/>
                <a:cs typeface="Calibri"/>
                <a:sym typeface="Calibri"/>
              </a:rPr>
              <a:t>os Eleitos Locais</a:t>
            </a:r>
            <a:endParaRPr/>
          </a:p>
        </p:txBody>
      </p:sp>
      <p:sp>
        <p:nvSpPr>
          <p:cNvPr id="134" name="Google Shape;134;p1"/>
          <p:cNvSpPr txBox="1"/>
          <p:nvPr>
            <p:ph idx="2" type="body"/>
          </p:nvPr>
        </p:nvSpPr>
        <p:spPr>
          <a:xfrm>
            <a:off x="371474" y="4497051"/>
            <a:ext cx="11449051" cy="10925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b="1" lang="en-GB" sz="2000">
                <a:latin typeface="Calibri"/>
                <a:ea typeface="Calibri"/>
                <a:cs typeface="Calibri"/>
                <a:sym typeface="Calibri"/>
              </a:rPr>
              <a:t>Uma rede de eleitos locais da UE, em colaboração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b="1" lang="en-GB" sz="2000">
                <a:latin typeface="Calibri"/>
                <a:ea typeface="Calibri"/>
                <a:cs typeface="Calibri"/>
                <a:sym typeface="Calibri"/>
              </a:rPr>
              <a:t>para comunicar sobre questões da UE</a:t>
            </a:r>
            <a:endParaRPr/>
          </a:p>
        </p:txBody>
      </p:sp>
      <p:sp>
        <p:nvSpPr>
          <p:cNvPr id="135" name="Google Shape;135;p1"/>
          <p:cNvSpPr txBox="1"/>
          <p:nvPr>
            <p:ph idx="3" type="body"/>
          </p:nvPr>
        </p:nvSpPr>
        <p:spPr>
          <a:xfrm>
            <a:off x="9540951" y="6020374"/>
            <a:ext cx="2279574" cy="641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GB"/>
              <a:t>Construir a Europa com</a:t>
            </a:r>
            <a:br>
              <a:rPr lang="en-GB"/>
            </a:br>
            <a:r>
              <a:rPr b="1" lang="en-GB" sz="2400">
                <a:solidFill>
                  <a:srgbClr val="FFFF00"/>
                </a:solidFill>
              </a:rPr>
              <a:t>os Eleitos Locais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0"/>
          <p:cNvSpPr txBox="1"/>
          <p:nvPr>
            <p:ph idx="1" type="body"/>
          </p:nvPr>
        </p:nvSpPr>
        <p:spPr>
          <a:xfrm>
            <a:off x="9540951" y="6020374"/>
            <a:ext cx="2279574" cy="641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</a:pPr>
            <a:r>
              <a:rPr lang="en-GB"/>
              <a:t>Construir a Europa com</a:t>
            </a:r>
            <a:br>
              <a:rPr lang="en-GB"/>
            </a:br>
            <a:r>
              <a:rPr b="1" lang="en-GB" sz="2400">
                <a:solidFill>
                  <a:srgbClr val="13155D"/>
                </a:solidFill>
              </a:rPr>
              <a:t>os Eleitos Locais</a:t>
            </a:r>
            <a:endParaRPr/>
          </a:p>
          <a:p>
            <a:pPr indent="0" lvl="0" marL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2" name="Google Shape;202;p10"/>
          <p:cNvSpPr txBox="1"/>
          <p:nvPr>
            <p:ph type="title"/>
          </p:nvPr>
        </p:nvSpPr>
        <p:spPr>
          <a:xfrm>
            <a:off x="1433407" y="1449389"/>
            <a:ext cx="9325185" cy="41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165D"/>
              </a:buClr>
              <a:buSzPts val="3600"/>
              <a:buFont typeface="Calibri"/>
              <a:buNone/>
            </a:pPr>
            <a:r>
              <a:rPr b="1" lang="en-GB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Autoridade local </a:t>
            </a:r>
            <a:r>
              <a:rPr lang="en-GB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parceira da Comissão para a comunicação da Europa no terreno</a:t>
            </a:r>
            <a:br>
              <a:rPr lang="en-GB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GB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GB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GB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Representante eleito localmente nomeado pela autoridade local </a:t>
            </a:r>
            <a:r>
              <a:rPr lang="en-GB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membro da rede «Construir a Europa com os Eleitos Locais»</a:t>
            </a:r>
            <a:endParaRPr/>
          </a:p>
        </p:txBody>
      </p:sp>
      <p:sp>
        <p:nvSpPr>
          <p:cNvPr id="203" name="Google Shape;203;p10"/>
          <p:cNvSpPr txBox="1"/>
          <p:nvPr>
            <p:ph idx="2" type="body"/>
          </p:nvPr>
        </p:nvSpPr>
        <p:spPr>
          <a:xfrm>
            <a:off x="10299560" y="306759"/>
            <a:ext cx="1520964" cy="8902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165D"/>
              </a:buClr>
              <a:buSzPts val="1000"/>
              <a:buNone/>
            </a:pPr>
            <a:r>
              <a:rPr b="1" lang="en-GB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Como</a:t>
            </a:r>
            <a:br>
              <a:rPr lang="en-GB">
                <a:solidFill>
                  <a:srgbClr val="13165D"/>
                </a:solidFill>
              </a:rPr>
            </a:br>
            <a:r>
              <a:rPr b="1" lang="en-GB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funcionará a rede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1"/>
          <p:cNvSpPr txBox="1"/>
          <p:nvPr>
            <p:ph type="title"/>
          </p:nvPr>
        </p:nvSpPr>
        <p:spPr>
          <a:xfrm>
            <a:off x="315720" y="1449388"/>
            <a:ext cx="7612430" cy="41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200"/>
              </a:buClr>
              <a:buSzPts val="4000"/>
              <a:buFont typeface="Calibri"/>
              <a:buNone/>
            </a:pPr>
            <a:r>
              <a:rPr b="1" lang="en-GB" sz="4000">
                <a:solidFill>
                  <a:srgbClr val="FFF200"/>
                </a:solidFill>
                <a:latin typeface="Calibri"/>
                <a:ea typeface="Calibri"/>
                <a:cs typeface="Calibri"/>
                <a:sym typeface="Calibri"/>
              </a:rPr>
              <a:t>5 benefícios-chave</a:t>
            </a:r>
            <a:r>
              <a:rPr lang="en-GB" sz="4000">
                <a:solidFill>
                  <a:srgbClr val="FFF2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GB" sz="4000">
                <a:solidFill>
                  <a:srgbClr val="FFF2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4000">
                <a:latin typeface="Calibri"/>
                <a:ea typeface="Calibri"/>
                <a:cs typeface="Calibri"/>
                <a:sym typeface="Calibri"/>
              </a:rPr>
              <a:t>da participação nesta rede</a:t>
            </a:r>
            <a:endParaRPr/>
          </a:p>
        </p:txBody>
      </p:sp>
      <p:sp>
        <p:nvSpPr>
          <p:cNvPr id="209" name="Google Shape;209;p11"/>
          <p:cNvSpPr txBox="1"/>
          <p:nvPr/>
        </p:nvSpPr>
        <p:spPr>
          <a:xfrm>
            <a:off x="9540951" y="6020374"/>
            <a:ext cx="2279574" cy="641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Construir a Europa com</a:t>
            </a:r>
            <a:br>
              <a:rPr b="0" i="0" lang="en-GB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GB" sz="24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os Eleitos Locais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2"/>
          <p:cNvSpPr txBox="1"/>
          <p:nvPr>
            <p:ph idx="1" type="body"/>
          </p:nvPr>
        </p:nvSpPr>
        <p:spPr>
          <a:xfrm>
            <a:off x="9540951" y="6020374"/>
            <a:ext cx="2279574" cy="641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</a:pPr>
            <a:r>
              <a:rPr lang="en-GB"/>
              <a:t>Construir a Europa com</a:t>
            </a:r>
            <a:br>
              <a:rPr lang="en-GB"/>
            </a:br>
            <a:r>
              <a:rPr b="1" lang="en-GB" sz="2400">
                <a:solidFill>
                  <a:srgbClr val="13155D"/>
                </a:solidFill>
              </a:rPr>
              <a:t>os Eleitos Locais</a:t>
            </a:r>
            <a:endParaRPr/>
          </a:p>
          <a:p>
            <a:pPr indent="0" lvl="0" marL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5" name="Google Shape;215;p12"/>
          <p:cNvSpPr txBox="1"/>
          <p:nvPr>
            <p:ph idx="2" type="body"/>
          </p:nvPr>
        </p:nvSpPr>
        <p:spPr>
          <a:xfrm>
            <a:off x="10058399" y="306759"/>
            <a:ext cx="1762125" cy="8902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165D"/>
              </a:buClr>
              <a:buSzPts val="1000"/>
              <a:buNone/>
            </a:pPr>
            <a:r>
              <a:rPr b="1" lang="en-GB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Quais são os benefícios da participação nesta rede?</a:t>
            </a:r>
            <a:endParaRPr/>
          </a:p>
        </p:txBody>
      </p:sp>
      <p:sp>
        <p:nvSpPr>
          <p:cNvPr id="216" name="Google Shape;216;p12"/>
          <p:cNvSpPr/>
          <p:nvPr/>
        </p:nvSpPr>
        <p:spPr>
          <a:xfrm>
            <a:off x="371472" y="1820017"/>
            <a:ext cx="5361506" cy="1313601"/>
          </a:xfrm>
          <a:prstGeom prst="roundRect">
            <a:avLst>
              <a:gd fmla="val 16667" name="adj"/>
            </a:avLst>
          </a:prstGeom>
          <a:solidFill>
            <a:srgbClr val="13155D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Acesso privilegiado</a:t>
            </a:r>
            <a:r>
              <a:rPr b="0" i="0" lang="en-GB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GB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canais de comunicação oficiais da UE em línguas nacionais, material de comunicação, seminários em linha e fora de linha e outras formas de informação que permitem dialogar com os cidadãos sobre questões da UE.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12"/>
          <p:cNvSpPr/>
          <p:nvPr/>
        </p:nvSpPr>
        <p:spPr>
          <a:xfrm>
            <a:off x="6459022" y="3049293"/>
            <a:ext cx="5361506" cy="759413"/>
          </a:xfrm>
          <a:prstGeom prst="roundRect">
            <a:avLst>
              <a:gd fmla="val 16667" name="adj"/>
            </a:avLst>
          </a:prstGeom>
          <a:solidFill>
            <a:srgbClr val="13155D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Acesso a uma rede dinâmica de colegas</a:t>
            </a:r>
            <a:r>
              <a:rPr b="0" i="0" lang="en-GB" sz="16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GB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através de uma plataforma em linha dedicada com outros participantes da rede.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12"/>
          <p:cNvSpPr/>
          <p:nvPr/>
        </p:nvSpPr>
        <p:spPr>
          <a:xfrm>
            <a:off x="371474" y="3337690"/>
            <a:ext cx="5361506" cy="759413"/>
          </a:xfrm>
          <a:prstGeom prst="roundRect">
            <a:avLst>
              <a:gd fmla="val 16667" name="adj"/>
            </a:avLst>
          </a:prstGeom>
          <a:solidFill>
            <a:srgbClr val="13155D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Visibilidade a nível da UE</a:t>
            </a:r>
            <a:r>
              <a:rPr b="0" i="0" lang="en-GB" sz="16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GB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das atividades realizadas pelos membros no contexto da rede.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2"/>
          <p:cNvSpPr/>
          <p:nvPr/>
        </p:nvSpPr>
        <p:spPr>
          <a:xfrm>
            <a:off x="6483539" y="1820017"/>
            <a:ext cx="5336989" cy="1015214"/>
          </a:xfrm>
          <a:prstGeom prst="roundRect">
            <a:avLst>
              <a:gd fmla="val 16667" name="adj"/>
            </a:avLst>
          </a:prstGeom>
          <a:solidFill>
            <a:srgbClr val="13155D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Acesso a visitas prioritárias</a:t>
            </a:r>
            <a:r>
              <a:rPr b="0" i="0" lang="en-GB" sz="16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GB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ao Centro de Visitas da Comissão Europeia em Bruxelas, presenciais ou digitais, organizadas, quando possível, na sua língua.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2"/>
          <p:cNvSpPr/>
          <p:nvPr/>
        </p:nvSpPr>
        <p:spPr>
          <a:xfrm>
            <a:off x="371472" y="4301175"/>
            <a:ext cx="5361506" cy="1000290"/>
          </a:xfrm>
          <a:prstGeom prst="roundRect">
            <a:avLst>
              <a:gd fmla="val 16667" name="adj"/>
            </a:avLst>
          </a:prstGeom>
          <a:solidFill>
            <a:srgbClr val="13155D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Acesso privilegiado a uma grande variedade de redes de apoio da UE</a:t>
            </a:r>
            <a:r>
              <a:rPr b="0" i="0" lang="en-GB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incluindo os mais de 420 centros EUROPE DIRECT presentes em quase todas as regiões da UE.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4"/>
          <p:cNvSpPr txBox="1"/>
          <p:nvPr>
            <p:ph type="title"/>
          </p:nvPr>
        </p:nvSpPr>
        <p:spPr>
          <a:xfrm>
            <a:off x="371475" y="1449388"/>
            <a:ext cx="7712074" cy="41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b="1" lang="en-GB">
                <a:solidFill>
                  <a:srgbClr val="FFF100"/>
                </a:solidFill>
              </a:rPr>
              <a:t>Inquérito </a:t>
            </a:r>
            <a:r>
              <a:rPr lang="en-GB">
                <a:solidFill>
                  <a:srgbClr val="FFFFFF"/>
                </a:solidFill>
              </a:rPr>
              <a:t>específico</a:t>
            </a:r>
            <a:endParaRPr b="1">
              <a:solidFill>
                <a:srgbClr val="FFF100"/>
              </a:solidFill>
            </a:endParaRPr>
          </a:p>
        </p:txBody>
      </p:sp>
      <p:sp>
        <p:nvSpPr>
          <p:cNvPr id="226" name="Google Shape;226;p44"/>
          <p:cNvSpPr txBox="1"/>
          <p:nvPr>
            <p:ph idx="1" type="body"/>
          </p:nvPr>
        </p:nvSpPr>
        <p:spPr>
          <a:xfrm>
            <a:off x="9540951" y="6020374"/>
            <a:ext cx="2279574" cy="641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</a:pPr>
            <a:r>
              <a:rPr lang="en-GB"/>
              <a:t>Construir a Europa com os</a:t>
            </a:r>
            <a:br>
              <a:rPr lang="en-GB"/>
            </a:br>
            <a:r>
              <a:rPr b="1" lang="en-GB" sz="2400">
                <a:solidFill>
                  <a:srgbClr val="13155D"/>
                </a:solidFill>
              </a:rPr>
              <a:t>Eleitos Locais</a:t>
            </a:r>
            <a:endParaRPr/>
          </a:p>
          <a:p>
            <a:pPr indent="0" lvl="0" marL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5"/>
          <p:cNvSpPr txBox="1"/>
          <p:nvPr>
            <p:ph type="title"/>
          </p:nvPr>
        </p:nvSpPr>
        <p:spPr>
          <a:xfrm>
            <a:off x="1602902" y="982212"/>
            <a:ext cx="8069100" cy="38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Ao responder ao inquérito específico, terá a oportunidade de nos indicar os temas mais relevantes para as suas necessidades de comunicação no seu círculo eleitoral.</a:t>
            </a:r>
            <a:br>
              <a:rPr b="0" i="0" lang="en-GB" sz="2000" u="none" cap="none" strike="noStrike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en-GB" sz="2000" u="none" cap="none" strike="noStrike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GB" sz="2000" u="none" cap="none" strike="noStrike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No seguimento da sua participação no inquérito específico da UE, terá a oportunidade de:</a:t>
            </a:r>
            <a:br>
              <a:rPr b="1" i="0" lang="en-GB" sz="2000" u="none" cap="none" strike="noStrike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GB" sz="2000" u="none" cap="none" strike="noStrike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— receber informações relevantes sobre a UE;</a:t>
            </a:r>
            <a:br>
              <a:rPr b="0" i="0" lang="en-GB" sz="2000" u="none" cap="none" strike="noStrike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GB" sz="2000" u="none" cap="none" strike="noStrike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— participar em seminários em linha;</a:t>
            </a:r>
            <a:br>
              <a:rPr b="0" i="0" lang="en-GB" sz="2000" u="none" cap="none" strike="noStrike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GB" sz="2000" u="none" cap="none" strike="noStrike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— participar em visitas às instituições da UE na sua língua.</a:t>
            </a:r>
            <a:br>
              <a:rPr b="0" i="0" lang="en-GB" sz="2000" u="none" cap="none" strike="noStrike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GB" sz="2000" u="none" cap="none" strike="noStrike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URL para o inquérito específico:</a:t>
            </a:r>
            <a:br>
              <a:rPr b="0" i="0" lang="en-GB" sz="2000" u="none" cap="none" strike="noStrike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en-GB" sz="2000" u="sng" cap="none" strike="noStrike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b="0" i="0" lang="en-GB" sz="2000" u="sng" cap="none" strike="noStrike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https://ec.europa.eu/eusurvey/runner/BELC-specific-survey</a:t>
            </a:r>
            <a:endParaRPr b="0" i="0" sz="2000" u="none" cap="none" strike="noStrike">
              <a:solidFill>
                <a:srgbClr val="1316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45"/>
          <p:cNvSpPr txBox="1"/>
          <p:nvPr>
            <p:ph idx="1" type="body"/>
          </p:nvPr>
        </p:nvSpPr>
        <p:spPr>
          <a:xfrm>
            <a:off x="9540951" y="6020374"/>
            <a:ext cx="2279574" cy="641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</a:pPr>
            <a:r>
              <a:rPr lang="en-GB"/>
              <a:t>Construir a Europa com os</a:t>
            </a:r>
            <a:br>
              <a:rPr lang="en-GB"/>
            </a:br>
            <a:r>
              <a:rPr b="1" lang="en-GB" sz="2400">
                <a:solidFill>
                  <a:srgbClr val="13155D"/>
                </a:solidFill>
              </a:rPr>
              <a:t>Eleitos Locais</a:t>
            </a:r>
            <a:endParaRPr/>
          </a:p>
          <a:p>
            <a:pPr indent="0" lvl="0" marL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3" name="Google Shape;233;p45"/>
          <p:cNvSpPr txBox="1"/>
          <p:nvPr>
            <p:ph idx="2" type="body"/>
          </p:nvPr>
        </p:nvSpPr>
        <p:spPr>
          <a:xfrm>
            <a:off x="10058399" y="306759"/>
            <a:ext cx="1762125" cy="8902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165D"/>
              </a:buClr>
              <a:buSzPts val="1000"/>
              <a:buNone/>
            </a:pPr>
            <a:r>
              <a:rPr b="1" lang="en-GB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Inquérito específico</a:t>
            </a:r>
            <a:endParaRPr>
              <a:solidFill>
                <a:srgbClr val="1316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3"/>
          <p:cNvSpPr txBox="1"/>
          <p:nvPr>
            <p:ph type="title"/>
          </p:nvPr>
        </p:nvSpPr>
        <p:spPr>
          <a:xfrm>
            <a:off x="371474" y="1449388"/>
            <a:ext cx="9385475" cy="41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000"/>
              <a:buFont typeface="Calibri"/>
              <a:buNone/>
            </a:pPr>
            <a:r>
              <a:rPr b="1" lang="en-GB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Parceria com</a:t>
            </a:r>
            <a:r>
              <a:rPr b="1" lang="en-GB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>
                <a:latin typeface="Calibri"/>
                <a:ea typeface="Calibri"/>
                <a:cs typeface="Calibri"/>
                <a:sym typeface="Calibri"/>
              </a:rPr>
              <a:t>o</a:t>
            </a:r>
            <a:br>
              <a:rPr lang="en-GB">
                <a:latin typeface="Calibri"/>
                <a:ea typeface="Calibri"/>
                <a:cs typeface="Calibri"/>
                <a:sym typeface="Calibri"/>
              </a:rPr>
            </a:br>
            <a:r>
              <a:rPr lang="en-GB">
                <a:latin typeface="Calibri"/>
                <a:ea typeface="Calibri"/>
                <a:cs typeface="Calibri"/>
                <a:sym typeface="Calibri"/>
              </a:rPr>
              <a:t>Comité das Regiões</a:t>
            </a:r>
            <a:endParaRPr/>
          </a:p>
        </p:txBody>
      </p:sp>
      <p:sp>
        <p:nvSpPr>
          <p:cNvPr id="239" name="Google Shape;239;p13"/>
          <p:cNvSpPr txBox="1"/>
          <p:nvPr/>
        </p:nvSpPr>
        <p:spPr>
          <a:xfrm>
            <a:off x="9540951" y="6020374"/>
            <a:ext cx="2279574" cy="641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Construir a Europa com</a:t>
            </a:r>
            <a:br>
              <a:rPr b="0" i="0" lang="en-GB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GB" sz="24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os Eleitos Locais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4"/>
          <p:cNvSpPr txBox="1"/>
          <p:nvPr>
            <p:ph idx="1" type="body"/>
          </p:nvPr>
        </p:nvSpPr>
        <p:spPr>
          <a:xfrm>
            <a:off x="9540951" y="6020374"/>
            <a:ext cx="2279574" cy="641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</a:pPr>
            <a:r>
              <a:rPr lang="en-GB"/>
              <a:t>Construir a Europa com</a:t>
            </a:r>
            <a:br>
              <a:rPr lang="en-GB"/>
            </a:br>
            <a:r>
              <a:rPr b="1" lang="en-GB" sz="2400">
                <a:solidFill>
                  <a:srgbClr val="13155D"/>
                </a:solidFill>
              </a:rPr>
              <a:t>os Eleitos Locais</a:t>
            </a:r>
            <a:endParaRPr/>
          </a:p>
          <a:p>
            <a:pPr indent="0" lvl="0" marL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5" name="Google Shape;245;p14"/>
          <p:cNvSpPr txBox="1"/>
          <p:nvPr>
            <p:ph idx="2" type="body"/>
          </p:nvPr>
        </p:nvSpPr>
        <p:spPr>
          <a:xfrm>
            <a:off x="10058399" y="306759"/>
            <a:ext cx="1762125" cy="8902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165D"/>
              </a:buClr>
              <a:buSzPts val="1000"/>
              <a:buNone/>
            </a:pPr>
            <a:r>
              <a:rPr b="1" lang="en-GB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Parceria com o </a:t>
            </a:r>
            <a:br>
              <a:rPr b="1" lang="en-GB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GB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Comité das Regiões</a:t>
            </a:r>
            <a:endParaRPr/>
          </a:p>
        </p:txBody>
      </p:sp>
      <p:sp>
        <p:nvSpPr>
          <p:cNvPr id="246" name="Google Shape;246;p14"/>
          <p:cNvSpPr txBox="1"/>
          <p:nvPr>
            <p:ph idx="1" type="body"/>
          </p:nvPr>
        </p:nvSpPr>
        <p:spPr>
          <a:xfrm>
            <a:off x="371475" y="1449388"/>
            <a:ext cx="11449050" cy="4171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155D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13155D"/>
                </a:solidFill>
                <a:latin typeface="Calibri"/>
                <a:ea typeface="Calibri"/>
                <a:cs typeface="Calibri"/>
                <a:sym typeface="Calibri"/>
              </a:rPr>
              <a:t>A rede </a:t>
            </a:r>
            <a:r>
              <a:rPr b="1" i="0" lang="en-GB" sz="2400" u="none" cap="none" strike="noStrike">
                <a:solidFill>
                  <a:srgbClr val="13155D"/>
                </a:solidFill>
                <a:latin typeface="Calibri"/>
                <a:ea typeface="Calibri"/>
                <a:cs typeface="Calibri"/>
                <a:sym typeface="Calibri"/>
              </a:rPr>
              <a:t>«Construir a Europa com os Eleitos Locais»</a:t>
            </a:r>
            <a:r>
              <a:rPr b="0" i="0" lang="en-GB" sz="2400" u="none" cap="none" strike="noStrike">
                <a:solidFill>
                  <a:srgbClr val="13155D"/>
                </a:solidFill>
                <a:latin typeface="Calibri"/>
                <a:ea typeface="Calibri"/>
                <a:cs typeface="Calibri"/>
                <a:sym typeface="Calibri"/>
              </a:rPr>
              <a:t> beneficia da coordenação estreita com a </a:t>
            </a:r>
            <a:r>
              <a:rPr b="1" i="0" lang="en-GB" sz="2400" u="none" cap="none" strike="noStrike">
                <a:solidFill>
                  <a:srgbClr val="13155D"/>
                </a:solidFill>
                <a:latin typeface="Calibri"/>
                <a:ea typeface="Calibri"/>
                <a:cs typeface="Calibri"/>
                <a:sym typeface="Calibri"/>
              </a:rPr>
              <a:t>Rede de Conselheiros Regionais e Locais da UE do Comité das Regiões da UE</a:t>
            </a:r>
            <a:r>
              <a:rPr b="0" i="0" lang="en-GB" sz="2400" u="none" cap="none" strike="noStrike">
                <a:solidFill>
                  <a:srgbClr val="13155D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3155D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13155D"/>
                </a:solidFill>
                <a:latin typeface="Calibri"/>
                <a:ea typeface="Calibri"/>
                <a:cs typeface="Calibri"/>
                <a:sym typeface="Calibri"/>
              </a:rPr>
              <a:t>A Rede de Conselheiros Regionais e Locais da UE, criada pelo Comité Europeu das Regiões (CdR) em 2021, partilha alguns dos mesmos objetivos da nossa rede, tais como aumentar o conhecimento das políticas da UE entre os eleitos locais e apoiá-los nas suas atividades relacionadas com a UE.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3155D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13155D"/>
                </a:solidFill>
                <a:latin typeface="Calibri"/>
                <a:ea typeface="Calibri"/>
                <a:cs typeface="Calibri"/>
                <a:sym typeface="Calibri"/>
              </a:rPr>
              <a:t>Enquanto a nossa rede se concentra principalmente na comunicação com os cidadãos, </a:t>
            </a:r>
            <a:br>
              <a:rPr b="0" i="0" lang="en-GB" sz="2400" u="none" cap="none" strike="noStrike">
                <a:solidFill>
                  <a:srgbClr val="13155D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GB" sz="2400" u="none" cap="none" strike="noStrike">
                <a:solidFill>
                  <a:srgbClr val="13155D"/>
                </a:solidFill>
                <a:latin typeface="Calibri"/>
                <a:ea typeface="Calibri"/>
                <a:cs typeface="Calibri"/>
                <a:sym typeface="Calibri"/>
              </a:rPr>
              <a:t>a rede do Comité das Regiões visa criar ligações com o trabalho dos membros do </a:t>
            </a:r>
            <a:br>
              <a:rPr b="0" i="0" lang="en-GB" sz="2400" u="none" cap="none" strike="noStrike">
                <a:solidFill>
                  <a:srgbClr val="13155D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GB" sz="2400" u="none" cap="none" strike="noStrike">
                <a:solidFill>
                  <a:srgbClr val="13155D"/>
                </a:solidFill>
                <a:latin typeface="Calibri"/>
                <a:ea typeface="Calibri"/>
                <a:cs typeface="Calibri"/>
                <a:sym typeface="Calibri"/>
              </a:rPr>
              <a:t>Comité das Regiões.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3155D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rgbClr val="13155D"/>
                </a:solidFill>
                <a:latin typeface="Calibri"/>
                <a:ea typeface="Calibri"/>
                <a:cs typeface="Calibri"/>
                <a:sym typeface="Calibri"/>
              </a:rPr>
              <a:t>Pode tornar-se membro de ambas as redes!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5"/>
          <p:cNvSpPr txBox="1"/>
          <p:nvPr>
            <p:ph type="title"/>
          </p:nvPr>
        </p:nvSpPr>
        <p:spPr>
          <a:xfrm>
            <a:off x="371474" y="1449388"/>
            <a:ext cx="9385475" cy="41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GB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 que </a:t>
            </a:r>
            <a:r>
              <a:rPr b="1" lang="en-GB">
                <a:solidFill>
                  <a:srgbClr val="FFF100"/>
                </a:solidFill>
                <a:latin typeface="Calibri"/>
                <a:ea typeface="Calibri"/>
                <a:cs typeface="Calibri"/>
                <a:sym typeface="Calibri"/>
              </a:rPr>
              <a:t>se espera</a:t>
            </a:r>
            <a:br>
              <a:rPr lang="en-GB">
                <a:solidFill>
                  <a:srgbClr val="FFF1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GB">
                <a:solidFill>
                  <a:srgbClr val="FFF100"/>
                </a:solidFill>
                <a:latin typeface="Calibri"/>
                <a:ea typeface="Calibri"/>
                <a:cs typeface="Calibri"/>
                <a:sym typeface="Calibri"/>
              </a:rPr>
              <a:t>dos membros da rede?</a:t>
            </a:r>
            <a:endParaRPr/>
          </a:p>
        </p:txBody>
      </p:sp>
      <p:sp>
        <p:nvSpPr>
          <p:cNvPr id="252" name="Google Shape;252;p15"/>
          <p:cNvSpPr txBox="1"/>
          <p:nvPr/>
        </p:nvSpPr>
        <p:spPr>
          <a:xfrm>
            <a:off x="9540951" y="6020374"/>
            <a:ext cx="2279574" cy="641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Construir a Europa com</a:t>
            </a:r>
            <a:br>
              <a:rPr b="0" i="0" lang="en-GB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GB" sz="24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os Eleitos Locais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6"/>
          <p:cNvSpPr txBox="1"/>
          <p:nvPr>
            <p:ph idx="1" type="body"/>
          </p:nvPr>
        </p:nvSpPr>
        <p:spPr>
          <a:xfrm>
            <a:off x="9540951" y="6020374"/>
            <a:ext cx="2279574" cy="641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</a:pPr>
            <a:r>
              <a:rPr lang="en-GB"/>
              <a:t>Construir a Europa com</a:t>
            </a:r>
            <a:br>
              <a:rPr lang="en-GB"/>
            </a:br>
            <a:r>
              <a:rPr b="1" lang="en-GB" sz="2400">
                <a:solidFill>
                  <a:srgbClr val="13155D"/>
                </a:solidFill>
              </a:rPr>
              <a:t>os Eleitos Locais</a:t>
            </a:r>
            <a:endParaRPr/>
          </a:p>
          <a:p>
            <a:pPr indent="0" lvl="0" marL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8" name="Google Shape;258;p16"/>
          <p:cNvSpPr txBox="1"/>
          <p:nvPr>
            <p:ph idx="2" type="body"/>
          </p:nvPr>
        </p:nvSpPr>
        <p:spPr>
          <a:xfrm>
            <a:off x="10058399" y="306759"/>
            <a:ext cx="1762125" cy="8902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165D"/>
              </a:buClr>
              <a:buSzPts val="1000"/>
              <a:buNone/>
            </a:pPr>
            <a:r>
              <a:rPr b="1" lang="en-GB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O que se espera dos membros da rede?</a:t>
            </a:r>
            <a:endParaRPr/>
          </a:p>
        </p:txBody>
      </p:sp>
      <p:sp>
        <p:nvSpPr>
          <p:cNvPr id="259" name="Google Shape;259;p16"/>
          <p:cNvSpPr txBox="1"/>
          <p:nvPr>
            <p:ph idx="3" type="body"/>
          </p:nvPr>
        </p:nvSpPr>
        <p:spPr>
          <a:xfrm>
            <a:off x="329359" y="1449387"/>
            <a:ext cx="7754189" cy="417172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100"/>
              </a:buClr>
              <a:buSzPts val="1800"/>
              <a:buChar char="•"/>
            </a:pPr>
            <a:r>
              <a:rPr b="1" lang="en-GB" sz="1800">
                <a:solidFill>
                  <a:srgbClr val="FFF100"/>
                </a:solidFill>
                <a:latin typeface="Calibri"/>
                <a:ea typeface="Calibri"/>
                <a:cs typeface="Calibri"/>
                <a:sym typeface="Calibri"/>
              </a:rPr>
              <a:t>Participar em debates </a:t>
            </a:r>
            <a:r>
              <a:rPr lang="en-GB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regularmente com os membros do seu círculo eleitoral e com os meios de comunicação locais sobre as iniciativas políticas gerais e as medidas aplicadas pela UE.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100"/>
              </a:buClr>
              <a:buSzPts val="1800"/>
              <a:buChar char="•"/>
            </a:pPr>
            <a:r>
              <a:rPr b="1" lang="en-GB" sz="1800">
                <a:solidFill>
                  <a:srgbClr val="FFF100"/>
                </a:solidFill>
                <a:latin typeface="Calibri"/>
                <a:ea typeface="Calibri"/>
                <a:cs typeface="Calibri"/>
                <a:sym typeface="Calibri"/>
              </a:rPr>
              <a:t>Apresentar as políticas, </a:t>
            </a:r>
            <a:r>
              <a:rPr lang="en-GB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ações e iniciativas da UE de forma objetiva, com base em informações precisas e fiáveis.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100"/>
              </a:buClr>
              <a:buSzPts val="1800"/>
              <a:buChar char="•"/>
            </a:pPr>
            <a:r>
              <a:rPr b="1" lang="en-GB" sz="1800">
                <a:solidFill>
                  <a:srgbClr val="FFF100"/>
                </a:solidFill>
                <a:latin typeface="Calibri"/>
                <a:ea typeface="Calibri"/>
                <a:cs typeface="Calibri"/>
                <a:sym typeface="Calibri"/>
              </a:rPr>
              <a:t>Participar na vida da rede, </a:t>
            </a:r>
            <a:r>
              <a:rPr lang="en-GB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incluindo, por exemplo, responder a inquéritos cerca de duas vezes por ano.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7"/>
          <p:cNvSpPr txBox="1"/>
          <p:nvPr>
            <p:ph type="title"/>
          </p:nvPr>
        </p:nvSpPr>
        <p:spPr>
          <a:xfrm>
            <a:off x="371475" y="1449388"/>
            <a:ext cx="7712074" cy="41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000"/>
              <a:buFont typeface="Calibri"/>
              <a:buNone/>
            </a:pPr>
            <a:r>
              <a:rPr lang="en-GB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Aderir à rede</a:t>
            </a:r>
            <a:br>
              <a:rPr b="1" lang="en-GB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GB">
                <a:solidFill>
                  <a:srgbClr val="FFF100"/>
                </a:solidFill>
              </a:rPr>
              <a:t>O</a:t>
            </a:r>
            <a:r>
              <a:rPr b="1" lang="en-GB">
                <a:solidFill>
                  <a:srgbClr val="FFF100"/>
                </a:solidFill>
                <a:latin typeface="Calibri"/>
                <a:ea typeface="Calibri"/>
                <a:cs typeface="Calibri"/>
                <a:sym typeface="Calibri"/>
              </a:rPr>
              <a:t> que acontece a seguir?</a:t>
            </a:r>
            <a:endParaRPr/>
          </a:p>
        </p:txBody>
      </p:sp>
      <p:sp>
        <p:nvSpPr>
          <p:cNvPr id="265" name="Google Shape;265;p17"/>
          <p:cNvSpPr txBox="1"/>
          <p:nvPr>
            <p:ph idx="1" type="body"/>
          </p:nvPr>
        </p:nvSpPr>
        <p:spPr>
          <a:xfrm>
            <a:off x="9540951" y="6020374"/>
            <a:ext cx="2279574" cy="641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</a:pPr>
            <a:r>
              <a:rPr lang="en-GB"/>
              <a:t>Construir a Europa com</a:t>
            </a:r>
            <a:br>
              <a:rPr lang="en-GB"/>
            </a:br>
            <a:r>
              <a:rPr b="1" lang="en-GB" sz="2400">
                <a:solidFill>
                  <a:srgbClr val="13155D"/>
                </a:solidFill>
              </a:rPr>
              <a:t>os Eleitos Locais</a:t>
            </a:r>
            <a:endParaRPr/>
          </a:p>
          <a:p>
            <a:pPr indent="0" lvl="0" marL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"/>
          <p:cNvSpPr txBox="1"/>
          <p:nvPr>
            <p:ph type="title"/>
          </p:nvPr>
        </p:nvSpPr>
        <p:spPr>
          <a:xfrm>
            <a:off x="315719" y="1449388"/>
            <a:ext cx="11437899" cy="168355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GB" sz="4000">
                <a:latin typeface="Calibri"/>
                <a:ea typeface="Calibri"/>
                <a:cs typeface="Calibri"/>
                <a:sym typeface="Calibri"/>
              </a:rPr>
              <a:t>O que é o</a:t>
            </a:r>
            <a:r>
              <a:rPr b="1" lang="en-GB" sz="40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141" name="Google Shape;141;p2"/>
          <p:cNvSpPr txBox="1"/>
          <p:nvPr>
            <p:ph idx="1" type="body"/>
          </p:nvPr>
        </p:nvSpPr>
        <p:spPr>
          <a:xfrm>
            <a:off x="304568" y="3132946"/>
            <a:ext cx="11437899" cy="16835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200"/>
              </a:buClr>
              <a:buSzPts val="5400"/>
              <a:buNone/>
            </a:pPr>
            <a:r>
              <a:rPr b="1" lang="en-GB" sz="5400">
                <a:solidFill>
                  <a:srgbClr val="FFF200"/>
                </a:solidFill>
                <a:latin typeface="Calibri"/>
                <a:ea typeface="Calibri"/>
                <a:cs typeface="Calibri"/>
                <a:sym typeface="Calibri"/>
              </a:rPr>
              <a:t>«Construir a Europa com </a:t>
            </a:r>
            <a:br>
              <a:rPr b="1" lang="en-GB" sz="5400">
                <a:solidFill>
                  <a:srgbClr val="FFF2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GB" sz="5400">
                <a:solidFill>
                  <a:srgbClr val="FFF200"/>
                </a:solidFill>
                <a:latin typeface="Calibri"/>
                <a:ea typeface="Calibri"/>
                <a:cs typeface="Calibri"/>
                <a:sym typeface="Calibri"/>
              </a:rPr>
              <a:t>	os Eleitos Locais»?</a:t>
            </a:r>
            <a:endParaRPr/>
          </a:p>
        </p:txBody>
      </p:sp>
      <p:sp>
        <p:nvSpPr>
          <p:cNvPr id="142" name="Google Shape;142;p2"/>
          <p:cNvSpPr txBox="1"/>
          <p:nvPr>
            <p:ph idx="2" type="body"/>
          </p:nvPr>
        </p:nvSpPr>
        <p:spPr>
          <a:xfrm>
            <a:off x="9540951" y="6020374"/>
            <a:ext cx="2279574" cy="641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GB"/>
              <a:t>Construir a Europa com</a:t>
            </a:r>
            <a:br>
              <a:rPr lang="en-GB"/>
            </a:br>
            <a:r>
              <a:rPr b="1" lang="en-GB" sz="2400">
                <a:solidFill>
                  <a:srgbClr val="FFFF00"/>
                </a:solidFill>
              </a:rPr>
              <a:t>os Eleitos Locais</a:t>
            </a:r>
            <a:endParaRPr/>
          </a:p>
          <a:p>
            <a:pPr indent="0" lvl="0" marL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8"/>
          <p:cNvSpPr txBox="1"/>
          <p:nvPr>
            <p:ph idx="1" type="body"/>
          </p:nvPr>
        </p:nvSpPr>
        <p:spPr>
          <a:xfrm>
            <a:off x="9540951" y="6020374"/>
            <a:ext cx="2279574" cy="641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</a:pPr>
            <a:r>
              <a:rPr lang="en-GB"/>
              <a:t>Construir a Europa com</a:t>
            </a:r>
            <a:br>
              <a:rPr lang="en-GB"/>
            </a:br>
            <a:r>
              <a:rPr b="1" lang="en-GB" sz="2400">
                <a:solidFill>
                  <a:srgbClr val="13155D"/>
                </a:solidFill>
              </a:rPr>
              <a:t>os Eleitos Locais</a:t>
            </a:r>
            <a:endParaRPr/>
          </a:p>
          <a:p>
            <a:pPr indent="0" lvl="0" marL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1" name="Google Shape;271;p18"/>
          <p:cNvSpPr txBox="1"/>
          <p:nvPr>
            <p:ph idx="2" type="body"/>
          </p:nvPr>
        </p:nvSpPr>
        <p:spPr>
          <a:xfrm>
            <a:off x="10058399" y="306759"/>
            <a:ext cx="1762125" cy="8902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165D"/>
              </a:buClr>
              <a:buSzPts val="1000"/>
              <a:buNone/>
            </a:pPr>
            <a:r>
              <a:rPr b="1" lang="en-GB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Aderir à rede</a:t>
            </a:r>
            <a:br>
              <a:rPr lang="en-GB">
                <a:solidFill>
                  <a:srgbClr val="13165D"/>
                </a:solidFill>
              </a:rPr>
            </a:br>
            <a:r>
              <a:rPr b="1" lang="en-GB">
                <a:solidFill>
                  <a:srgbClr val="13165D"/>
                </a:solidFill>
              </a:rPr>
              <a:t>O </a:t>
            </a:r>
            <a:r>
              <a:rPr b="1" lang="en-GB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que acontece a seguir?</a:t>
            </a:r>
            <a:endParaRPr/>
          </a:p>
        </p:txBody>
      </p:sp>
      <p:sp>
        <p:nvSpPr>
          <p:cNvPr id="272" name="Google Shape;272;p18"/>
          <p:cNvSpPr txBox="1"/>
          <p:nvPr>
            <p:ph idx="3" type="body"/>
          </p:nvPr>
        </p:nvSpPr>
        <p:spPr>
          <a:xfrm>
            <a:off x="360888" y="1449387"/>
            <a:ext cx="5260646" cy="417172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165D"/>
              </a:buClr>
              <a:buSzPts val="1800"/>
              <a:buNone/>
            </a:pPr>
            <a:r>
              <a:rPr b="1" lang="en-GB" sz="1800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Assim que uma autoridade local e os seus eleitos designados forem aceites como parceiros e membros do projeto, irão: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3165D"/>
              </a:buClr>
              <a:buSzPts val="1800"/>
              <a:buChar char="•"/>
            </a:pPr>
            <a:r>
              <a:rPr b="1" lang="en-GB" sz="1800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receber materiais de visibilidade</a:t>
            </a:r>
            <a:r>
              <a:rPr lang="en-GB" sz="1800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 para divulgar a sua participação no projeto, incluindo um certificado imprimível para o membro, uma placa metálica e um expositor enrolável para a autoridade local os expor em locais abertos ao público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3165D"/>
              </a:buClr>
              <a:buSzPts val="1800"/>
              <a:buChar char="•"/>
            </a:pPr>
            <a:r>
              <a:rPr b="1" lang="en-GB" sz="1800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constar na lista</a:t>
            </a:r>
            <a:r>
              <a:rPr lang="en-GB" sz="1800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 do sítio Web público como membros do projeto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3165D"/>
              </a:buClr>
              <a:buSzPts val="1800"/>
              <a:buChar char="•"/>
            </a:pPr>
            <a:r>
              <a:rPr b="1" lang="en-GB" sz="1800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obter acesso</a:t>
            </a:r>
            <a:r>
              <a:rPr lang="en-GB" sz="1800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 a uma plataforma de informações em linha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3165D"/>
              </a:buClr>
              <a:buSzPts val="1800"/>
              <a:buChar char="•"/>
            </a:pPr>
            <a:r>
              <a:rPr lang="en-GB" sz="1800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começar a receber </a:t>
            </a:r>
            <a:r>
              <a:rPr b="1" lang="en-GB" sz="1800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materiais e atualizações</a:t>
            </a:r>
            <a:r>
              <a:rPr lang="en-GB" sz="1800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 sobre as atividades do projeto através de correio eletrónico</a:t>
            </a:r>
            <a:endParaRPr/>
          </a:p>
        </p:txBody>
      </p:sp>
      <p:sp>
        <p:nvSpPr>
          <p:cNvPr id="273" name="Google Shape;273;p18"/>
          <p:cNvSpPr txBox="1"/>
          <p:nvPr/>
        </p:nvSpPr>
        <p:spPr>
          <a:xfrm>
            <a:off x="6096000" y="1522813"/>
            <a:ext cx="5058364" cy="41717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155D"/>
              </a:buClr>
              <a:buSzPts val="1800"/>
              <a:buFont typeface="Calibri"/>
              <a:buNone/>
            </a:pPr>
            <a:r>
              <a:rPr b="1" i="0" lang="en-GB" sz="1800" u="none" cap="none" strike="noStrike">
                <a:solidFill>
                  <a:srgbClr val="13155D"/>
                </a:solidFill>
                <a:latin typeface="Calibri"/>
                <a:ea typeface="Calibri"/>
                <a:cs typeface="Calibri"/>
                <a:sym typeface="Calibri"/>
              </a:rPr>
              <a:t>Adicionalmente, os eleitos locais receberão um inquérito de integração sobre os seus interesses e necessidades de informação. Serão ainda convidados para reuniões de informação em linha e fora de linha relacionadas com o seu tema de interesse e necessidades de informação.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9"/>
          <p:cNvSpPr txBox="1"/>
          <p:nvPr>
            <p:ph type="title"/>
          </p:nvPr>
        </p:nvSpPr>
        <p:spPr>
          <a:xfrm>
            <a:off x="371475" y="1449389"/>
            <a:ext cx="4954152" cy="41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165D"/>
              </a:buClr>
              <a:buSzPts val="2000"/>
              <a:buFont typeface="Calibri"/>
              <a:buNone/>
            </a:pPr>
            <a:r>
              <a:rPr b="0" i="0" lang="en-GB" sz="2000" u="none" cap="none" strike="noStrike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A plataforma de comunicação em linha para os membros de «Construir a Europa com os Eleitos Locais» está alojada na </a:t>
            </a:r>
            <a:r>
              <a:rPr b="1" i="0" lang="en-GB" sz="2000" u="none" cap="none" strike="noStrike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plataforma Futurium da Comissão Europeia</a:t>
            </a:r>
            <a:r>
              <a:rPr b="0" i="0" lang="en-GB" sz="2000" u="none" cap="none" strike="noStrike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 (https://futurium.ec.europa.eu).</a:t>
            </a:r>
            <a:br>
              <a:rPr b="0" i="0" lang="en-GB" sz="2000" u="none" cap="none" strike="noStrike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en-GB" sz="2000" u="none" cap="none" strike="noStrike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GB" sz="2000" u="none" cap="none" strike="noStrike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Os membros têm de se registar para obter dados de</a:t>
            </a:r>
            <a:r>
              <a:rPr b="1" i="0" lang="en-GB" sz="2000" u="none" cap="none" strike="noStrike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 início de sessão da UE </a:t>
            </a:r>
            <a:r>
              <a:rPr b="0" i="0" lang="en-GB" sz="2000" u="none" cap="none" strike="noStrike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para aceder à plataforma.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9"/>
          <p:cNvSpPr txBox="1"/>
          <p:nvPr>
            <p:ph idx="1" type="body"/>
          </p:nvPr>
        </p:nvSpPr>
        <p:spPr>
          <a:xfrm>
            <a:off x="9540951" y="6020374"/>
            <a:ext cx="2279574" cy="641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</a:pPr>
            <a:r>
              <a:rPr lang="en-GB"/>
              <a:t>Construir a Europa com</a:t>
            </a:r>
            <a:br>
              <a:rPr lang="en-GB"/>
            </a:br>
            <a:r>
              <a:rPr b="1" lang="en-GB" sz="2400">
                <a:solidFill>
                  <a:srgbClr val="13155D"/>
                </a:solidFill>
              </a:rPr>
              <a:t>os Eleitos Locais</a:t>
            </a:r>
            <a:endParaRPr/>
          </a:p>
          <a:p>
            <a:pPr indent="0" lvl="0" marL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0" name="Google Shape;280;p19"/>
          <p:cNvSpPr txBox="1"/>
          <p:nvPr>
            <p:ph idx="2" type="body"/>
          </p:nvPr>
        </p:nvSpPr>
        <p:spPr>
          <a:xfrm>
            <a:off x="10058399" y="306759"/>
            <a:ext cx="1762125" cy="8902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165D"/>
              </a:buClr>
              <a:buSzPts val="1000"/>
              <a:buNone/>
            </a:pPr>
            <a:r>
              <a:rPr b="1" lang="en-GB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Aderir à rede</a:t>
            </a:r>
            <a:br>
              <a:rPr lang="en-GB">
                <a:solidFill>
                  <a:srgbClr val="13165D"/>
                </a:solidFill>
              </a:rPr>
            </a:br>
            <a:r>
              <a:rPr b="1" lang="en-GB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o que acontece a seguir?</a:t>
            </a:r>
            <a:endParaRPr/>
          </a:p>
        </p:txBody>
      </p:sp>
      <p:pic>
        <p:nvPicPr>
          <p:cNvPr id="281" name="Google Shape;28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40524" y="1719000"/>
            <a:ext cx="6080000" cy="34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0"/>
          <p:cNvSpPr txBox="1"/>
          <p:nvPr>
            <p:ph type="title"/>
          </p:nvPr>
        </p:nvSpPr>
        <p:spPr>
          <a:xfrm>
            <a:off x="371475" y="1449389"/>
            <a:ext cx="4954152" cy="41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165D"/>
              </a:buClr>
              <a:buSzPts val="2000"/>
              <a:buFont typeface="Calibri"/>
              <a:buNone/>
            </a:pPr>
            <a:r>
              <a:rPr b="0" i="0" lang="en-GB" sz="2000" u="none" cap="none" strike="noStrike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A plataforma de comunicação em linha para os membros da rede «Construir a Europa com os Eleitos Locais» está alojada na </a:t>
            </a:r>
            <a:r>
              <a:rPr b="1" i="0" lang="en-GB" sz="2000" u="none" cap="none" strike="noStrike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plataforma Futurium da Comissão Europeia</a:t>
            </a:r>
            <a:r>
              <a:rPr b="0" i="0" lang="en-GB" sz="2000" u="none" cap="none" strike="noStrike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 (https://futurium.ec.europa.eu).</a:t>
            </a:r>
            <a:br>
              <a:rPr b="0" i="0" lang="en-GB" sz="2000" u="none" cap="none" strike="noStrike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en-GB" sz="2000" u="none" cap="none" strike="noStrike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GB" sz="2000" u="none" cap="none" strike="noStrike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Os membros têm de se registar para obter</a:t>
            </a:r>
            <a:r>
              <a:rPr b="1" i="0" lang="en-GB" sz="2000" u="none" cap="none" strike="noStrike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 dados de início de sessão da UE </a:t>
            </a:r>
            <a:r>
              <a:rPr b="0" i="0" lang="en-GB" sz="2000" u="none" cap="none" strike="noStrike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para aceder à plataforma.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20"/>
          <p:cNvSpPr txBox="1"/>
          <p:nvPr>
            <p:ph idx="1" type="body"/>
          </p:nvPr>
        </p:nvSpPr>
        <p:spPr>
          <a:xfrm>
            <a:off x="9540951" y="6020374"/>
            <a:ext cx="2279574" cy="641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</a:pPr>
            <a:r>
              <a:rPr lang="en-GB"/>
              <a:t>Construir a Europa com</a:t>
            </a:r>
            <a:br>
              <a:rPr lang="en-GB"/>
            </a:br>
            <a:r>
              <a:rPr b="1" lang="en-GB" sz="2400">
                <a:solidFill>
                  <a:srgbClr val="13155D"/>
                </a:solidFill>
              </a:rPr>
              <a:t>os Eleitos Locais</a:t>
            </a:r>
            <a:endParaRPr/>
          </a:p>
          <a:p>
            <a:pPr indent="0" lvl="0" marL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8" name="Google Shape;288;p20"/>
          <p:cNvSpPr txBox="1"/>
          <p:nvPr>
            <p:ph idx="2" type="body"/>
          </p:nvPr>
        </p:nvSpPr>
        <p:spPr>
          <a:xfrm>
            <a:off x="10058399" y="306759"/>
            <a:ext cx="1762125" cy="8902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165D"/>
              </a:buClr>
              <a:buSzPts val="1000"/>
              <a:buNone/>
            </a:pPr>
            <a:r>
              <a:rPr b="1" lang="en-GB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Aderir à rede</a:t>
            </a:r>
            <a:br>
              <a:rPr lang="en-GB">
                <a:solidFill>
                  <a:srgbClr val="13165D"/>
                </a:solidFill>
              </a:rPr>
            </a:br>
            <a:r>
              <a:rPr b="1" lang="en-GB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o que acontece a seguir?</a:t>
            </a:r>
            <a:endParaRPr/>
          </a:p>
        </p:txBody>
      </p:sp>
      <p:sp>
        <p:nvSpPr>
          <p:cNvPr id="289" name="Google Shape;289;p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0" name="Google Shape;29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9489"/>
            <a:ext cx="12160000" cy="68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6"/>
          <p:cNvSpPr txBox="1"/>
          <p:nvPr>
            <p:ph idx="1" type="body"/>
          </p:nvPr>
        </p:nvSpPr>
        <p:spPr>
          <a:xfrm>
            <a:off x="9540951" y="6020374"/>
            <a:ext cx="2279574" cy="641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</a:pPr>
            <a:r>
              <a:rPr lang="en-GB"/>
              <a:t>Construir a Europa com</a:t>
            </a:r>
            <a:br>
              <a:rPr lang="en-GB"/>
            </a:br>
            <a:r>
              <a:rPr b="1" lang="en-GB" sz="2400">
                <a:solidFill>
                  <a:srgbClr val="13155D"/>
                </a:solidFill>
              </a:rPr>
              <a:t>os Eleitos Locais</a:t>
            </a:r>
            <a:endParaRPr/>
          </a:p>
          <a:p>
            <a:pPr indent="0" lvl="0" marL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6" name="Google Shape;296;p46"/>
          <p:cNvSpPr txBox="1"/>
          <p:nvPr>
            <p:ph idx="2" type="body"/>
          </p:nvPr>
        </p:nvSpPr>
        <p:spPr>
          <a:xfrm>
            <a:off x="10058399" y="306759"/>
            <a:ext cx="1762125" cy="8902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165D"/>
              </a:buClr>
              <a:buSzPts val="1000"/>
              <a:buNone/>
            </a:pPr>
            <a:r>
              <a:rPr b="1" lang="en-GB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A plataforma de comunicação em linha para membros</a:t>
            </a:r>
            <a:endParaRPr>
              <a:solidFill>
                <a:srgbClr val="1316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Graphical user interface, application&#10;&#10;Description automatically generated" id="297" name="Google Shape;297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8136" y="1094153"/>
            <a:ext cx="5419518" cy="4789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application&#10;&#10;Description automatically generated" id="298" name="Google Shape;298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53065" y="1094153"/>
            <a:ext cx="5393009" cy="4789979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6"/>
          <p:cNvSpPr txBox="1"/>
          <p:nvPr/>
        </p:nvSpPr>
        <p:spPr>
          <a:xfrm>
            <a:off x="1257345" y="515457"/>
            <a:ext cx="7498335" cy="3966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165D"/>
              </a:buClr>
              <a:buSzPts val="2000"/>
              <a:buFont typeface="Calibri"/>
              <a:buNone/>
            </a:pPr>
            <a:r>
              <a:rPr b="0" i="0" lang="en-GB" sz="2000" u="none" cap="none" strike="noStrike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O grupo Construir a Europa com os Eleitos Locais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1"/>
          <p:cNvSpPr txBox="1"/>
          <p:nvPr>
            <p:ph idx="1" type="body"/>
          </p:nvPr>
        </p:nvSpPr>
        <p:spPr>
          <a:xfrm>
            <a:off x="9540951" y="6020374"/>
            <a:ext cx="2279574" cy="641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</a:pPr>
            <a:r>
              <a:rPr lang="en-GB"/>
              <a:t>Construir a Europa com</a:t>
            </a:r>
            <a:br>
              <a:rPr lang="en-GB"/>
            </a:br>
            <a:r>
              <a:rPr b="1" lang="en-GB" sz="2400">
                <a:solidFill>
                  <a:srgbClr val="13155D"/>
                </a:solidFill>
              </a:rPr>
              <a:t>os Eleitos Locais</a:t>
            </a:r>
            <a:endParaRPr/>
          </a:p>
          <a:p>
            <a:pPr indent="0" lvl="0" marL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5" name="Google Shape;305;p21"/>
          <p:cNvSpPr txBox="1"/>
          <p:nvPr>
            <p:ph idx="2" type="body"/>
          </p:nvPr>
        </p:nvSpPr>
        <p:spPr>
          <a:xfrm>
            <a:off x="10058399" y="306759"/>
            <a:ext cx="1762125" cy="8902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165D"/>
              </a:buClr>
              <a:buSzPts val="1000"/>
              <a:buNone/>
            </a:pPr>
            <a:r>
              <a:rPr b="1" lang="en-GB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A plataforma de comunicação em linha para membros</a:t>
            </a:r>
            <a:endParaRPr/>
          </a:p>
        </p:txBody>
      </p:sp>
      <p:sp>
        <p:nvSpPr>
          <p:cNvPr id="306" name="Google Shape;306;p21"/>
          <p:cNvSpPr txBox="1"/>
          <p:nvPr>
            <p:ph idx="3" type="body"/>
          </p:nvPr>
        </p:nvSpPr>
        <p:spPr>
          <a:xfrm>
            <a:off x="360887" y="2632708"/>
            <a:ext cx="11386676" cy="226811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165D"/>
              </a:buClr>
              <a:buSzPts val="2000"/>
              <a:buChar char="•"/>
            </a:pPr>
            <a:r>
              <a:rPr b="1" lang="en-GB" sz="2000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Informação</a:t>
            </a:r>
            <a:r>
              <a:rPr lang="en-GB" sz="2000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 correspondente aos temas de interesse e às necessidades de informação expressas pelos membros no inquérito de integração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3165D"/>
              </a:buClr>
              <a:buSzPts val="2000"/>
              <a:buChar char="•"/>
            </a:pPr>
            <a:r>
              <a:rPr lang="en-GB" sz="2000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Um </a:t>
            </a:r>
            <a:r>
              <a:rPr b="1" lang="en-GB" sz="2000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fórum de discussão</a:t>
            </a:r>
            <a:r>
              <a:rPr lang="en-GB" sz="2000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 para a aprendizagem entre os membros e a partilha de experiências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3165D"/>
              </a:buClr>
              <a:buSzPts val="2000"/>
              <a:buChar char="•"/>
            </a:pPr>
            <a:r>
              <a:rPr b="1" lang="en-GB" sz="2000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Materiais de informação</a:t>
            </a:r>
            <a:r>
              <a:rPr lang="en-GB" sz="2000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 selecionados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3165D"/>
              </a:buClr>
              <a:buSzPts val="2000"/>
              <a:buChar char="•"/>
            </a:pPr>
            <a:r>
              <a:rPr lang="en-GB" sz="2000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Um </a:t>
            </a:r>
            <a:r>
              <a:rPr b="1" lang="en-GB" sz="2000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calendário </a:t>
            </a:r>
            <a:r>
              <a:rPr lang="en-GB" sz="2000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de eventos fora de linha e em linha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3165D"/>
              </a:buClr>
              <a:buSzPts val="2000"/>
              <a:buChar char="•"/>
            </a:pPr>
            <a:r>
              <a:rPr lang="en-GB" sz="2000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Um </a:t>
            </a:r>
            <a:r>
              <a:rPr b="1" lang="en-GB" sz="2000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grupo conjunto</a:t>
            </a:r>
            <a:r>
              <a:rPr lang="en-GB" sz="2000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 com os Eleitos Locais e Regionais dos membros do Comité das Regiões</a:t>
            </a:r>
            <a:endParaRPr/>
          </a:p>
        </p:txBody>
      </p:sp>
      <p:sp>
        <p:nvSpPr>
          <p:cNvPr id="307" name="Google Shape;307;p21"/>
          <p:cNvSpPr txBox="1"/>
          <p:nvPr/>
        </p:nvSpPr>
        <p:spPr>
          <a:xfrm>
            <a:off x="360887" y="2088133"/>
            <a:ext cx="9697512" cy="42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165D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Que conteúdos estão disponíveis na plataforma?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4"/>
          <p:cNvSpPr txBox="1"/>
          <p:nvPr>
            <p:ph type="title"/>
          </p:nvPr>
        </p:nvSpPr>
        <p:spPr>
          <a:xfrm>
            <a:off x="371475" y="4047850"/>
            <a:ext cx="5805600" cy="50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165D"/>
              </a:buClr>
              <a:buSzPts val="1800"/>
              <a:buFont typeface="Calibri"/>
              <a:buNone/>
            </a:pPr>
            <a:r>
              <a:rPr b="1" i="0" lang="en-GB" sz="1800" u="none" cap="none" strike="noStrike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building-europe-with-local-councillors.europa.eu/index_pt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24"/>
          <p:cNvSpPr txBox="1"/>
          <p:nvPr>
            <p:ph idx="1" type="body"/>
          </p:nvPr>
        </p:nvSpPr>
        <p:spPr>
          <a:xfrm>
            <a:off x="9540951" y="6020374"/>
            <a:ext cx="2279574" cy="641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</a:pPr>
            <a:r>
              <a:rPr lang="en-GB"/>
              <a:t>Construir a Europa com</a:t>
            </a:r>
            <a:br>
              <a:rPr lang="en-GB"/>
            </a:br>
            <a:r>
              <a:rPr b="1" lang="en-GB" sz="2400">
                <a:solidFill>
                  <a:srgbClr val="13155D"/>
                </a:solidFill>
              </a:rPr>
              <a:t>os Eleitos Locais</a:t>
            </a:r>
            <a:endParaRPr/>
          </a:p>
          <a:p>
            <a:pPr indent="0" lvl="0" marL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4" name="Google Shape;314;p24"/>
          <p:cNvSpPr txBox="1"/>
          <p:nvPr>
            <p:ph idx="2" type="body"/>
          </p:nvPr>
        </p:nvSpPr>
        <p:spPr>
          <a:xfrm>
            <a:off x="10058399" y="306759"/>
            <a:ext cx="1762125" cy="8902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165D"/>
              </a:buClr>
              <a:buSzPts val="1000"/>
              <a:buNone/>
            </a:pPr>
            <a:r>
              <a:t/>
            </a:r>
            <a:endParaRPr/>
          </a:p>
        </p:txBody>
      </p:sp>
      <p:pic>
        <p:nvPicPr>
          <p:cNvPr id="315" name="Google Shape;31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1475" y="2182700"/>
            <a:ext cx="1865155" cy="186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40524" y="1719000"/>
            <a:ext cx="6080000" cy="34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6"/>
          <p:cNvSpPr txBox="1"/>
          <p:nvPr>
            <p:ph type="title"/>
          </p:nvPr>
        </p:nvSpPr>
        <p:spPr>
          <a:xfrm>
            <a:off x="2212085" y="2112579"/>
            <a:ext cx="7767829" cy="171584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2000"/>
              <a:buFont typeface="Calibri"/>
              <a:buNone/>
            </a:pPr>
            <a:r>
              <a:rPr lang="en-GB" sz="12000"/>
              <a:t>Obrigado!</a:t>
            </a:r>
            <a:endParaRPr/>
          </a:p>
        </p:txBody>
      </p:sp>
      <p:pic>
        <p:nvPicPr>
          <p:cNvPr id="322" name="Google Shape;32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94620" y="5471152"/>
            <a:ext cx="2192441" cy="634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39226" y="5471152"/>
            <a:ext cx="653543" cy="653543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6"/>
          <p:cNvSpPr txBox="1"/>
          <p:nvPr/>
        </p:nvSpPr>
        <p:spPr>
          <a:xfrm>
            <a:off x="2212085" y="4152393"/>
            <a:ext cx="7767829" cy="37178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</a:pPr>
            <a:r>
              <a:rPr b="0" i="0" lang="en-GB" sz="3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Construir a Europa com </a:t>
            </a:r>
            <a:r>
              <a:rPr b="1" i="0" lang="en-GB" sz="3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os Eleitos Locais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26"/>
          <p:cNvSpPr txBox="1"/>
          <p:nvPr/>
        </p:nvSpPr>
        <p:spPr>
          <a:xfrm>
            <a:off x="2212050" y="4652418"/>
            <a:ext cx="7767900" cy="488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libri"/>
              <a:buNone/>
            </a:pPr>
            <a:r>
              <a:rPr b="1" i="0" lang="en-GB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Uma rede de eleitos locais da UE, em colaboração para comunicar sobre questões da UE</a:t>
            </a:r>
            <a:endParaRPr b="1" i="0" sz="13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libri"/>
              <a:buNone/>
            </a:pPr>
            <a:br>
              <a:rPr b="1" i="0" lang="en-GB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GB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Contacto: info-PT@eu-councillors.eu</a:t>
            </a:r>
            <a:endParaRPr b="1" i="0" sz="13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"/>
          <p:cNvSpPr txBox="1"/>
          <p:nvPr>
            <p:ph type="title"/>
          </p:nvPr>
        </p:nvSpPr>
        <p:spPr>
          <a:xfrm>
            <a:off x="371476" y="1449388"/>
            <a:ext cx="8216344" cy="41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200"/>
              </a:buClr>
              <a:buSzPts val="4000"/>
              <a:buFont typeface="Calibri"/>
              <a:buNone/>
            </a:pPr>
            <a:r>
              <a:rPr b="1" lang="en-GB" sz="4000">
                <a:solidFill>
                  <a:srgbClr val="FFF200"/>
                </a:solidFill>
                <a:latin typeface="Calibri"/>
                <a:ea typeface="Calibri"/>
                <a:cs typeface="Calibri"/>
                <a:sym typeface="Calibri"/>
              </a:rPr>
              <a:t>O projeto da UE </a:t>
            </a:r>
            <a:r>
              <a:rPr b="1" lang="en-GB" sz="4000">
                <a:latin typeface="Calibri"/>
                <a:ea typeface="Calibri"/>
                <a:cs typeface="Calibri"/>
                <a:sym typeface="Calibri"/>
              </a:rPr>
              <a:t>«Construir a Europa com os Eleitos Locais» </a:t>
            </a:r>
            <a:r>
              <a:rPr b="1" lang="en-GB" sz="4000">
                <a:solidFill>
                  <a:srgbClr val="FFF200"/>
                </a:solidFill>
                <a:latin typeface="Calibri"/>
                <a:ea typeface="Calibri"/>
                <a:cs typeface="Calibri"/>
                <a:sym typeface="Calibri"/>
              </a:rPr>
              <a:t>baseia-se no princípio de que a comunicação </a:t>
            </a:r>
            <a:br>
              <a:rPr b="1" lang="en-GB" sz="4000">
                <a:solidFill>
                  <a:srgbClr val="FFF2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GB" sz="4000">
                <a:solidFill>
                  <a:srgbClr val="FFF200"/>
                </a:solidFill>
                <a:latin typeface="Calibri"/>
                <a:ea typeface="Calibri"/>
                <a:cs typeface="Calibri"/>
                <a:sym typeface="Calibri"/>
              </a:rPr>
              <a:t>sobre a UE é uma responsabilidade partilhada pelas instituições da UE </a:t>
            </a:r>
            <a:br>
              <a:rPr b="1" lang="en-GB" sz="4000">
                <a:solidFill>
                  <a:srgbClr val="FFF2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GB" sz="4000">
                <a:solidFill>
                  <a:srgbClr val="FFF200"/>
                </a:solidFill>
                <a:latin typeface="Calibri"/>
                <a:ea typeface="Calibri"/>
                <a:cs typeface="Calibri"/>
                <a:sym typeface="Calibri"/>
              </a:rPr>
              <a:t>e pelas autoridades dos </a:t>
            </a:r>
            <a:br>
              <a:rPr b="1" lang="en-GB" sz="4000">
                <a:solidFill>
                  <a:srgbClr val="FFF2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GB" sz="4000">
                <a:solidFill>
                  <a:srgbClr val="FFF200"/>
                </a:solidFill>
                <a:latin typeface="Calibri"/>
                <a:ea typeface="Calibri"/>
                <a:cs typeface="Calibri"/>
                <a:sym typeface="Calibri"/>
              </a:rPr>
              <a:t>Estados-Membros, incluindo e começando a partir do nível local.</a:t>
            </a:r>
            <a:endParaRPr/>
          </a:p>
        </p:txBody>
      </p:sp>
      <p:sp>
        <p:nvSpPr>
          <p:cNvPr id="148" name="Google Shape;148;p3"/>
          <p:cNvSpPr txBox="1"/>
          <p:nvPr>
            <p:ph idx="1" type="body"/>
          </p:nvPr>
        </p:nvSpPr>
        <p:spPr>
          <a:xfrm>
            <a:off x="10058399" y="306759"/>
            <a:ext cx="1762125" cy="8902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</a:pPr>
            <a:r>
              <a:rPr b="1" lang="en-GB">
                <a:latin typeface="Calibri"/>
                <a:ea typeface="Calibri"/>
                <a:cs typeface="Calibri"/>
                <a:sym typeface="Calibri"/>
              </a:rPr>
              <a:t>O que é  o «</a:t>
            </a:r>
            <a:r>
              <a:rPr b="1" lang="en-GB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Construir a Europa com os Eleitos Locais</a:t>
            </a:r>
            <a:r>
              <a:rPr b="1" lang="en-GB">
                <a:latin typeface="Calibri"/>
                <a:ea typeface="Calibri"/>
                <a:cs typeface="Calibri"/>
                <a:sym typeface="Calibri"/>
              </a:rPr>
              <a:t>»?</a:t>
            </a:r>
            <a:endParaRPr/>
          </a:p>
          <a:p>
            <a:pPr indent="0" lvl="0" marL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</a:pPr>
            <a:r>
              <a:t/>
            </a:r>
            <a:endParaRPr/>
          </a:p>
        </p:txBody>
      </p:sp>
      <p:sp>
        <p:nvSpPr>
          <p:cNvPr id="149" name="Google Shape;149;p3"/>
          <p:cNvSpPr txBox="1"/>
          <p:nvPr>
            <p:ph idx="2" type="body"/>
          </p:nvPr>
        </p:nvSpPr>
        <p:spPr>
          <a:xfrm>
            <a:off x="9540951" y="6020374"/>
            <a:ext cx="2279574" cy="641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GB"/>
              <a:t>Construir a Europa com</a:t>
            </a:r>
            <a:br>
              <a:rPr lang="en-GB"/>
            </a:br>
            <a:r>
              <a:rPr b="1" lang="en-GB" sz="2400">
                <a:solidFill>
                  <a:srgbClr val="FFFF00"/>
                </a:solidFill>
              </a:rPr>
              <a:t>os Eleitos Locais</a:t>
            </a:r>
            <a:endParaRPr/>
          </a:p>
          <a:p>
            <a:pPr indent="0" lvl="0" marL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"/>
          <p:cNvSpPr txBox="1"/>
          <p:nvPr>
            <p:ph type="title"/>
          </p:nvPr>
        </p:nvSpPr>
        <p:spPr>
          <a:xfrm>
            <a:off x="371476" y="1449388"/>
            <a:ext cx="9043830" cy="41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b="1" lang="en-GB" sz="4000">
                <a:latin typeface="Calibri"/>
                <a:ea typeface="Calibri"/>
                <a:cs typeface="Calibri"/>
                <a:sym typeface="Calibri"/>
              </a:rPr>
              <a:t>Encorajamos as autoridades locais de todas as dimensões, especialmente as mais pequenas (população inferior a 100 000) e menos visadas pelas atividades de divulgação da UE, a candidatarem-se e a tornarem-se membros.</a:t>
            </a:r>
            <a:endParaRPr/>
          </a:p>
        </p:txBody>
      </p:sp>
      <p:sp>
        <p:nvSpPr>
          <p:cNvPr id="155" name="Google Shape;155;p4"/>
          <p:cNvSpPr txBox="1"/>
          <p:nvPr>
            <p:ph idx="1" type="body"/>
          </p:nvPr>
        </p:nvSpPr>
        <p:spPr>
          <a:xfrm>
            <a:off x="9540951" y="6020374"/>
            <a:ext cx="2279574" cy="641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GB"/>
              <a:t>Construir a Europa com</a:t>
            </a:r>
            <a:br>
              <a:rPr lang="en-GB"/>
            </a:br>
            <a:r>
              <a:rPr b="1" lang="en-GB" sz="2400">
                <a:solidFill>
                  <a:srgbClr val="FFFF00"/>
                </a:solidFill>
              </a:rPr>
              <a:t>os Eleitos Locais</a:t>
            </a:r>
            <a:endParaRPr/>
          </a:p>
          <a:p>
            <a:pPr indent="0" lvl="0" marL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6" name="Google Shape;156;p4"/>
          <p:cNvSpPr txBox="1"/>
          <p:nvPr>
            <p:ph idx="2" type="body"/>
          </p:nvPr>
        </p:nvSpPr>
        <p:spPr>
          <a:xfrm>
            <a:off x="10058399" y="306759"/>
            <a:ext cx="1762125" cy="8902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</a:pPr>
            <a:r>
              <a:rPr b="1" lang="en-GB">
                <a:latin typeface="Calibri"/>
                <a:ea typeface="Calibri"/>
                <a:cs typeface="Calibri"/>
                <a:sym typeface="Calibri"/>
              </a:rPr>
              <a:t>Quem pode </a:t>
            </a:r>
            <a:br>
              <a:rPr lang="en-GB"/>
            </a:br>
            <a:r>
              <a:rPr b="1" lang="en-GB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aderir ao projeto</a:t>
            </a:r>
            <a:r>
              <a:rPr b="1" lang="en-GB">
                <a:latin typeface="Calibri"/>
                <a:ea typeface="Calibri"/>
                <a:cs typeface="Calibri"/>
                <a:sym typeface="Calibri"/>
              </a:rPr>
              <a:t>?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/>
          <p:cNvSpPr txBox="1"/>
          <p:nvPr>
            <p:ph type="title"/>
          </p:nvPr>
        </p:nvSpPr>
        <p:spPr>
          <a:xfrm>
            <a:off x="315720" y="1467059"/>
            <a:ext cx="7783252" cy="412252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200"/>
              </a:buClr>
              <a:buSzPts val="4000"/>
              <a:buFont typeface="Calibri"/>
              <a:buNone/>
            </a:pPr>
            <a:r>
              <a:rPr b="1" lang="en-GB" sz="4000">
                <a:solidFill>
                  <a:srgbClr val="FFF200"/>
                </a:solidFill>
                <a:latin typeface="Calibri"/>
                <a:ea typeface="Calibri"/>
                <a:cs typeface="Calibri"/>
                <a:sym typeface="Calibri"/>
              </a:rPr>
              <a:t>Como fazer parte da rede </a:t>
            </a:r>
            <a:r>
              <a:rPr lang="en-GB" sz="40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—</a:t>
            </a:r>
            <a:br>
              <a:rPr lang="en-GB" sz="4000">
                <a:solidFill>
                  <a:srgbClr val="FFF2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40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o processo de registo</a:t>
            </a:r>
            <a:endParaRPr/>
          </a:p>
        </p:txBody>
      </p:sp>
      <p:sp>
        <p:nvSpPr>
          <p:cNvPr id="162" name="Google Shape;162;p5"/>
          <p:cNvSpPr txBox="1"/>
          <p:nvPr>
            <p:ph idx="1" type="body"/>
          </p:nvPr>
        </p:nvSpPr>
        <p:spPr>
          <a:xfrm>
            <a:off x="9540951" y="6020374"/>
            <a:ext cx="2279574" cy="641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</a:pPr>
            <a:r>
              <a:rPr lang="en-GB"/>
              <a:t>Construir a Europa com</a:t>
            </a:r>
            <a:br>
              <a:rPr lang="en-GB"/>
            </a:br>
            <a:r>
              <a:rPr b="1" lang="en-GB" sz="2400">
                <a:solidFill>
                  <a:srgbClr val="13155D"/>
                </a:solidFill>
              </a:rPr>
              <a:t>os Eleitos Locais</a:t>
            </a:r>
            <a:endParaRPr/>
          </a:p>
          <a:p>
            <a:pPr indent="0" lvl="0" marL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"/>
          <p:cNvSpPr txBox="1"/>
          <p:nvPr>
            <p:ph idx="1" type="body"/>
          </p:nvPr>
        </p:nvSpPr>
        <p:spPr>
          <a:xfrm>
            <a:off x="9540951" y="6020374"/>
            <a:ext cx="2279574" cy="641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</a:pPr>
            <a:r>
              <a:rPr lang="en-GB"/>
              <a:t>Construir a Europa com</a:t>
            </a:r>
            <a:br>
              <a:rPr lang="en-GB"/>
            </a:br>
            <a:r>
              <a:rPr b="1" lang="en-GB" sz="2400">
                <a:solidFill>
                  <a:srgbClr val="13155D"/>
                </a:solidFill>
              </a:rPr>
              <a:t>os Eleitos Locais</a:t>
            </a:r>
            <a:endParaRPr/>
          </a:p>
          <a:p>
            <a:pPr indent="0" lvl="0" marL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8" name="Google Shape;168;p6"/>
          <p:cNvSpPr txBox="1"/>
          <p:nvPr>
            <p:ph type="title"/>
          </p:nvPr>
        </p:nvSpPr>
        <p:spPr>
          <a:xfrm>
            <a:off x="371475" y="1449389"/>
            <a:ext cx="5724526" cy="41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165D"/>
              </a:buClr>
              <a:buSzPts val="3200"/>
              <a:buFont typeface="Calibri"/>
              <a:buNone/>
            </a:pPr>
            <a:r>
              <a:rPr lang="en-GB" sz="3200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Para se candidatar, a autoridade local tem de preencher um </a:t>
            </a:r>
            <a:r>
              <a:rPr b="1" lang="en-GB" sz="3200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formulário de candidatura</a:t>
            </a:r>
            <a:r>
              <a:rPr lang="en-GB" sz="3200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 indicando o nome do eleito local designado para se tornar membro da rede.</a:t>
            </a:r>
            <a:endParaRPr/>
          </a:p>
        </p:txBody>
      </p:sp>
      <p:sp>
        <p:nvSpPr>
          <p:cNvPr id="169" name="Google Shape;169;p6"/>
          <p:cNvSpPr txBox="1"/>
          <p:nvPr>
            <p:ph idx="2" type="body"/>
          </p:nvPr>
        </p:nvSpPr>
        <p:spPr>
          <a:xfrm>
            <a:off x="10299560" y="306759"/>
            <a:ext cx="1520964" cy="8902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165D"/>
              </a:buClr>
              <a:buSzPts val="1000"/>
              <a:buNone/>
            </a:pPr>
            <a:r>
              <a:rPr b="1" lang="en-GB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Como fazer parte da rede – o processo de registo</a:t>
            </a:r>
            <a:endParaRPr/>
          </a:p>
          <a:p>
            <a:pPr indent="0" lvl="0" marL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3155D"/>
              </a:buClr>
              <a:buSzPts val="1000"/>
              <a:buNone/>
            </a:pPr>
            <a:r>
              <a:t/>
            </a:r>
            <a:endParaRPr/>
          </a:p>
        </p:txBody>
      </p:sp>
      <p:pic>
        <p:nvPicPr>
          <p:cNvPr descr="A picture containing text, screenshot, monitor, screen&#10;&#10;Description automatically generated" id="170" name="Google Shape;17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40524" y="1719000"/>
            <a:ext cx="6080000" cy="34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7"/>
          <p:cNvSpPr txBox="1"/>
          <p:nvPr>
            <p:ph idx="1" type="body"/>
          </p:nvPr>
        </p:nvSpPr>
        <p:spPr>
          <a:xfrm>
            <a:off x="9540951" y="6020374"/>
            <a:ext cx="2279574" cy="641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</a:pPr>
            <a:r>
              <a:rPr lang="en-GB"/>
              <a:t>Construir a Europa com</a:t>
            </a:r>
            <a:br>
              <a:rPr lang="en-GB"/>
            </a:br>
            <a:r>
              <a:rPr b="1" lang="en-GB" sz="2400">
                <a:solidFill>
                  <a:srgbClr val="13155D"/>
                </a:solidFill>
              </a:rPr>
              <a:t>os Eleitos Locais</a:t>
            </a:r>
            <a:endParaRPr/>
          </a:p>
          <a:p>
            <a:pPr indent="0" lvl="0" marL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6" name="Google Shape;176;p7"/>
          <p:cNvSpPr txBox="1"/>
          <p:nvPr>
            <p:ph type="title"/>
          </p:nvPr>
        </p:nvSpPr>
        <p:spPr>
          <a:xfrm>
            <a:off x="371475" y="1449389"/>
            <a:ext cx="5724526" cy="41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165D"/>
              </a:buClr>
              <a:buSzPts val="3200"/>
              <a:buFont typeface="Calibri"/>
              <a:buNone/>
            </a:pPr>
            <a:r>
              <a:rPr lang="en-GB" sz="3200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Para se candidatar, a autoridade local tem de preencher um </a:t>
            </a:r>
            <a:r>
              <a:rPr b="1" lang="en-GB" sz="3200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formulário de candidatura</a:t>
            </a:r>
            <a:r>
              <a:rPr lang="en-GB" sz="3200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 indicando o nome do eleito local designado para se tornar membro da rede.</a:t>
            </a:r>
            <a:endParaRPr/>
          </a:p>
        </p:txBody>
      </p:sp>
      <p:sp>
        <p:nvSpPr>
          <p:cNvPr id="177" name="Google Shape;177;p7"/>
          <p:cNvSpPr txBox="1"/>
          <p:nvPr>
            <p:ph idx="2" type="body"/>
          </p:nvPr>
        </p:nvSpPr>
        <p:spPr>
          <a:xfrm>
            <a:off x="10299560" y="306759"/>
            <a:ext cx="1520964" cy="8902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165D"/>
              </a:buClr>
              <a:buSzPts val="1000"/>
              <a:buNone/>
            </a:pPr>
            <a:r>
              <a:rPr b="1" lang="en-GB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Como fazer parte da rede – o processo de registo</a:t>
            </a:r>
            <a:endParaRPr/>
          </a:p>
          <a:p>
            <a:pPr indent="0" lvl="0" marL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3155D"/>
              </a:buClr>
              <a:buSzPts val="1000"/>
              <a:buNone/>
            </a:pPr>
            <a:r>
              <a:t/>
            </a:r>
            <a:endParaRPr/>
          </a:p>
        </p:txBody>
      </p:sp>
      <p:sp>
        <p:nvSpPr>
          <p:cNvPr id="178" name="Google Shape;178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text, screenshot, monitor, screen&#10;&#10;Description automatically generated" id="179" name="Google Shape;17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9489"/>
            <a:ext cx="12160000" cy="68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"/>
          <p:cNvSpPr txBox="1"/>
          <p:nvPr>
            <p:ph idx="1" type="body"/>
          </p:nvPr>
        </p:nvSpPr>
        <p:spPr>
          <a:xfrm>
            <a:off x="9540951" y="6020374"/>
            <a:ext cx="2279574" cy="641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</a:pPr>
            <a:r>
              <a:rPr lang="en-GB"/>
              <a:t>Construir a Europa com</a:t>
            </a:r>
            <a:br>
              <a:rPr lang="en-GB"/>
            </a:br>
            <a:r>
              <a:rPr b="1" lang="en-GB" sz="2400">
                <a:solidFill>
                  <a:srgbClr val="13155D"/>
                </a:solidFill>
              </a:rPr>
              <a:t>os Eleitos Locais</a:t>
            </a:r>
            <a:endParaRPr/>
          </a:p>
          <a:p>
            <a:pPr indent="0" lvl="0" marL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5" name="Google Shape;185;p8"/>
          <p:cNvSpPr txBox="1"/>
          <p:nvPr>
            <p:ph type="title"/>
          </p:nvPr>
        </p:nvSpPr>
        <p:spPr>
          <a:xfrm>
            <a:off x="371475" y="1449389"/>
            <a:ext cx="5724526" cy="41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165D"/>
              </a:buClr>
              <a:buSzPts val="3200"/>
              <a:buFont typeface="Calibri"/>
              <a:buNone/>
            </a:pPr>
            <a:r>
              <a:rPr lang="en-GB" sz="3200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O formulário de candidatura </a:t>
            </a:r>
            <a:r>
              <a:rPr lang="en-GB" sz="3200">
                <a:solidFill>
                  <a:srgbClr val="13165D"/>
                </a:solidFill>
              </a:rPr>
              <a:t>em linha</a:t>
            </a:r>
            <a:r>
              <a:rPr lang="en-GB" sz="3200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 é acompanhado de uma declaração assinada que expressa o interesse e o compromisso dos signatários para com a comunicação da Europa no terreno. Esta declaração deve ser assinada tanto pelo representante legal da autoridade local, como pelo eleito local designado.</a:t>
            </a:r>
            <a:endParaRPr/>
          </a:p>
        </p:txBody>
      </p:sp>
      <p:sp>
        <p:nvSpPr>
          <p:cNvPr id="186" name="Google Shape;186;p8"/>
          <p:cNvSpPr txBox="1"/>
          <p:nvPr>
            <p:ph idx="2" type="body"/>
          </p:nvPr>
        </p:nvSpPr>
        <p:spPr>
          <a:xfrm>
            <a:off x="10299560" y="306759"/>
            <a:ext cx="1520964" cy="8902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165D"/>
              </a:buClr>
              <a:buSzPts val="1000"/>
              <a:buNone/>
            </a:pPr>
            <a:r>
              <a:rPr b="1" lang="en-GB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Como fazer parte da rede – o processo de registo</a:t>
            </a:r>
            <a:endParaRPr/>
          </a:p>
          <a:p>
            <a:pPr indent="0" lvl="0" marL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3155D"/>
              </a:buClr>
              <a:buSzPts val="1000"/>
              <a:buNone/>
            </a:pPr>
            <a:r>
              <a:t/>
            </a:r>
            <a:endParaRPr/>
          </a:p>
        </p:txBody>
      </p:sp>
      <p:pic>
        <p:nvPicPr>
          <p:cNvPr id="187" name="Google Shape;18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40524" y="1719000"/>
            <a:ext cx="6080000" cy="34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9"/>
          <p:cNvSpPr txBox="1"/>
          <p:nvPr>
            <p:ph idx="1" type="body"/>
          </p:nvPr>
        </p:nvSpPr>
        <p:spPr>
          <a:xfrm>
            <a:off x="9540951" y="6020374"/>
            <a:ext cx="2279574" cy="641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</a:pPr>
            <a:r>
              <a:rPr lang="en-GB"/>
              <a:t>Construir a Europa com</a:t>
            </a:r>
            <a:br>
              <a:rPr lang="en-GB"/>
            </a:br>
            <a:r>
              <a:rPr b="1" lang="en-GB" sz="2400">
                <a:solidFill>
                  <a:srgbClr val="13155D"/>
                </a:solidFill>
              </a:rPr>
              <a:t>os Eleitos Locais</a:t>
            </a:r>
            <a:endParaRPr/>
          </a:p>
          <a:p>
            <a:pPr indent="0" lvl="0" marL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3" name="Google Shape;193;p9"/>
          <p:cNvSpPr txBox="1"/>
          <p:nvPr>
            <p:ph type="title"/>
          </p:nvPr>
        </p:nvSpPr>
        <p:spPr>
          <a:xfrm>
            <a:off x="371475" y="1449389"/>
            <a:ext cx="5724526" cy="41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165D"/>
              </a:buClr>
              <a:buSzPts val="3200"/>
              <a:buFont typeface="Calibri"/>
              <a:buNone/>
            </a:pPr>
            <a:r>
              <a:rPr lang="en-GB" sz="3200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O formulário de candidatura em linha é acompanhado de uma declaração assinada que expressa o interesse e o compromisso dos signatários para com a comunicação da Europa no terreno. Esta declaração deve ser assinada tanto pelo representante legal da autoridade local, como pelo eleito local designado.</a:t>
            </a:r>
            <a:endParaRPr/>
          </a:p>
        </p:txBody>
      </p:sp>
      <p:sp>
        <p:nvSpPr>
          <p:cNvPr id="194" name="Google Shape;194;p9"/>
          <p:cNvSpPr txBox="1"/>
          <p:nvPr>
            <p:ph idx="2" type="body"/>
          </p:nvPr>
        </p:nvSpPr>
        <p:spPr>
          <a:xfrm>
            <a:off x="10299560" y="306759"/>
            <a:ext cx="1520964" cy="8902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165D"/>
              </a:buClr>
              <a:buSzPts val="1000"/>
              <a:buNone/>
            </a:pPr>
            <a:r>
              <a:rPr b="1" lang="en-GB">
                <a:solidFill>
                  <a:srgbClr val="13165D"/>
                </a:solidFill>
                <a:latin typeface="Calibri"/>
                <a:ea typeface="Calibri"/>
                <a:cs typeface="Calibri"/>
                <a:sym typeface="Calibri"/>
              </a:rPr>
              <a:t>Como fazer parte da rede – o processo de registo</a:t>
            </a:r>
            <a:endParaRPr/>
          </a:p>
          <a:p>
            <a:pPr indent="0" lvl="0" marL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3155D"/>
              </a:buClr>
              <a:buSzPts val="1000"/>
              <a:buNone/>
            </a:pPr>
            <a:r>
              <a:t/>
            </a:r>
            <a:endParaRPr/>
          </a:p>
        </p:txBody>
      </p:sp>
      <p:sp>
        <p:nvSpPr>
          <p:cNvPr id="195" name="Google Shape;195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9489"/>
            <a:ext cx="12160000" cy="68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2022-11-14T11:00:44Z</dcterms:created>
  <dc:creator>DUMONT Patrick</dc:creator>
</cp:coreProperties>
</file>