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4"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B1XqXC+WhUolkyd2PJ3uhaDGH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1E851-CA7F-473C-8880-1CCF9C55B36F}" v="2" dt="2023-05-03T15:42:19.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1" autoAdjust="0"/>
    <p:restoredTop sz="94660"/>
  </p:normalViewPr>
  <p:slideViewPr>
    <p:cSldViewPr snapToGrid="0">
      <p:cViewPr varScale="1">
        <p:scale>
          <a:sx n="79" d="100"/>
          <a:sy n="79" d="100"/>
        </p:scale>
        <p:origin x="1157"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5" name="Google Shape;3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9" name="Google Shape;4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8" name="Google Shape;4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6" name="Google Shape;4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1"/>
        <p:cNvGrpSpPr/>
        <p:nvPr/>
      </p:nvGrpSpPr>
      <p:grpSpPr>
        <a:xfrm>
          <a:off x="0" y="0"/>
          <a:ext cx="0" cy="0"/>
          <a:chOff x="0" y="0"/>
          <a:chExt cx="0" cy="0"/>
        </a:xfrm>
      </p:grpSpPr>
      <p:pic>
        <p:nvPicPr>
          <p:cNvPr id="112" name="Google Shape;112;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14"/>
        <p:cNvGrpSpPr/>
        <p:nvPr/>
      </p:nvGrpSpPr>
      <p:grpSpPr>
        <a:xfrm>
          <a:off x="0" y="0"/>
          <a:ext cx="0" cy="0"/>
          <a:chOff x="0" y="0"/>
          <a:chExt cx="0" cy="0"/>
        </a:xfrm>
      </p:grpSpPr>
      <p:pic>
        <p:nvPicPr>
          <p:cNvPr id="115" name="Google Shape;115;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6" name="Google Shape;116;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17" name="Google Shape;117;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18" name="Google Shape;118;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19" name="Google Shape;119;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0" name="Google Shape;120;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22"/>
        <p:cNvGrpSpPr/>
        <p:nvPr/>
      </p:nvGrpSpPr>
      <p:grpSpPr>
        <a:xfrm>
          <a:off x="0" y="0"/>
          <a:ext cx="0" cy="0"/>
          <a:chOff x="0" y="0"/>
          <a:chExt cx="0" cy="0"/>
        </a:xfrm>
      </p:grpSpPr>
      <p:pic>
        <p:nvPicPr>
          <p:cNvPr id="123" name="Google Shape;123;p47"/>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24" name="Google Shape;124;p47"/>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25" name="Google Shape;125;p47"/>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26" name="Google Shape;126;p47"/>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27" name="Google Shape;127;p4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28" name="Google Shape;128;p47"/>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29"/>
        <p:cNvGrpSpPr/>
        <p:nvPr/>
      </p:nvGrpSpPr>
      <p:grpSpPr>
        <a:xfrm>
          <a:off x="0" y="0"/>
          <a:ext cx="0" cy="0"/>
          <a:chOff x="0" y="0"/>
          <a:chExt cx="0" cy="0"/>
        </a:xfrm>
      </p:grpSpPr>
      <p:pic>
        <p:nvPicPr>
          <p:cNvPr id="130" name="Google Shape;130;p48"/>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31" name="Google Shape;131;p48"/>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32" name="Google Shape;132;p4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33" name="Google Shape;133;p48"/>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34" name="Google Shape;134;p4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35" name="Google Shape;135;p48"/>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36"/>
        <p:cNvGrpSpPr/>
        <p:nvPr/>
      </p:nvGrpSpPr>
      <p:grpSpPr>
        <a:xfrm>
          <a:off x="0" y="0"/>
          <a:ext cx="0" cy="0"/>
          <a:chOff x="0" y="0"/>
          <a:chExt cx="0" cy="0"/>
        </a:xfrm>
      </p:grpSpPr>
      <p:pic>
        <p:nvPicPr>
          <p:cNvPr id="137" name="Google Shape;137;p49"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8" name="Google Shape;138;p4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39" name="Google Shape;139;p4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4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41" name="Google Shape;141;p49"/>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42" name="Google Shape;142;p4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43" name="Google Shape;143;p49"/>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4" name="Google Shape;144;p49"/>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45"/>
        <p:cNvGrpSpPr/>
        <p:nvPr/>
      </p:nvGrpSpPr>
      <p:grpSpPr>
        <a:xfrm>
          <a:off x="0" y="0"/>
          <a:ext cx="0" cy="0"/>
          <a:chOff x="0" y="0"/>
          <a:chExt cx="0" cy="0"/>
        </a:xfrm>
      </p:grpSpPr>
      <p:pic>
        <p:nvPicPr>
          <p:cNvPr id="146" name="Google Shape;146;p5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7" name="Google Shape;147;p50"/>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48" name="Google Shape;148;p50"/>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50"/>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50" name="Google Shape;150;p5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51" name="Google Shape;151;p5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152" name="Google Shape;152;p50"/>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153" name="Google Shape;153;p5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4"/>
        <p:cNvGrpSpPr/>
        <p:nvPr/>
      </p:nvGrpSpPr>
      <p:grpSpPr>
        <a:xfrm>
          <a:off x="0" y="0"/>
          <a:ext cx="0" cy="0"/>
          <a:chOff x="0" y="0"/>
          <a:chExt cx="0" cy="0"/>
        </a:xfrm>
      </p:grpSpPr>
      <p:pic>
        <p:nvPicPr>
          <p:cNvPr id="155" name="Google Shape;155;p5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6" name="Google Shape;156;p5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157" name="Google Shape;157;p5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58" name="Google Shape;158;p5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59" name="Google Shape;159;p5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160" name="Google Shape;160;p51"/>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161" name="Google Shape;161;p51"/>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62" name="Google Shape;162;p51"/>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63"/>
        <p:cNvGrpSpPr/>
        <p:nvPr/>
      </p:nvGrpSpPr>
      <p:grpSpPr>
        <a:xfrm>
          <a:off x="0" y="0"/>
          <a:ext cx="0" cy="0"/>
          <a:chOff x="0" y="0"/>
          <a:chExt cx="0" cy="0"/>
        </a:xfrm>
      </p:grpSpPr>
      <p:pic>
        <p:nvPicPr>
          <p:cNvPr id="164" name="Google Shape;164;p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65" name="Google Shape;165;p52"/>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166" name="Google Shape;166;p52"/>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67" name="Google Shape;167;p52"/>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68" name="Google Shape;168;p52"/>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169" name="Google Shape;169;p52"/>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170" name="Google Shape;170;p5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71" name="Google Shape;171;p5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72"/>
        <p:cNvGrpSpPr/>
        <p:nvPr/>
      </p:nvGrpSpPr>
      <p:grpSpPr>
        <a:xfrm>
          <a:off x="0" y="0"/>
          <a:ext cx="0" cy="0"/>
          <a:chOff x="0" y="0"/>
          <a:chExt cx="0" cy="0"/>
        </a:xfrm>
      </p:grpSpPr>
      <p:pic>
        <p:nvPicPr>
          <p:cNvPr id="173" name="Google Shape;173;p53"/>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174" name="Google Shape;174;p53"/>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75" name="Google Shape;175;p53"/>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76" name="Google Shape;176;p53"/>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77" name="Google Shape;177;p5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78" name="Google Shape;178;p53"/>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9"/>
        <p:cNvGrpSpPr/>
        <p:nvPr/>
      </p:nvGrpSpPr>
      <p:grpSpPr>
        <a:xfrm>
          <a:off x="0" y="0"/>
          <a:ext cx="0" cy="0"/>
          <a:chOff x="0" y="0"/>
          <a:chExt cx="0" cy="0"/>
        </a:xfrm>
      </p:grpSpPr>
      <p:pic>
        <p:nvPicPr>
          <p:cNvPr id="180" name="Google Shape;180;p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1" name="Google Shape;181;p54"/>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82" name="Google Shape;182;p54"/>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83" name="Google Shape;183;p5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84" name="Google Shape;184;p54"/>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85" name="Google Shape;185;p54"/>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6" name="Google Shape;186;p5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87"/>
        <p:cNvGrpSpPr/>
        <p:nvPr/>
      </p:nvGrpSpPr>
      <p:grpSpPr>
        <a:xfrm>
          <a:off x="0" y="0"/>
          <a:ext cx="0" cy="0"/>
          <a:chOff x="0" y="0"/>
          <a:chExt cx="0" cy="0"/>
        </a:xfrm>
      </p:grpSpPr>
      <p:pic>
        <p:nvPicPr>
          <p:cNvPr id="188" name="Google Shape;188;p5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9" name="Google Shape;189;p55"/>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190" name="Google Shape;190;p5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191" name="Google Shape;191;p5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192" name="Google Shape;192;p5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3" name="Google Shape;193;p5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194" name="Google Shape;194;p5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95"/>
        <p:cNvGrpSpPr/>
        <p:nvPr/>
      </p:nvGrpSpPr>
      <p:grpSpPr>
        <a:xfrm>
          <a:off x="0" y="0"/>
          <a:ext cx="0" cy="0"/>
          <a:chOff x="0" y="0"/>
          <a:chExt cx="0" cy="0"/>
        </a:xfrm>
      </p:grpSpPr>
      <p:pic>
        <p:nvPicPr>
          <p:cNvPr id="196" name="Google Shape;196;p5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97" name="Google Shape;197;p5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198" name="Google Shape;198;p5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199" name="Google Shape;199;p5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200" name="Google Shape;200;p5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01" name="Google Shape;201;p5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02" name="Google Shape;202;p5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203"/>
        <p:cNvGrpSpPr/>
        <p:nvPr/>
      </p:nvGrpSpPr>
      <p:grpSpPr>
        <a:xfrm>
          <a:off x="0" y="0"/>
          <a:ext cx="0" cy="0"/>
          <a:chOff x="0" y="0"/>
          <a:chExt cx="0" cy="0"/>
        </a:xfrm>
      </p:grpSpPr>
      <p:pic>
        <p:nvPicPr>
          <p:cNvPr id="204" name="Google Shape;204;p5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05" name="Google Shape;205;p57"/>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206" name="Google Shape;206;p5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207" name="Google Shape;207;p57"/>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208" name="Google Shape;208;p57"/>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09" name="Google Shape;209;p57"/>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10" name="Google Shape;210;p5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11"/>
        <p:cNvGrpSpPr/>
        <p:nvPr/>
      </p:nvGrpSpPr>
      <p:grpSpPr>
        <a:xfrm>
          <a:off x="0" y="0"/>
          <a:ext cx="0" cy="0"/>
          <a:chOff x="0" y="0"/>
          <a:chExt cx="0" cy="0"/>
        </a:xfrm>
      </p:grpSpPr>
      <p:pic>
        <p:nvPicPr>
          <p:cNvPr id="212" name="Google Shape;212;p58"/>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213" name="Google Shape;213;p58"/>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214" name="Google Shape;214;p58"/>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215" name="Google Shape;215;p58"/>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216" name="Google Shape;216;p5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17" name="Google Shape;217;p5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18" name="Google Shape;218;p58"/>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219"/>
        <p:cNvGrpSpPr/>
        <p:nvPr/>
      </p:nvGrpSpPr>
      <p:grpSpPr>
        <a:xfrm>
          <a:off x="0" y="0"/>
          <a:ext cx="0" cy="0"/>
          <a:chOff x="0" y="0"/>
          <a:chExt cx="0" cy="0"/>
        </a:xfrm>
      </p:grpSpPr>
      <p:pic>
        <p:nvPicPr>
          <p:cNvPr id="220" name="Google Shape;220;p59"/>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221" name="Google Shape;221;p59"/>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222" name="Google Shape;222;p59"/>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223" name="Google Shape;223;p59"/>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224" name="Google Shape;224;p5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25" name="Google Shape;225;p59"/>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26"/>
        <p:cNvGrpSpPr/>
        <p:nvPr/>
      </p:nvGrpSpPr>
      <p:grpSpPr>
        <a:xfrm>
          <a:off x="0" y="0"/>
          <a:ext cx="0" cy="0"/>
          <a:chOff x="0" y="0"/>
          <a:chExt cx="0" cy="0"/>
        </a:xfrm>
      </p:grpSpPr>
      <p:pic>
        <p:nvPicPr>
          <p:cNvPr id="227" name="Google Shape;227;p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8" name="Google Shape;228;p60"/>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229" name="Google Shape;229;p6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230" name="Google Shape;230;p6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31" name="Google Shape;231;p6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232" name="Google Shape;232;p6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33" name="Google Shape;233;p6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34"/>
        <p:cNvGrpSpPr/>
        <p:nvPr/>
      </p:nvGrpSpPr>
      <p:grpSpPr>
        <a:xfrm>
          <a:off x="0" y="0"/>
          <a:ext cx="0" cy="0"/>
          <a:chOff x="0" y="0"/>
          <a:chExt cx="0" cy="0"/>
        </a:xfrm>
      </p:grpSpPr>
      <p:pic>
        <p:nvPicPr>
          <p:cNvPr id="235" name="Google Shape;235;p61"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6" name="Google Shape;236;p61"/>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7"/>
        <p:cNvGrpSpPr/>
        <p:nvPr/>
      </p:nvGrpSpPr>
      <p:grpSpPr>
        <a:xfrm>
          <a:off x="0" y="0"/>
          <a:ext cx="0" cy="0"/>
          <a:chOff x="0" y="0"/>
          <a:chExt cx="0" cy="0"/>
        </a:xfrm>
      </p:grpSpPr>
      <p:pic>
        <p:nvPicPr>
          <p:cNvPr id="238" name="Google Shape;238;p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9" name="Google Shape;239;p62"/>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240" name="Google Shape;240;p62"/>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241" name="Google Shape;241;p6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42" name="Google Shape;242;p62"/>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243" name="Google Shape;243;p6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en-GB" sz="5400"/>
              <a:t>Construim Europa împreună cu</a:t>
            </a:r>
            <a:endParaRPr sz="5400"/>
          </a:p>
        </p:txBody>
      </p:sp>
      <p:sp>
        <p:nvSpPr>
          <p:cNvPr id="249" name="Google Shape;249;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a:solidFill>
                  <a:srgbClr val="FFF200"/>
                </a:solidFill>
              </a:rPr>
              <a:t>autoritățile locale</a:t>
            </a:r>
            <a:endParaRPr sz="8800">
              <a:solidFill>
                <a:srgbClr val="FFF200"/>
              </a:solidFill>
              <a:latin typeface="Calibri"/>
              <a:ea typeface="Calibri"/>
              <a:cs typeface="Calibri"/>
              <a:sym typeface="Calibri"/>
            </a:endParaRPr>
          </a:p>
        </p:txBody>
      </p:sp>
      <p:sp>
        <p:nvSpPr>
          <p:cNvPr id="250" name="Google Shape;250;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F00"/>
              </a:buClr>
              <a:buSzPts val="2400"/>
              <a:buNone/>
            </a:pPr>
            <a:r>
              <a:rPr lang="en-GB" b="0" dirty="0"/>
              <a:t>O </a:t>
            </a:r>
            <a:r>
              <a:rPr lang="en-GB" b="0" dirty="0" err="1"/>
              <a:t>rețea</a:t>
            </a:r>
            <a:r>
              <a:rPr lang="en-GB" b="0" dirty="0"/>
              <a:t> a </a:t>
            </a:r>
            <a:r>
              <a:rPr lang="en-GB" b="0" dirty="0" err="1"/>
              <a:t>consilierilor</a:t>
            </a:r>
            <a:r>
              <a:rPr lang="en-GB" b="0" dirty="0"/>
              <a:t> </a:t>
            </a:r>
            <a:r>
              <a:rPr lang="en-GB" b="0" dirty="0" err="1"/>
              <a:t>locali</a:t>
            </a:r>
            <a:r>
              <a:rPr lang="en-GB" b="0" dirty="0"/>
              <a:t> din UE, care </a:t>
            </a:r>
            <a:r>
              <a:rPr lang="en-GB" b="0" dirty="0" err="1"/>
              <a:t>conlucrează</a:t>
            </a:r>
            <a:r>
              <a:rPr lang="en-GB" b="0" dirty="0"/>
              <a:t> </a:t>
            </a:r>
            <a:r>
              <a:rPr lang="en-GB" b="0" dirty="0" err="1"/>
              <a:t>pentru</a:t>
            </a:r>
            <a:r>
              <a:rPr lang="en-GB" b="0" dirty="0"/>
              <a:t> </a:t>
            </a:r>
            <a:endParaRPr b="0" dirty="0"/>
          </a:p>
          <a:p>
            <a:pPr marL="0" lvl="0" indent="0" algn="l" rtl="0">
              <a:lnSpc>
                <a:spcPct val="90000"/>
              </a:lnSpc>
              <a:spcBef>
                <a:spcPts val="0"/>
              </a:spcBef>
              <a:spcAft>
                <a:spcPts val="0"/>
              </a:spcAft>
              <a:buClr>
                <a:srgbClr val="FFFF00"/>
              </a:buClr>
              <a:buSzPts val="2400"/>
              <a:buFont typeface="Arial"/>
              <a:buNone/>
            </a:pPr>
            <a:r>
              <a:rPr lang="en-GB" b="0" dirty="0"/>
              <a:t>a </a:t>
            </a:r>
            <a:r>
              <a:rPr lang="en-GB" b="0" dirty="0" err="1"/>
              <a:t>comunica</a:t>
            </a:r>
            <a:r>
              <a:rPr lang="en-GB" b="0" dirty="0"/>
              <a:t> </a:t>
            </a:r>
            <a:r>
              <a:rPr lang="ro-RO" b="0" dirty="0"/>
              <a:t>referitor la </a:t>
            </a:r>
            <a:r>
              <a:rPr lang="en-GB" b="0" dirty="0" err="1"/>
              <a:t>chestiunile</a:t>
            </a:r>
            <a:r>
              <a:rPr lang="en-GB" b="0" dirty="0"/>
              <a:t> care </a:t>
            </a:r>
            <a:r>
              <a:rPr lang="en-GB" b="0" dirty="0" err="1"/>
              <a:t>țin</a:t>
            </a:r>
            <a:r>
              <a:rPr lang="en-GB" b="0" dirty="0"/>
              <a:t> de UE</a:t>
            </a:r>
            <a:endParaRPr sz="2000" dirty="0">
              <a:latin typeface="Calibri"/>
              <a:ea typeface="Calibri"/>
              <a:cs typeface="Calibri"/>
              <a:sym typeface="Calibri"/>
            </a:endParaRPr>
          </a:p>
        </p:txBody>
      </p:sp>
      <p:sp>
        <p:nvSpPr>
          <p:cNvPr id="251" name="Google Shape;251;p1"/>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ro-RO" dirty="0"/>
              <a:t>Construim Europa împreună cu</a:t>
            </a:r>
            <a:br>
              <a:rPr lang="en-GB" dirty="0"/>
            </a:br>
            <a:r>
              <a:rPr lang="ro-RO" sz="2400" b="1" dirty="0">
                <a:solidFill>
                  <a:srgbClr val="FFFF00"/>
                </a:solidFill>
              </a:rPr>
              <a:t>autoritățile locale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18" name="Google Shape;318;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en-GB" b="1">
                <a:solidFill>
                  <a:srgbClr val="13165D"/>
                </a:solidFill>
              </a:rPr>
              <a:t>A</a:t>
            </a:r>
            <a:r>
              <a:rPr lang="en-GB" b="1">
                <a:solidFill>
                  <a:srgbClr val="13165D"/>
                </a:solidFill>
                <a:latin typeface="Calibri"/>
                <a:ea typeface="Calibri"/>
                <a:cs typeface="Calibri"/>
                <a:sym typeface="Calibri"/>
              </a:rPr>
              <a:t>ut</a:t>
            </a:r>
            <a:r>
              <a:rPr lang="en-GB" b="1">
                <a:solidFill>
                  <a:srgbClr val="13165D"/>
                </a:solidFill>
              </a:rPr>
              <a:t>oritatea locală</a:t>
            </a:r>
            <a:r>
              <a:rPr lang="en-GB" b="1">
                <a:solidFill>
                  <a:srgbClr val="13165D"/>
                </a:solidFill>
                <a:latin typeface="Calibri"/>
                <a:ea typeface="Calibri"/>
                <a:cs typeface="Calibri"/>
                <a:sym typeface="Calibri"/>
              </a:rPr>
              <a:t> </a:t>
            </a:r>
            <a:r>
              <a:rPr lang="en-GB">
                <a:solidFill>
                  <a:srgbClr val="13165D"/>
                </a:solidFill>
                <a:latin typeface="Calibri"/>
                <a:ea typeface="Calibri"/>
                <a:cs typeface="Calibri"/>
                <a:sym typeface="Calibri"/>
              </a:rPr>
              <a:t>partener</a:t>
            </a:r>
            <a:r>
              <a:rPr lang="en-GB">
                <a:solidFill>
                  <a:srgbClr val="13165D"/>
                </a:solidFill>
              </a:rPr>
              <a:t> al Comisiei pentru comunicarea cu privire la Europa în plan local</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lang="en-GB" b="1">
                <a:solidFill>
                  <a:srgbClr val="13165D"/>
                </a:solidFill>
              </a:rPr>
              <a:t>Alesul local numit de autoritatea locală</a:t>
            </a:r>
            <a:r>
              <a:rPr lang="en-GB" b="1">
                <a:solidFill>
                  <a:srgbClr val="13165D"/>
                </a:solidFill>
                <a:latin typeface="Calibri"/>
                <a:ea typeface="Calibri"/>
                <a:cs typeface="Calibri"/>
                <a:sym typeface="Calibri"/>
              </a:rPr>
              <a:t> </a:t>
            </a:r>
            <a:r>
              <a:rPr lang="en-GB">
                <a:solidFill>
                  <a:srgbClr val="13165D"/>
                </a:solidFill>
                <a:latin typeface="Calibri"/>
                <a:ea typeface="Calibri"/>
                <a:cs typeface="Calibri"/>
                <a:sym typeface="Calibri"/>
              </a:rPr>
              <a:t>memb</a:t>
            </a:r>
            <a:r>
              <a:rPr lang="en-GB">
                <a:solidFill>
                  <a:srgbClr val="13165D"/>
                </a:solidFill>
              </a:rPr>
              <a:t>ru al rețelei „Construim Europa împreună cu autoritățile locale”</a:t>
            </a:r>
            <a:endParaRPr/>
          </a:p>
        </p:txBody>
      </p:sp>
      <p:sp>
        <p:nvSpPr>
          <p:cNvPr id="319" name="Google Shape;319;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Cum</a:t>
            </a:r>
            <a:br>
              <a:rPr lang="en-GB" dirty="0">
                <a:solidFill>
                  <a:srgbClr val="13165D"/>
                </a:solidFill>
              </a:rPr>
            </a:br>
            <a:r>
              <a:rPr lang="ro-RO" b="1" dirty="0">
                <a:solidFill>
                  <a:srgbClr val="13165D"/>
                </a:solidFill>
              </a:rPr>
              <a:t>va funcționa rețeaua</a:t>
            </a:r>
            <a:endParaRPr dirty="0">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dirty="0">
                <a:solidFill>
                  <a:srgbClr val="FFF200"/>
                </a:solidFill>
                <a:latin typeface="Calibri"/>
                <a:ea typeface="Calibri"/>
                <a:cs typeface="Calibri"/>
                <a:sym typeface="Calibri"/>
              </a:rPr>
              <a:t>5 </a:t>
            </a:r>
            <a:r>
              <a:rPr lang="en-GB" b="1" dirty="0" err="1">
                <a:solidFill>
                  <a:srgbClr val="FFF200"/>
                </a:solidFill>
              </a:rPr>
              <a:t>avantaje</a:t>
            </a:r>
            <a:r>
              <a:rPr lang="en-GB" b="1" dirty="0">
                <a:solidFill>
                  <a:srgbClr val="FFF200"/>
                </a:solidFill>
              </a:rPr>
              <a:t> </a:t>
            </a:r>
            <a:r>
              <a:rPr lang="en-GB" b="1" dirty="0" err="1">
                <a:solidFill>
                  <a:srgbClr val="FFF200"/>
                </a:solidFill>
              </a:rPr>
              <a:t>principale</a:t>
            </a:r>
            <a:br>
              <a:rPr lang="en-GB" sz="4000" dirty="0">
                <a:solidFill>
                  <a:srgbClr val="FFF200"/>
                </a:solidFill>
                <a:latin typeface="Calibri"/>
                <a:ea typeface="Calibri"/>
                <a:cs typeface="Calibri"/>
                <a:sym typeface="Calibri"/>
              </a:rPr>
            </a:br>
            <a:r>
              <a:rPr lang="en-GB" dirty="0"/>
              <a:t>ale </a:t>
            </a:r>
            <a:r>
              <a:rPr lang="en-GB" dirty="0" err="1"/>
              <a:t>participării</a:t>
            </a:r>
            <a:r>
              <a:rPr lang="en-GB" dirty="0"/>
              <a:t> la </a:t>
            </a:r>
            <a:r>
              <a:rPr lang="en-GB" dirty="0" err="1"/>
              <a:t>această</a:t>
            </a:r>
            <a:r>
              <a:rPr lang="en-GB" dirty="0"/>
              <a:t> </a:t>
            </a:r>
            <a:r>
              <a:rPr lang="en-GB" dirty="0" err="1"/>
              <a:t>rețea</a:t>
            </a:r>
            <a:endParaRPr sz="4000" dirty="0"/>
          </a:p>
        </p:txBody>
      </p:sp>
      <p:sp>
        <p:nvSpPr>
          <p:cNvPr id="325" name="Google Shape;325;p11"/>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ro-RO" sz="1400" b="0" i="0" u="none" strike="noStrike" cap="none" dirty="0">
                <a:solidFill>
                  <a:schemeClr val="lt1"/>
                </a:solidFill>
                <a:latin typeface="Calibri"/>
                <a:ea typeface="Calibri"/>
                <a:cs typeface="Calibri"/>
                <a:sym typeface="Calibri"/>
              </a:rPr>
              <a:t>Construim Europa împreună cu</a:t>
            </a:r>
            <a:br>
              <a:rPr lang="en-US" sz="1400" b="0" i="0" u="none" strike="noStrike" cap="none" dirty="0">
                <a:solidFill>
                  <a:schemeClr val="lt1"/>
                </a:solidFill>
                <a:latin typeface="Calibri"/>
                <a:ea typeface="Calibri"/>
                <a:cs typeface="Calibri"/>
                <a:sym typeface="Calibri"/>
              </a:rPr>
            </a:br>
            <a:r>
              <a:rPr lang="ro-RO" sz="2400" b="1" dirty="0">
                <a:solidFill>
                  <a:srgbClr val="FFFF00"/>
                </a:solidFill>
                <a:latin typeface="Calibri"/>
                <a:ea typeface="Calibri"/>
                <a:cs typeface="Calibri"/>
                <a:sym typeface="Calibri"/>
              </a:rPr>
              <a:t>autoritățile locale</a:t>
            </a:r>
            <a:r>
              <a:rPr lang="en-US" sz="2400" b="1" i="0" u="none" strike="noStrike" cap="none" dirty="0">
                <a:solidFill>
                  <a:srgbClr val="FFFF00"/>
                </a:solidFill>
                <a:latin typeface="Calibri"/>
                <a:ea typeface="Calibri"/>
                <a:cs typeface="Calibri"/>
                <a:sym typeface="Calibri"/>
              </a:rPr>
              <a:t> </a:t>
            </a:r>
            <a:endParaRPr lang="en-US"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31" name="Google Shape;331;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latin typeface="Calibri"/>
                <a:ea typeface="Calibri"/>
                <a:cs typeface="Calibri"/>
                <a:sym typeface="Calibri"/>
              </a:rPr>
              <a:t>5 avantaje principale ale participării la această rețea</a:t>
            </a:r>
            <a:endParaRPr dirty="0">
              <a:solidFill>
                <a:srgbClr val="13165D"/>
              </a:solidFill>
              <a:latin typeface="Calibri"/>
              <a:ea typeface="Calibri"/>
              <a:cs typeface="Calibri"/>
              <a:sym typeface="Calibri"/>
            </a:endParaRPr>
          </a:p>
        </p:txBody>
      </p:sp>
      <p:sp>
        <p:nvSpPr>
          <p:cNvPr id="332" name="Google Shape;332;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Acces privilegiat </a:t>
            </a:r>
            <a:r>
              <a:rPr lang="en-GB" sz="1600" b="0" i="0" u="none" strike="noStrike" cap="none">
                <a:solidFill>
                  <a:schemeClr val="lt1"/>
                </a:solidFill>
                <a:latin typeface="Calibri"/>
                <a:ea typeface="Calibri"/>
                <a:cs typeface="Calibri"/>
                <a:sym typeface="Calibri"/>
              </a:rPr>
              <a:t>la sursele de comunicare oficială ale UE în limbile naționale, materiale de comunicare, seminare online și offline și alte forme de informare, menite să le permită membrilor să interacționeze cu cetățenii cu privire la chestiunile care țin de UE.</a:t>
            </a:r>
            <a:endParaRPr sz="1400" b="0" i="0" u="none" strike="noStrike" cap="none">
              <a:solidFill>
                <a:srgbClr val="000000"/>
              </a:solidFill>
              <a:latin typeface="Arial"/>
              <a:ea typeface="Arial"/>
              <a:cs typeface="Arial"/>
              <a:sym typeface="Arial"/>
            </a:endParaRPr>
          </a:p>
        </p:txBody>
      </p:sp>
      <p:sp>
        <p:nvSpPr>
          <p:cNvPr id="333" name="Google Shape;333;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Acces la o rețea dinamică alcătuită din omologi, </a:t>
            </a:r>
            <a:r>
              <a:rPr lang="en-GB" sz="1600" b="0" i="0" u="none" strike="noStrike" cap="none">
                <a:solidFill>
                  <a:schemeClr val="lt1"/>
                </a:solidFill>
                <a:latin typeface="Calibri"/>
                <a:ea typeface="Calibri"/>
                <a:cs typeface="Calibri"/>
                <a:sym typeface="Calibri"/>
              </a:rPr>
              <a:t>prin intermediul unei platforme online dedicate, alături de alți participanți la rețea.</a:t>
            </a:r>
            <a:endParaRPr sz="1400" b="0" i="0" u="none" strike="noStrike" cap="none">
              <a:solidFill>
                <a:schemeClr val="lt1"/>
              </a:solidFill>
              <a:latin typeface="Arial"/>
              <a:ea typeface="Arial"/>
              <a:cs typeface="Arial"/>
              <a:sym typeface="Arial"/>
            </a:endParaRPr>
          </a:p>
        </p:txBody>
      </p:sp>
      <p:sp>
        <p:nvSpPr>
          <p:cNvPr id="334" name="Google Shape;334;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Vizibilitate, la nivelul UE, </a:t>
            </a:r>
            <a:r>
              <a:rPr lang="en-GB" sz="1600" b="0" i="0" u="none" strike="noStrike" cap="none">
                <a:solidFill>
                  <a:schemeClr val="lt1"/>
                </a:solidFill>
                <a:latin typeface="Calibri"/>
                <a:ea typeface="Calibri"/>
                <a:cs typeface="Calibri"/>
                <a:sym typeface="Calibri"/>
              </a:rPr>
              <a:t>a activităților desfășurate de membri în contextul rețelei.</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00"/>
              </a:solidFill>
              <a:latin typeface="Calibri"/>
              <a:ea typeface="Calibri"/>
              <a:cs typeface="Calibri"/>
              <a:sym typeface="Calibri"/>
            </a:endParaRPr>
          </a:p>
        </p:txBody>
      </p:sp>
      <p:sp>
        <p:nvSpPr>
          <p:cNvPr id="335" name="Google Shape;335;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Acces </a:t>
            </a:r>
            <a:r>
              <a:rPr lang="en-GB" sz="1600" b="0" i="0" u="none" strike="noStrike" cap="none">
                <a:solidFill>
                  <a:schemeClr val="lt1"/>
                </a:solidFill>
                <a:latin typeface="Calibri"/>
                <a:ea typeface="Calibri"/>
                <a:cs typeface="Calibri"/>
                <a:sym typeface="Calibri"/>
              </a:rPr>
              <a:t>în format fizic sau digital</a:t>
            </a:r>
            <a:r>
              <a:rPr lang="en-GB" sz="1600" b="1" i="0" u="none" strike="noStrike" cap="none">
                <a:solidFill>
                  <a:srgbClr val="FFFF00"/>
                </a:solidFill>
                <a:latin typeface="Calibri"/>
                <a:ea typeface="Calibri"/>
                <a:cs typeface="Calibri"/>
                <a:sym typeface="Calibri"/>
              </a:rPr>
              <a:t> la vizite prioritare </a:t>
            </a:r>
            <a:r>
              <a:rPr lang="en-GB" sz="1600" b="0" i="0" u="none" strike="noStrike" cap="none">
                <a:solidFill>
                  <a:schemeClr val="lt1"/>
                </a:solidFill>
                <a:latin typeface="Calibri"/>
                <a:ea typeface="Calibri"/>
                <a:cs typeface="Calibri"/>
                <a:sym typeface="Calibri"/>
              </a:rPr>
              <a:t>la Centrul pentru vizitatori al Comisiei Europene din Bruxelles, organizate, atunci când este posibil, în limba membrului respectiv.</a:t>
            </a:r>
            <a:endParaRPr sz="1600" b="0" i="0" u="none" strike="noStrike" cap="none">
              <a:solidFill>
                <a:schemeClr val="lt1"/>
              </a:solidFill>
              <a:latin typeface="Calibri"/>
              <a:ea typeface="Calibri"/>
              <a:cs typeface="Calibri"/>
              <a:sym typeface="Calibri"/>
            </a:endParaRPr>
          </a:p>
        </p:txBody>
      </p:sp>
      <p:sp>
        <p:nvSpPr>
          <p:cNvPr id="336" name="Google Shape;336;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Acces privilegiat la o multitudine de rețele de interacțiune ale UE, </a:t>
            </a:r>
            <a:r>
              <a:rPr lang="en-GB" sz="1600" b="0" i="0" u="none" strike="noStrike" cap="none">
                <a:solidFill>
                  <a:schemeClr val="lt1"/>
                </a:solidFill>
                <a:latin typeface="Calibri"/>
                <a:ea typeface="Calibri"/>
                <a:cs typeface="Calibri"/>
                <a:sym typeface="Calibri"/>
              </a:rPr>
              <a:t>inclusiv la peste 420 de centre EUROPE DIRECT prezente în majoritatea regiunilor din UE.</a:t>
            </a:r>
            <a:endParaRPr sz="16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b="1"/>
              <a:t>Sondaj</a:t>
            </a:r>
            <a:r>
              <a:rPr lang="en-GB" b="1">
                <a:solidFill>
                  <a:srgbClr val="FFFFFF"/>
                </a:solidFill>
              </a:rPr>
              <a:t> specific</a:t>
            </a:r>
            <a:endParaRPr b="1">
              <a:solidFill>
                <a:srgbClr val="FFF100"/>
              </a:solidFill>
            </a:endParaRPr>
          </a:p>
        </p:txBody>
      </p:sp>
      <p:sp>
        <p:nvSpPr>
          <p:cNvPr id="342" name="Google Shape;342;p44"/>
          <p:cNvSpPr txBox="1">
            <a:spLocks noGrp="1"/>
          </p:cNvSpPr>
          <p:nvPr>
            <p:ph type="body" idx="1"/>
          </p:nvPr>
        </p:nvSpPr>
        <p:spPr>
          <a:xfrm>
            <a:off x="9540951" y="6020374"/>
            <a:ext cx="2279700" cy="641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GB" sz="2000" b="0" i="0" u="none" strike="noStrike" cap="none">
                <a:solidFill>
                  <a:srgbClr val="13165D"/>
                </a:solidFill>
                <a:latin typeface="Calibri"/>
                <a:ea typeface="Calibri"/>
                <a:cs typeface="Calibri"/>
                <a:sym typeface="Calibri"/>
              </a:rPr>
              <a:t>Prin completarea sondajului specific, veți avea ocazia de a transmite subiectele care sunt cele mai relevante pentru nevoile de comunicare din circumscripția dumneavoastră.</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Ca urmare a participării dumneavoastră la sondajul specific UE, veți avea oportunitatea de a</a:t>
            </a:r>
            <a:br>
              <a:rPr lang="en-GB" sz="2000" b="1"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primi informații relevante legate de UE</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participa la seminare online </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participa la vizite la instituțiile UE în limba dumneavoastră</a:t>
            </a:r>
            <a:br>
              <a:rPr lang="en-GB" sz="2000" b="0" i="0" u="none" strike="noStrike" cap="none">
                <a:solidFill>
                  <a:srgbClr val="13165D"/>
                </a:solidFill>
                <a:latin typeface="Calibri"/>
                <a:ea typeface="Calibri"/>
                <a:cs typeface="Calibri"/>
                <a:sym typeface="Calibri"/>
              </a:rPr>
            </a:br>
            <a:br>
              <a:rPr lang="en-GB" sz="1800" b="0" i="0" u="none" strike="noStrike" cap="none">
                <a:solidFill>
                  <a:srgbClr val="000000"/>
                </a:solidFill>
                <a:latin typeface="Arial"/>
                <a:ea typeface="Arial"/>
                <a:cs typeface="Arial"/>
                <a:sym typeface="Arial"/>
              </a:rPr>
            </a:br>
            <a:r>
              <a:rPr lang="en-GB" sz="2000" b="1" i="0" u="none" strike="noStrike" cap="none">
                <a:solidFill>
                  <a:srgbClr val="13165D"/>
                </a:solidFill>
                <a:latin typeface="Calibri"/>
                <a:ea typeface="Calibri"/>
                <a:cs typeface="Calibri"/>
                <a:sym typeface="Calibri"/>
              </a:rPr>
              <a:t>URL</a:t>
            </a:r>
            <a:r>
              <a:rPr lang="en-GB" sz="1800" b="0" i="0" u="none" strike="noStrike" cap="none">
                <a:solidFill>
                  <a:srgbClr val="000000"/>
                </a:solidFill>
                <a:latin typeface="Arial"/>
                <a:ea typeface="Arial"/>
                <a:cs typeface="Arial"/>
                <a:sym typeface="Arial"/>
              </a:rPr>
              <a:t> </a:t>
            </a:r>
            <a:r>
              <a:rPr lang="en-GB" sz="2000" b="1" i="0" u="none" strike="noStrike" cap="none">
                <a:solidFill>
                  <a:srgbClr val="13165D"/>
                </a:solidFill>
                <a:latin typeface="Calibri"/>
                <a:ea typeface="Calibri"/>
                <a:cs typeface="Calibri"/>
                <a:sym typeface="Calibri"/>
              </a:rPr>
              <a:t>către sondajul specific: </a:t>
            </a:r>
            <a:br>
              <a:rPr lang="en-GB" sz="2000" b="0" i="0" u="none" strike="noStrike" cap="none">
                <a:solidFill>
                  <a:srgbClr val="13165D"/>
                </a:solidFill>
                <a:latin typeface="Calibri"/>
                <a:ea typeface="Calibri"/>
                <a:cs typeface="Calibri"/>
                <a:sym typeface="Calibri"/>
              </a:rPr>
            </a:br>
            <a:br>
              <a:rPr lang="en-GB" sz="2000" b="0" i="0" u="sng" strike="noStrike" cap="none">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a:solidFill>
                <a:srgbClr val="13165D"/>
              </a:solidFill>
              <a:latin typeface="Calibri"/>
              <a:ea typeface="Calibri"/>
              <a:cs typeface="Calibri"/>
              <a:sym typeface="Calibri"/>
            </a:endParaRPr>
          </a:p>
        </p:txBody>
      </p:sp>
      <p:sp>
        <p:nvSpPr>
          <p:cNvPr id="348" name="Google Shape;348;p4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49" name="Google Shape;349;p45"/>
          <p:cNvSpPr txBox="1">
            <a:spLocks noGrp="1"/>
          </p:cNvSpPr>
          <p:nvPr>
            <p:ph type="body" idx="2"/>
          </p:nvPr>
        </p:nvSpPr>
        <p:spPr>
          <a:xfrm>
            <a:off x="10058399" y="277262"/>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rPr>
              <a:t>S</a:t>
            </a:r>
            <a:r>
              <a:rPr lang="ro-RO" b="1" dirty="0" err="1">
                <a:solidFill>
                  <a:srgbClr val="13165D"/>
                </a:solidFill>
              </a:rPr>
              <a:t>ondaj</a:t>
            </a:r>
            <a:r>
              <a:rPr lang="ro-RO" b="1" dirty="0">
                <a:solidFill>
                  <a:srgbClr val="13165D"/>
                </a:solidFill>
              </a:rPr>
              <a:t> specific</a:t>
            </a:r>
            <a:endParaRPr dirty="0">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a:solidFill>
                  <a:srgbClr val="FFFF00"/>
                </a:solidFill>
                <a:latin typeface="Calibri"/>
                <a:ea typeface="Calibri"/>
                <a:cs typeface="Calibri"/>
                <a:sym typeface="Calibri"/>
              </a:rPr>
              <a:t>Pa</a:t>
            </a:r>
            <a:r>
              <a:rPr lang="en-GB" b="1">
                <a:solidFill>
                  <a:srgbClr val="FFFF00"/>
                </a:solidFill>
              </a:rPr>
              <a:t>rteneriatul cu</a:t>
            </a:r>
            <a:br>
              <a:rPr lang="en-GB">
                <a:latin typeface="Calibri"/>
                <a:ea typeface="Calibri"/>
                <a:cs typeface="Calibri"/>
                <a:sym typeface="Calibri"/>
              </a:rPr>
            </a:br>
            <a:r>
              <a:rPr lang="en-GB">
                <a:latin typeface="Calibri"/>
                <a:ea typeface="Calibri"/>
                <a:cs typeface="Calibri"/>
                <a:sym typeface="Calibri"/>
              </a:rPr>
              <a:t>Com</a:t>
            </a:r>
            <a:r>
              <a:rPr lang="en-GB"/>
              <a:t>itetul Regiunilor</a:t>
            </a:r>
            <a:endParaRPr/>
          </a:p>
        </p:txBody>
      </p:sp>
      <p:sp>
        <p:nvSpPr>
          <p:cNvPr id="355" name="Google Shape;355;p13"/>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ro-RO" sz="1400" b="0" i="0" u="none" strike="noStrike" cap="none" dirty="0">
                <a:solidFill>
                  <a:schemeClr val="lt1"/>
                </a:solidFill>
                <a:latin typeface="Calibri"/>
                <a:ea typeface="Calibri"/>
                <a:cs typeface="Calibri"/>
                <a:sym typeface="Calibri"/>
              </a:rPr>
              <a:t>Construim Europa împreună cu</a:t>
            </a:r>
            <a:br>
              <a:rPr lang="en-US" sz="1400" b="0" i="0" u="none" strike="noStrike" cap="none" dirty="0">
                <a:solidFill>
                  <a:schemeClr val="lt1"/>
                </a:solidFill>
                <a:latin typeface="Calibri"/>
                <a:ea typeface="Calibri"/>
                <a:cs typeface="Calibri"/>
                <a:sym typeface="Calibri"/>
              </a:rPr>
            </a:br>
            <a:r>
              <a:rPr lang="ro-RO" sz="2400" b="1" dirty="0">
                <a:solidFill>
                  <a:srgbClr val="FFFF00"/>
                </a:solidFill>
                <a:latin typeface="Calibri"/>
                <a:ea typeface="Calibri"/>
                <a:cs typeface="Calibri"/>
                <a:sym typeface="Calibri"/>
              </a:rPr>
              <a:t>autoritățile locale</a:t>
            </a:r>
            <a:r>
              <a:rPr lang="en-US" sz="2400" b="1" i="0" u="none" strike="noStrike" cap="none" dirty="0">
                <a:solidFill>
                  <a:srgbClr val="FFFF00"/>
                </a:solidFill>
                <a:latin typeface="Calibri"/>
                <a:ea typeface="Calibri"/>
                <a:cs typeface="Calibri"/>
                <a:sym typeface="Calibri"/>
              </a:rPr>
              <a:t> </a:t>
            </a:r>
            <a:endParaRPr lang="en-US"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61" name="Google Shape;361;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Part</a:t>
            </a:r>
            <a:r>
              <a:rPr lang="ro-RO" b="1" dirty="0" err="1">
                <a:solidFill>
                  <a:srgbClr val="13165D"/>
                </a:solidFill>
                <a:latin typeface="Calibri"/>
                <a:ea typeface="Calibri"/>
                <a:cs typeface="Calibri"/>
                <a:sym typeface="Calibri"/>
              </a:rPr>
              <a:t>eneriatul</a:t>
            </a:r>
            <a:r>
              <a:rPr lang="ro-RO" b="1" dirty="0">
                <a:solidFill>
                  <a:srgbClr val="13165D"/>
                </a:solidFill>
                <a:latin typeface="Calibri"/>
                <a:ea typeface="Calibri"/>
                <a:cs typeface="Calibri"/>
                <a:sym typeface="Calibri"/>
              </a:rPr>
              <a:t> cu</a:t>
            </a:r>
            <a:br>
              <a:rPr lang="en-GB" b="1" dirty="0">
                <a:solidFill>
                  <a:srgbClr val="13165D"/>
                </a:solidFill>
                <a:latin typeface="Calibri"/>
                <a:ea typeface="Calibri"/>
                <a:cs typeface="Calibri"/>
                <a:sym typeface="Calibri"/>
              </a:rPr>
            </a:br>
            <a:r>
              <a:rPr lang="en-GB" b="1" dirty="0">
                <a:solidFill>
                  <a:srgbClr val="13165D"/>
                </a:solidFill>
                <a:latin typeface="Calibri"/>
                <a:ea typeface="Calibri"/>
                <a:cs typeface="Calibri"/>
                <a:sym typeface="Calibri"/>
              </a:rPr>
              <a:t>Com</a:t>
            </a:r>
            <a:r>
              <a:rPr lang="ro-RO" b="1" dirty="0" err="1">
                <a:solidFill>
                  <a:srgbClr val="13165D"/>
                </a:solidFill>
                <a:latin typeface="Calibri"/>
                <a:ea typeface="Calibri"/>
                <a:cs typeface="Calibri"/>
                <a:sym typeface="Calibri"/>
              </a:rPr>
              <a:t>itetul</a:t>
            </a:r>
            <a:r>
              <a:rPr lang="ro-RO" b="1" dirty="0">
                <a:solidFill>
                  <a:srgbClr val="13165D"/>
                </a:solidFill>
                <a:latin typeface="Calibri"/>
                <a:ea typeface="Calibri"/>
                <a:cs typeface="Calibri"/>
                <a:sym typeface="Calibri"/>
              </a:rPr>
              <a:t> Regiunilor</a:t>
            </a:r>
            <a:endParaRPr dirty="0">
              <a:solidFill>
                <a:srgbClr val="13165D"/>
              </a:solidFill>
              <a:latin typeface="Calibri"/>
              <a:ea typeface="Calibri"/>
              <a:cs typeface="Calibri"/>
              <a:sym typeface="Calibri"/>
            </a:endParaRPr>
          </a:p>
        </p:txBody>
      </p:sp>
      <p:sp>
        <p:nvSpPr>
          <p:cNvPr id="362" name="Google Shape;362;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en-GB" sz="2400" dirty="0" err="1">
                <a:solidFill>
                  <a:srgbClr val="13155D"/>
                </a:solidFill>
              </a:rPr>
              <a:t>Rețeaua</a:t>
            </a:r>
            <a:r>
              <a:rPr lang="en-GB" sz="2400" dirty="0">
                <a:solidFill>
                  <a:srgbClr val="13155D"/>
                </a:solidFill>
              </a:rPr>
              <a:t> </a:t>
            </a:r>
            <a:r>
              <a:rPr lang="en-GB" sz="2400" b="1" dirty="0">
                <a:solidFill>
                  <a:srgbClr val="13155D"/>
                </a:solidFill>
              </a:rPr>
              <a:t>„</a:t>
            </a:r>
            <a:r>
              <a:rPr lang="en-GB" sz="2400" b="1" dirty="0" err="1">
                <a:solidFill>
                  <a:srgbClr val="13155D"/>
                </a:solidFill>
              </a:rPr>
              <a:t>Construim</a:t>
            </a:r>
            <a:r>
              <a:rPr lang="en-GB" sz="2400" b="1" dirty="0">
                <a:solidFill>
                  <a:srgbClr val="13155D"/>
                </a:solidFill>
              </a:rPr>
              <a:t> Europa </a:t>
            </a:r>
            <a:r>
              <a:rPr lang="en-GB" sz="2400" b="1" dirty="0" err="1">
                <a:solidFill>
                  <a:srgbClr val="13155D"/>
                </a:solidFill>
              </a:rPr>
              <a:t>împreună</a:t>
            </a:r>
            <a:r>
              <a:rPr lang="en-GB" sz="2400" b="1" dirty="0">
                <a:solidFill>
                  <a:srgbClr val="13155D"/>
                </a:solidFill>
              </a:rPr>
              <a:t> cu </a:t>
            </a:r>
            <a:r>
              <a:rPr lang="en-GB" sz="2400" b="1" dirty="0" err="1">
                <a:solidFill>
                  <a:srgbClr val="13155D"/>
                </a:solidFill>
              </a:rPr>
              <a:t>autoritățile</a:t>
            </a:r>
            <a:r>
              <a:rPr lang="en-GB" sz="2400" b="1" dirty="0">
                <a:solidFill>
                  <a:srgbClr val="13155D"/>
                </a:solidFill>
              </a:rPr>
              <a:t> locale”</a:t>
            </a:r>
            <a:r>
              <a:rPr lang="en-GB" sz="2400" dirty="0">
                <a:solidFill>
                  <a:srgbClr val="13155D"/>
                </a:solidFill>
              </a:rPr>
              <a:t> </a:t>
            </a:r>
            <a:r>
              <a:rPr lang="en-GB" sz="2400" dirty="0" err="1">
                <a:solidFill>
                  <a:srgbClr val="13155D"/>
                </a:solidFill>
              </a:rPr>
              <a:t>beneficiază</a:t>
            </a:r>
            <a:r>
              <a:rPr lang="en-GB" sz="2400" dirty="0">
                <a:solidFill>
                  <a:srgbClr val="13155D"/>
                </a:solidFill>
              </a:rPr>
              <a:t> de </a:t>
            </a:r>
            <a:r>
              <a:rPr lang="en-GB" sz="2400" dirty="0" err="1">
                <a:solidFill>
                  <a:srgbClr val="13155D"/>
                </a:solidFill>
              </a:rPr>
              <a:t>coordonarea</a:t>
            </a:r>
            <a:r>
              <a:rPr lang="en-GB" sz="2400" dirty="0">
                <a:solidFill>
                  <a:srgbClr val="13155D"/>
                </a:solidFill>
              </a:rPr>
              <a:t> </a:t>
            </a:r>
            <a:r>
              <a:rPr lang="en-GB" sz="2400" dirty="0" err="1">
                <a:solidFill>
                  <a:srgbClr val="13155D"/>
                </a:solidFill>
              </a:rPr>
              <a:t>strânsă</a:t>
            </a:r>
            <a:r>
              <a:rPr lang="en-GB" sz="2400" dirty="0">
                <a:solidFill>
                  <a:srgbClr val="13155D"/>
                </a:solidFill>
              </a:rPr>
              <a:t> cu </a:t>
            </a:r>
            <a:r>
              <a:rPr lang="en-GB" sz="2400" b="1" dirty="0" err="1">
                <a:solidFill>
                  <a:srgbClr val="13155D"/>
                </a:solidFill>
              </a:rPr>
              <a:t>Rețeaua</a:t>
            </a:r>
            <a:r>
              <a:rPr lang="en-GB" sz="2400" b="1" dirty="0">
                <a:solidFill>
                  <a:srgbClr val="13155D"/>
                </a:solidFill>
              </a:rPr>
              <a:t> </a:t>
            </a:r>
            <a:r>
              <a:rPr lang="en-GB" sz="2400" b="1" dirty="0" err="1">
                <a:solidFill>
                  <a:srgbClr val="13155D"/>
                </a:solidFill>
              </a:rPr>
              <a:t>europeană</a:t>
            </a:r>
            <a:r>
              <a:rPr lang="en-GB" sz="2400" b="1" dirty="0">
                <a:solidFill>
                  <a:srgbClr val="13155D"/>
                </a:solidFill>
              </a:rPr>
              <a:t> a </a:t>
            </a:r>
            <a:r>
              <a:rPr lang="en-GB" sz="2400" b="1" dirty="0" err="1">
                <a:solidFill>
                  <a:srgbClr val="13155D"/>
                </a:solidFill>
              </a:rPr>
              <a:t>consilierilor</a:t>
            </a:r>
            <a:r>
              <a:rPr lang="en-GB" sz="2400" b="1" dirty="0">
                <a:solidFill>
                  <a:srgbClr val="13155D"/>
                </a:solidFill>
              </a:rPr>
              <a:t> </a:t>
            </a:r>
            <a:r>
              <a:rPr lang="en-GB" sz="2400" b="1" dirty="0" err="1">
                <a:solidFill>
                  <a:srgbClr val="13155D"/>
                </a:solidFill>
              </a:rPr>
              <a:t>regionali</a:t>
            </a:r>
            <a:r>
              <a:rPr lang="en-GB" sz="2400" b="1" dirty="0">
                <a:solidFill>
                  <a:srgbClr val="13155D"/>
                </a:solidFill>
              </a:rPr>
              <a:t> </a:t>
            </a:r>
            <a:r>
              <a:rPr lang="en-GB" sz="2400" b="1" dirty="0" err="1">
                <a:solidFill>
                  <a:srgbClr val="13155D"/>
                </a:solidFill>
              </a:rPr>
              <a:t>și</a:t>
            </a:r>
            <a:r>
              <a:rPr lang="en-GB" sz="2400" b="1" dirty="0">
                <a:solidFill>
                  <a:srgbClr val="13155D"/>
                </a:solidFill>
              </a:rPr>
              <a:t> </a:t>
            </a:r>
            <a:r>
              <a:rPr lang="en-GB" sz="2400" b="1" dirty="0" err="1">
                <a:solidFill>
                  <a:srgbClr val="13155D"/>
                </a:solidFill>
              </a:rPr>
              <a:t>locali</a:t>
            </a:r>
            <a:r>
              <a:rPr lang="en-GB" sz="2400" b="1" dirty="0">
                <a:solidFill>
                  <a:srgbClr val="13155D"/>
                </a:solidFill>
              </a:rPr>
              <a:t> ai UE, </a:t>
            </a:r>
            <a:r>
              <a:rPr lang="en-GB" sz="2400" b="1" dirty="0" err="1">
                <a:solidFill>
                  <a:srgbClr val="13155D"/>
                </a:solidFill>
              </a:rPr>
              <a:t>înființată</a:t>
            </a:r>
            <a:r>
              <a:rPr lang="en-GB" sz="2400" b="1" dirty="0">
                <a:solidFill>
                  <a:srgbClr val="13155D"/>
                </a:solidFill>
              </a:rPr>
              <a:t> de </a:t>
            </a:r>
            <a:r>
              <a:rPr lang="en-GB" sz="2400" b="1" dirty="0" err="1">
                <a:solidFill>
                  <a:srgbClr val="13155D"/>
                </a:solidFill>
              </a:rPr>
              <a:t>Comitetul</a:t>
            </a:r>
            <a:r>
              <a:rPr lang="en-GB" sz="2400" b="1" dirty="0">
                <a:solidFill>
                  <a:srgbClr val="13155D"/>
                </a:solidFill>
              </a:rPr>
              <a:t> European al </a:t>
            </a:r>
            <a:r>
              <a:rPr lang="en-GB" sz="2400" b="1" dirty="0" err="1">
                <a:solidFill>
                  <a:srgbClr val="13155D"/>
                </a:solidFill>
              </a:rPr>
              <a:t>Regiunilor</a:t>
            </a:r>
            <a:r>
              <a:rPr lang="en-GB" sz="2400" dirty="0">
                <a:solidFill>
                  <a:srgbClr val="13155D"/>
                </a:solidFill>
              </a:rPr>
              <a:t>.</a:t>
            </a:r>
            <a:endParaRPr sz="2400" dirty="0">
              <a:solidFill>
                <a:srgbClr val="13155D"/>
              </a:solidFill>
            </a:endParaRPr>
          </a:p>
          <a:p>
            <a:pPr marL="0" marR="0" lvl="0" indent="0" algn="l" rtl="0">
              <a:lnSpc>
                <a:spcPct val="90000"/>
              </a:lnSpc>
              <a:spcBef>
                <a:spcPts val="1000"/>
              </a:spcBef>
              <a:spcAft>
                <a:spcPts val="0"/>
              </a:spcAft>
              <a:buClr>
                <a:srgbClr val="13155D"/>
              </a:buClr>
              <a:buSzPts val="2400"/>
              <a:buFont typeface="Arial"/>
              <a:buNone/>
            </a:pPr>
            <a:r>
              <a:rPr lang="en-GB" sz="2400" dirty="0" err="1">
                <a:solidFill>
                  <a:srgbClr val="13155D"/>
                </a:solidFill>
              </a:rPr>
              <a:t>Rețeaua</a:t>
            </a:r>
            <a:r>
              <a:rPr lang="en-GB" sz="2400" dirty="0">
                <a:solidFill>
                  <a:srgbClr val="13155D"/>
                </a:solidFill>
              </a:rPr>
              <a:t> </a:t>
            </a:r>
            <a:r>
              <a:rPr lang="en-GB" sz="2400" dirty="0" err="1">
                <a:solidFill>
                  <a:srgbClr val="13155D"/>
                </a:solidFill>
              </a:rPr>
              <a:t>europeană</a:t>
            </a:r>
            <a:r>
              <a:rPr lang="en-GB" sz="2400" dirty="0">
                <a:solidFill>
                  <a:srgbClr val="13155D"/>
                </a:solidFill>
              </a:rPr>
              <a:t> a </a:t>
            </a:r>
            <a:r>
              <a:rPr lang="en-GB" sz="2400" dirty="0" err="1">
                <a:solidFill>
                  <a:srgbClr val="13155D"/>
                </a:solidFill>
              </a:rPr>
              <a:t>consilierilor</a:t>
            </a:r>
            <a:r>
              <a:rPr lang="en-GB" sz="2400" dirty="0">
                <a:solidFill>
                  <a:srgbClr val="13155D"/>
                </a:solidFill>
              </a:rPr>
              <a:t> </a:t>
            </a:r>
            <a:r>
              <a:rPr lang="en-GB" sz="2400" dirty="0" err="1">
                <a:solidFill>
                  <a:srgbClr val="13155D"/>
                </a:solidFill>
              </a:rPr>
              <a:t>regionali</a:t>
            </a:r>
            <a:r>
              <a:rPr lang="en-GB" sz="2400" dirty="0">
                <a:solidFill>
                  <a:srgbClr val="13155D"/>
                </a:solidFill>
              </a:rPr>
              <a:t> </a:t>
            </a:r>
            <a:r>
              <a:rPr lang="en-GB" sz="2400" dirty="0" err="1">
                <a:solidFill>
                  <a:srgbClr val="13155D"/>
                </a:solidFill>
              </a:rPr>
              <a:t>și</a:t>
            </a:r>
            <a:r>
              <a:rPr lang="en-GB" sz="2400" dirty="0">
                <a:solidFill>
                  <a:srgbClr val="13155D"/>
                </a:solidFill>
              </a:rPr>
              <a:t> </a:t>
            </a:r>
            <a:r>
              <a:rPr lang="en-GB" sz="2400" dirty="0" err="1">
                <a:solidFill>
                  <a:srgbClr val="13155D"/>
                </a:solidFill>
              </a:rPr>
              <a:t>locali</a:t>
            </a:r>
            <a:r>
              <a:rPr lang="en-GB" sz="2400" dirty="0">
                <a:solidFill>
                  <a:srgbClr val="13155D"/>
                </a:solidFill>
              </a:rPr>
              <a:t> ai UE, </a:t>
            </a:r>
            <a:r>
              <a:rPr lang="en-GB" sz="2400" dirty="0" err="1">
                <a:solidFill>
                  <a:srgbClr val="13155D"/>
                </a:solidFill>
              </a:rPr>
              <a:t>înființată</a:t>
            </a:r>
            <a:r>
              <a:rPr lang="en-GB" sz="2400" dirty="0">
                <a:solidFill>
                  <a:srgbClr val="13155D"/>
                </a:solidFill>
              </a:rPr>
              <a:t> de </a:t>
            </a:r>
            <a:r>
              <a:rPr lang="en-GB" sz="2400" dirty="0" err="1">
                <a:solidFill>
                  <a:srgbClr val="13155D"/>
                </a:solidFill>
              </a:rPr>
              <a:t>Comitetul</a:t>
            </a:r>
            <a:r>
              <a:rPr lang="en-GB" sz="2400" dirty="0">
                <a:solidFill>
                  <a:srgbClr val="13155D"/>
                </a:solidFill>
              </a:rPr>
              <a:t> European al </a:t>
            </a:r>
            <a:r>
              <a:rPr lang="en-GB" sz="2400" dirty="0" err="1">
                <a:solidFill>
                  <a:srgbClr val="13155D"/>
                </a:solidFill>
              </a:rPr>
              <a:t>Regiunilor</a:t>
            </a:r>
            <a:r>
              <a:rPr lang="en-GB" sz="2400" dirty="0">
                <a:solidFill>
                  <a:srgbClr val="13155D"/>
                </a:solidFill>
              </a:rPr>
              <a:t> (</a:t>
            </a:r>
            <a:r>
              <a:rPr lang="en-GB" sz="2400" dirty="0" err="1">
                <a:solidFill>
                  <a:srgbClr val="13155D"/>
                </a:solidFill>
              </a:rPr>
              <a:t>CoR</a:t>
            </a:r>
            <a:r>
              <a:rPr lang="en-GB" sz="2400" dirty="0">
                <a:solidFill>
                  <a:srgbClr val="13155D"/>
                </a:solidFill>
              </a:rPr>
              <a:t>) </a:t>
            </a:r>
            <a:r>
              <a:rPr lang="en-GB" sz="2400" dirty="0" err="1">
                <a:solidFill>
                  <a:srgbClr val="13155D"/>
                </a:solidFill>
              </a:rPr>
              <a:t>în</a:t>
            </a:r>
            <a:r>
              <a:rPr lang="en-GB" sz="2400" dirty="0">
                <a:solidFill>
                  <a:srgbClr val="13155D"/>
                </a:solidFill>
              </a:rPr>
              <a:t> 2021, </a:t>
            </a:r>
            <a:r>
              <a:rPr lang="en-GB" sz="2400" dirty="0" err="1">
                <a:solidFill>
                  <a:srgbClr val="13155D"/>
                </a:solidFill>
              </a:rPr>
              <a:t>împărtășește</a:t>
            </a:r>
            <a:r>
              <a:rPr lang="en-GB" sz="2400" dirty="0">
                <a:solidFill>
                  <a:srgbClr val="13155D"/>
                </a:solidFill>
              </a:rPr>
              <a:t> </a:t>
            </a:r>
            <a:r>
              <a:rPr lang="en-GB" sz="2400" dirty="0" err="1">
                <a:solidFill>
                  <a:srgbClr val="13155D"/>
                </a:solidFill>
              </a:rPr>
              <a:t>unele</a:t>
            </a:r>
            <a:r>
              <a:rPr lang="en-GB" sz="2400" dirty="0">
                <a:solidFill>
                  <a:srgbClr val="13155D"/>
                </a:solidFill>
              </a:rPr>
              <a:t> </a:t>
            </a:r>
            <a:r>
              <a:rPr lang="en-GB" sz="2400" dirty="0" err="1">
                <a:solidFill>
                  <a:srgbClr val="13155D"/>
                </a:solidFill>
              </a:rPr>
              <a:t>dintre</a:t>
            </a:r>
            <a:r>
              <a:rPr lang="en-GB" sz="2400" dirty="0">
                <a:solidFill>
                  <a:srgbClr val="13155D"/>
                </a:solidFill>
              </a:rPr>
              <a:t> </a:t>
            </a:r>
            <a:r>
              <a:rPr lang="en-GB" sz="2400" dirty="0" err="1">
                <a:solidFill>
                  <a:srgbClr val="13155D"/>
                </a:solidFill>
              </a:rPr>
              <a:t>aceleași</a:t>
            </a:r>
            <a:r>
              <a:rPr lang="en-GB" sz="2400" dirty="0">
                <a:solidFill>
                  <a:srgbClr val="13155D"/>
                </a:solidFill>
              </a:rPr>
              <a:t> </a:t>
            </a:r>
            <a:r>
              <a:rPr lang="en-GB" sz="2400" dirty="0" err="1">
                <a:solidFill>
                  <a:srgbClr val="13155D"/>
                </a:solidFill>
              </a:rPr>
              <a:t>obiective</a:t>
            </a:r>
            <a:r>
              <a:rPr lang="en-GB" sz="2400" dirty="0">
                <a:solidFill>
                  <a:srgbClr val="13155D"/>
                </a:solidFill>
              </a:rPr>
              <a:t> ca </a:t>
            </a:r>
            <a:r>
              <a:rPr lang="en-GB" sz="2400" dirty="0" err="1">
                <a:solidFill>
                  <a:srgbClr val="13155D"/>
                </a:solidFill>
              </a:rPr>
              <a:t>rețeaua</a:t>
            </a:r>
            <a:r>
              <a:rPr lang="en-GB" sz="2400" dirty="0">
                <a:solidFill>
                  <a:srgbClr val="13155D"/>
                </a:solidFill>
              </a:rPr>
              <a:t> </a:t>
            </a:r>
            <a:r>
              <a:rPr lang="en-GB" sz="2400" dirty="0" err="1">
                <a:solidFill>
                  <a:srgbClr val="13155D"/>
                </a:solidFill>
              </a:rPr>
              <a:t>noastră</a:t>
            </a:r>
            <a:r>
              <a:rPr lang="en-GB" sz="2400" dirty="0">
                <a:solidFill>
                  <a:srgbClr val="13155D"/>
                </a:solidFill>
              </a:rPr>
              <a:t>, cum </a:t>
            </a:r>
            <a:r>
              <a:rPr lang="en-GB" sz="2400" dirty="0" err="1">
                <a:solidFill>
                  <a:srgbClr val="13155D"/>
                </a:solidFill>
              </a:rPr>
              <a:t>ar</a:t>
            </a:r>
            <a:r>
              <a:rPr lang="en-GB" sz="2400" dirty="0">
                <a:solidFill>
                  <a:srgbClr val="13155D"/>
                </a:solidFill>
              </a:rPr>
              <a:t> fi </a:t>
            </a:r>
            <a:r>
              <a:rPr lang="en-GB" sz="2400" dirty="0" err="1">
                <a:solidFill>
                  <a:srgbClr val="13155D"/>
                </a:solidFill>
              </a:rPr>
              <a:t>sporirea</a:t>
            </a:r>
            <a:r>
              <a:rPr lang="en-GB" sz="2400" dirty="0">
                <a:solidFill>
                  <a:srgbClr val="13155D"/>
                </a:solidFill>
              </a:rPr>
              <a:t> </a:t>
            </a:r>
            <a:r>
              <a:rPr lang="en-GB" sz="2400" dirty="0" err="1">
                <a:solidFill>
                  <a:srgbClr val="13155D"/>
                </a:solidFill>
              </a:rPr>
              <a:t>cunoștințelor</a:t>
            </a:r>
            <a:r>
              <a:rPr lang="en-GB" sz="2400" dirty="0">
                <a:solidFill>
                  <a:srgbClr val="13155D"/>
                </a:solidFill>
              </a:rPr>
              <a:t> </a:t>
            </a:r>
            <a:r>
              <a:rPr lang="en-GB" sz="2400" dirty="0" err="1">
                <a:solidFill>
                  <a:srgbClr val="13155D"/>
                </a:solidFill>
              </a:rPr>
              <a:t>despre</a:t>
            </a:r>
            <a:r>
              <a:rPr lang="en-GB" sz="2400" dirty="0">
                <a:solidFill>
                  <a:srgbClr val="13155D"/>
                </a:solidFill>
              </a:rPr>
              <a:t> </a:t>
            </a:r>
            <a:r>
              <a:rPr lang="en-GB" sz="2400" dirty="0" err="1">
                <a:solidFill>
                  <a:srgbClr val="13155D"/>
                </a:solidFill>
              </a:rPr>
              <a:t>politicile</a:t>
            </a:r>
            <a:r>
              <a:rPr lang="en-GB" sz="2400" dirty="0">
                <a:solidFill>
                  <a:srgbClr val="13155D"/>
                </a:solidFill>
              </a:rPr>
              <a:t> UE </a:t>
            </a:r>
            <a:r>
              <a:rPr lang="en-GB" sz="2400" dirty="0" err="1">
                <a:solidFill>
                  <a:srgbClr val="13155D"/>
                </a:solidFill>
              </a:rPr>
              <a:t>în</a:t>
            </a:r>
            <a:r>
              <a:rPr lang="en-GB" sz="2400" dirty="0">
                <a:solidFill>
                  <a:srgbClr val="13155D"/>
                </a:solidFill>
              </a:rPr>
              <a:t> </a:t>
            </a:r>
            <a:r>
              <a:rPr lang="en-GB" sz="2400" dirty="0" err="1">
                <a:solidFill>
                  <a:srgbClr val="13155D"/>
                </a:solidFill>
              </a:rPr>
              <a:t>rândul</a:t>
            </a:r>
            <a:r>
              <a:rPr lang="en-GB" sz="2400" dirty="0">
                <a:solidFill>
                  <a:srgbClr val="13155D"/>
                </a:solidFill>
              </a:rPr>
              <a:t> </a:t>
            </a:r>
            <a:r>
              <a:rPr lang="en-GB" sz="2400" dirty="0" err="1">
                <a:solidFill>
                  <a:srgbClr val="13155D"/>
                </a:solidFill>
              </a:rPr>
              <a:t>consilierilor</a:t>
            </a:r>
            <a:r>
              <a:rPr lang="en-GB" sz="2400" dirty="0">
                <a:solidFill>
                  <a:srgbClr val="13155D"/>
                </a:solidFill>
              </a:rPr>
              <a:t> </a:t>
            </a:r>
            <a:r>
              <a:rPr lang="en-GB" sz="2400" dirty="0" err="1">
                <a:solidFill>
                  <a:srgbClr val="13155D"/>
                </a:solidFill>
              </a:rPr>
              <a:t>locali</a:t>
            </a:r>
            <a:r>
              <a:rPr lang="en-GB" sz="2400" dirty="0">
                <a:solidFill>
                  <a:srgbClr val="13155D"/>
                </a:solidFill>
              </a:rPr>
              <a:t> </a:t>
            </a:r>
            <a:r>
              <a:rPr lang="en-GB" sz="2400" dirty="0" err="1">
                <a:solidFill>
                  <a:srgbClr val="13155D"/>
                </a:solidFill>
              </a:rPr>
              <a:t>și</a:t>
            </a:r>
            <a:r>
              <a:rPr lang="en-GB" sz="2400" dirty="0">
                <a:solidFill>
                  <a:srgbClr val="13155D"/>
                </a:solidFill>
              </a:rPr>
              <a:t> </a:t>
            </a:r>
            <a:r>
              <a:rPr lang="en-GB" sz="2400" dirty="0" err="1">
                <a:solidFill>
                  <a:srgbClr val="13155D"/>
                </a:solidFill>
              </a:rPr>
              <a:t>sprijinirea</a:t>
            </a:r>
            <a:r>
              <a:rPr lang="en-GB" sz="2400" dirty="0">
                <a:solidFill>
                  <a:srgbClr val="13155D"/>
                </a:solidFill>
              </a:rPr>
              <a:t> </a:t>
            </a:r>
            <a:r>
              <a:rPr lang="en-GB" sz="2400" dirty="0" err="1">
                <a:solidFill>
                  <a:srgbClr val="13155D"/>
                </a:solidFill>
              </a:rPr>
              <a:t>acestora</a:t>
            </a:r>
            <a:r>
              <a:rPr lang="en-GB" sz="2400" dirty="0">
                <a:solidFill>
                  <a:srgbClr val="13155D"/>
                </a:solidFill>
              </a:rPr>
              <a:t> </a:t>
            </a:r>
            <a:r>
              <a:rPr lang="en-GB" sz="2400" dirty="0" err="1">
                <a:solidFill>
                  <a:srgbClr val="13155D"/>
                </a:solidFill>
              </a:rPr>
              <a:t>în</a:t>
            </a:r>
            <a:r>
              <a:rPr lang="en-GB" sz="2400" dirty="0">
                <a:solidFill>
                  <a:srgbClr val="13155D"/>
                </a:solidFill>
              </a:rPr>
              <a:t> </a:t>
            </a:r>
            <a:r>
              <a:rPr lang="en-GB" sz="2400" dirty="0" err="1">
                <a:solidFill>
                  <a:srgbClr val="13155D"/>
                </a:solidFill>
              </a:rPr>
              <a:t>activitățile</a:t>
            </a:r>
            <a:r>
              <a:rPr lang="en-GB" sz="2400" dirty="0">
                <a:solidFill>
                  <a:srgbClr val="13155D"/>
                </a:solidFill>
              </a:rPr>
              <a:t> legate de UE.</a:t>
            </a:r>
            <a:endParaRPr dirty="0"/>
          </a:p>
          <a:p>
            <a:pPr marL="0" marR="0" lvl="0" indent="0" algn="l" rtl="0">
              <a:lnSpc>
                <a:spcPct val="90000"/>
              </a:lnSpc>
              <a:spcBef>
                <a:spcPts val="1000"/>
              </a:spcBef>
              <a:spcAft>
                <a:spcPts val="0"/>
              </a:spcAft>
              <a:buClr>
                <a:srgbClr val="13155D"/>
              </a:buClr>
              <a:buSzPts val="2400"/>
              <a:buFont typeface="Arial"/>
              <a:buNone/>
            </a:pPr>
            <a:r>
              <a:rPr lang="en-GB" sz="2400" dirty="0" err="1">
                <a:solidFill>
                  <a:srgbClr val="13155D"/>
                </a:solidFill>
              </a:rPr>
              <a:t>În</a:t>
            </a:r>
            <a:r>
              <a:rPr lang="en-GB" sz="2400" dirty="0">
                <a:solidFill>
                  <a:srgbClr val="13155D"/>
                </a:solidFill>
              </a:rPr>
              <a:t> </a:t>
            </a:r>
            <a:r>
              <a:rPr lang="en-GB" sz="2400" dirty="0" err="1">
                <a:solidFill>
                  <a:srgbClr val="13155D"/>
                </a:solidFill>
              </a:rPr>
              <a:t>timp</a:t>
            </a:r>
            <a:r>
              <a:rPr lang="en-GB" sz="2400" dirty="0">
                <a:solidFill>
                  <a:srgbClr val="13155D"/>
                </a:solidFill>
              </a:rPr>
              <a:t> </a:t>
            </a:r>
            <a:r>
              <a:rPr lang="en-GB" sz="2400" dirty="0" err="1">
                <a:solidFill>
                  <a:srgbClr val="13155D"/>
                </a:solidFill>
              </a:rPr>
              <a:t>ce</a:t>
            </a:r>
            <a:r>
              <a:rPr lang="en-GB" sz="2400" dirty="0">
                <a:solidFill>
                  <a:srgbClr val="13155D"/>
                </a:solidFill>
              </a:rPr>
              <a:t> </a:t>
            </a:r>
            <a:r>
              <a:rPr lang="en-GB" sz="2400" dirty="0" err="1">
                <a:solidFill>
                  <a:srgbClr val="13155D"/>
                </a:solidFill>
              </a:rPr>
              <a:t>rețeaua</a:t>
            </a:r>
            <a:r>
              <a:rPr lang="en-GB" sz="2400" dirty="0">
                <a:solidFill>
                  <a:srgbClr val="13155D"/>
                </a:solidFill>
              </a:rPr>
              <a:t> </a:t>
            </a:r>
            <a:r>
              <a:rPr lang="en-GB" sz="2400" dirty="0" err="1">
                <a:solidFill>
                  <a:srgbClr val="13155D"/>
                </a:solidFill>
              </a:rPr>
              <a:t>noastră</a:t>
            </a:r>
            <a:r>
              <a:rPr lang="en-GB" sz="2400" dirty="0">
                <a:solidFill>
                  <a:srgbClr val="13155D"/>
                </a:solidFill>
              </a:rPr>
              <a:t> se </a:t>
            </a:r>
            <a:r>
              <a:rPr lang="en-GB" sz="2400" dirty="0" err="1">
                <a:solidFill>
                  <a:srgbClr val="13155D"/>
                </a:solidFill>
              </a:rPr>
              <a:t>concentrează</a:t>
            </a:r>
            <a:r>
              <a:rPr lang="en-GB" sz="2400" dirty="0">
                <a:solidFill>
                  <a:srgbClr val="13155D"/>
                </a:solidFill>
              </a:rPr>
              <a:t> </a:t>
            </a:r>
            <a:r>
              <a:rPr lang="en-GB" sz="2400" dirty="0" err="1">
                <a:solidFill>
                  <a:srgbClr val="13155D"/>
                </a:solidFill>
              </a:rPr>
              <a:t>în</a:t>
            </a:r>
            <a:r>
              <a:rPr lang="en-GB" sz="2400" dirty="0">
                <a:solidFill>
                  <a:srgbClr val="13155D"/>
                </a:solidFill>
              </a:rPr>
              <a:t> principal pe </a:t>
            </a:r>
            <a:r>
              <a:rPr lang="en-GB" sz="2400" dirty="0" err="1">
                <a:solidFill>
                  <a:srgbClr val="13155D"/>
                </a:solidFill>
              </a:rPr>
              <a:t>comunicarea</a:t>
            </a:r>
            <a:r>
              <a:rPr lang="en-GB" sz="2400" dirty="0">
                <a:solidFill>
                  <a:srgbClr val="13155D"/>
                </a:solidFill>
              </a:rPr>
              <a:t> cu </a:t>
            </a:r>
            <a:r>
              <a:rPr lang="en-GB" sz="2400" dirty="0" err="1">
                <a:solidFill>
                  <a:srgbClr val="13155D"/>
                </a:solidFill>
              </a:rPr>
              <a:t>cetățenii</a:t>
            </a:r>
            <a:r>
              <a:rPr lang="en-GB" sz="2400" dirty="0">
                <a:solidFill>
                  <a:srgbClr val="13155D"/>
                </a:solidFill>
              </a:rPr>
              <a:t>, </a:t>
            </a:r>
            <a:r>
              <a:rPr lang="en-GB" sz="2400" dirty="0" err="1">
                <a:solidFill>
                  <a:srgbClr val="13155D"/>
                </a:solidFill>
              </a:rPr>
              <a:t>rețeaua</a:t>
            </a:r>
            <a:r>
              <a:rPr lang="en-GB" sz="2400" dirty="0">
                <a:solidFill>
                  <a:srgbClr val="13155D"/>
                </a:solidFill>
              </a:rPr>
              <a:t> </a:t>
            </a:r>
            <a:r>
              <a:rPr lang="en-GB" sz="2400" dirty="0" err="1">
                <a:solidFill>
                  <a:srgbClr val="13155D"/>
                </a:solidFill>
              </a:rPr>
              <a:t>Comitetului</a:t>
            </a:r>
            <a:r>
              <a:rPr lang="en-GB" sz="2400" dirty="0">
                <a:solidFill>
                  <a:srgbClr val="13155D"/>
                </a:solidFill>
              </a:rPr>
              <a:t> </a:t>
            </a:r>
            <a:r>
              <a:rPr lang="en-GB" sz="2400" dirty="0" err="1">
                <a:solidFill>
                  <a:srgbClr val="13155D"/>
                </a:solidFill>
              </a:rPr>
              <a:t>Regiunilor</a:t>
            </a:r>
            <a:r>
              <a:rPr lang="en-GB" sz="2400" dirty="0">
                <a:solidFill>
                  <a:srgbClr val="13155D"/>
                </a:solidFill>
              </a:rPr>
              <a:t> </a:t>
            </a:r>
            <a:r>
              <a:rPr lang="en-GB" sz="2400" dirty="0" err="1">
                <a:solidFill>
                  <a:srgbClr val="13155D"/>
                </a:solidFill>
              </a:rPr>
              <a:t>vizează</a:t>
            </a:r>
            <a:r>
              <a:rPr lang="en-GB" sz="2400" dirty="0">
                <a:solidFill>
                  <a:srgbClr val="13155D"/>
                </a:solidFill>
              </a:rPr>
              <a:t> </a:t>
            </a:r>
            <a:r>
              <a:rPr lang="en-GB" sz="2400" dirty="0" err="1">
                <a:solidFill>
                  <a:srgbClr val="13155D"/>
                </a:solidFill>
              </a:rPr>
              <a:t>crearea</a:t>
            </a:r>
            <a:r>
              <a:rPr lang="en-GB" sz="2400" dirty="0">
                <a:solidFill>
                  <a:srgbClr val="13155D"/>
                </a:solidFill>
              </a:rPr>
              <a:t> de </a:t>
            </a:r>
            <a:r>
              <a:rPr lang="en-GB" sz="2400" dirty="0" err="1">
                <a:solidFill>
                  <a:srgbClr val="13155D"/>
                </a:solidFill>
              </a:rPr>
              <a:t>legături</a:t>
            </a:r>
            <a:r>
              <a:rPr lang="en-GB" sz="2400" dirty="0">
                <a:solidFill>
                  <a:srgbClr val="13155D"/>
                </a:solidFill>
              </a:rPr>
              <a:t> cu </a:t>
            </a:r>
            <a:r>
              <a:rPr lang="en-GB" sz="2400" dirty="0" err="1">
                <a:solidFill>
                  <a:srgbClr val="13155D"/>
                </a:solidFill>
              </a:rPr>
              <a:t>activitatea</a:t>
            </a:r>
            <a:r>
              <a:rPr lang="en-GB" sz="2400" dirty="0">
                <a:solidFill>
                  <a:srgbClr val="13155D"/>
                </a:solidFill>
              </a:rPr>
              <a:t> </a:t>
            </a:r>
            <a:r>
              <a:rPr lang="en-GB" sz="2400" dirty="0" err="1">
                <a:solidFill>
                  <a:srgbClr val="13155D"/>
                </a:solidFill>
              </a:rPr>
              <a:t>desfășurată</a:t>
            </a:r>
            <a:r>
              <a:rPr lang="en-GB" sz="2400" dirty="0">
                <a:solidFill>
                  <a:srgbClr val="13155D"/>
                </a:solidFill>
              </a:rPr>
              <a:t> de </a:t>
            </a:r>
            <a:r>
              <a:rPr lang="en-GB" sz="2400" dirty="0" err="1">
                <a:solidFill>
                  <a:srgbClr val="13155D"/>
                </a:solidFill>
              </a:rPr>
              <a:t>membrii</a:t>
            </a:r>
            <a:r>
              <a:rPr lang="en-GB" sz="2400" dirty="0">
                <a:solidFill>
                  <a:srgbClr val="13155D"/>
                </a:solidFill>
              </a:rPr>
              <a:t> </a:t>
            </a:r>
            <a:r>
              <a:rPr lang="en-GB" sz="2400" dirty="0" err="1">
                <a:solidFill>
                  <a:srgbClr val="13155D"/>
                </a:solidFill>
              </a:rPr>
              <a:t>Comitetului</a:t>
            </a:r>
            <a:r>
              <a:rPr lang="en-GB" sz="2400" dirty="0">
                <a:solidFill>
                  <a:srgbClr val="13155D"/>
                </a:solidFill>
              </a:rPr>
              <a:t> </a:t>
            </a:r>
            <a:r>
              <a:rPr lang="en-GB" sz="2400" dirty="0" err="1">
                <a:solidFill>
                  <a:srgbClr val="13155D"/>
                </a:solidFill>
              </a:rPr>
              <a:t>Regiunilor</a:t>
            </a:r>
            <a:r>
              <a:rPr lang="en-GB" sz="2400" dirty="0">
                <a:solidFill>
                  <a:srgbClr val="13155D"/>
                </a:solidFill>
              </a:rPr>
              <a:t>.</a:t>
            </a:r>
            <a:endParaRPr dirty="0"/>
          </a:p>
          <a:p>
            <a:pPr marL="0" marR="0" lvl="0" indent="0" algn="l" rtl="0">
              <a:lnSpc>
                <a:spcPct val="90000"/>
              </a:lnSpc>
              <a:spcBef>
                <a:spcPts val="1000"/>
              </a:spcBef>
              <a:spcAft>
                <a:spcPts val="0"/>
              </a:spcAft>
              <a:buClr>
                <a:srgbClr val="13155D"/>
              </a:buClr>
              <a:buSzPts val="2400"/>
              <a:buFont typeface="Arial"/>
              <a:buNone/>
            </a:pPr>
            <a:r>
              <a:rPr lang="en-GB" sz="2400" b="1" dirty="0" err="1">
                <a:solidFill>
                  <a:srgbClr val="13155D"/>
                </a:solidFill>
              </a:rPr>
              <a:t>Puteți</a:t>
            </a:r>
            <a:r>
              <a:rPr lang="en-GB" sz="2400" b="1" dirty="0">
                <a:solidFill>
                  <a:srgbClr val="13155D"/>
                </a:solidFill>
              </a:rPr>
              <a:t> </a:t>
            </a:r>
            <a:r>
              <a:rPr lang="en-GB" sz="2400" b="1" dirty="0" err="1">
                <a:solidFill>
                  <a:srgbClr val="13155D"/>
                </a:solidFill>
              </a:rPr>
              <a:t>deveni</a:t>
            </a:r>
            <a:r>
              <a:rPr lang="en-GB" sz="2400" b="1" dirty="0">
                <a:solidFill>
                  <a:srgbClr val="13155D"/>
                </a:solidFill>
              </a:rPr>
              <a:t> </a:t>
            </a:r>
            <a:r>
              <a:rPr lang="en-GB" sz="2400" b="1" dirty="0" err="1">
                <a:solidFill>
                  <a:srgbClr val="13155D"/>
                </a:solidFill>
              </a:rPr>
              <a:t>membru</a:t>
            </a:r>
            <a:r>
              <a:rPr lang="en-GB" sz="2400" b="1" dirty="0">
                <a:solidFill>
                  <a:srgbClr val="13155D"/>
                </a:solidFill>
              </a:rPr>
              <a:t> al </a:t>
            </a:r>
            <a:r>
              <a:rPr lang="en-GB" sz="2400" b="1" dirty="0" err="1">
                <a:solidFill>
                  <a:srgbClr val="13155D"/>
                </a:solidFill>
              </a:rPr>
              <a:t>ambelor</a:t>
            </a:r>
            <a:r>
              <a:rPr lang="en-GB" sz="2400" b="1" dirty="0">
                <a:solidFill>
                  <a:srgbClr val="13155D"/>
                </a:solidFill>
              </a:rPr>
              <a:t> </a:t>
            </a:r>
            <a:r>
              <a:rPr lang="en-GB" sz="2400" b="1" dirty="0" err="1">
                <a:solidFill>
                  <a:srgbClr val="13155D"/>
                </a:solidFill>
              </a:rPr>
              <a:t>rețele</a:t>
            </a:r>
            <a:r>
              <a:rPr lang="en-GB" sz="2400" b="1" i="0" u="none" strike="noStrike" cap="none" dirty="0">
                <a:solidFill>
                  <a:srgbClr val="13155D"/>
                </a:solidFill>
                <a:latin typeface="Calibri"/>
                <a:ea typeface="Calibri"/>
                <a:cs typeface="Calibri"/>
                <a:sym typeface="Calibri"/>
              </a:rPr>
              <a:t>!</a:t>
            </a:r>
            <a:endParaRPr sz="2400" b="1" i="0" u="none" strike="noStrike" cap="none" dirty="0">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a:solidFill>
                  <a:srgbClr val="FFFFFF"/>
                </a:solidFill>
              </a:rPr>
              <a:t>Ce se așteaptă</a:t>
            </a:r>
            <a:r>
              <a:rPr lang="en-GB">
                <a:solidFill>
                  <a:srgbClr val="FFFFFF"/>
                </a:solidFill>
                <a:latin typeface="Calibri"/>
                <a:ea typeface="Calibri"/>
                <a:cs typeface="Calibri"/>
                <a:sym typeface="Calibri"/>
              </a:rPr>
              <a:t> </a:t>
            </a:r>
            <a:r>
              <a:rPr lang="en-GB" b="1">
                <a:solidFill>
                  <a:srgbClr val="FFF100"/>
                </a:solidFill>
              </a:rPr>
              <a:t>de la membrii rețelei</a:t>
            </a:r>
            <a:r>
              <a:rPr lang="en-GB" b="1">
                <a:solidFill>
                  <a:srgbClr val="FFF100"/>
                </a:solidFill>
                <a:latin typeface="Calibri"/>
                <a:ea typeface="Calibri"/>
                <a:cs typeface="Calibri"/>
                <a:sym typeface="Calibri"/>
              </a:rPr>
              <a:t>?</a:t>
            </a:r>
            <a:endParaRPr>
              <a:solidFill>
                <a:srgbClr val="FFF100"/>
              </a:solidFill>
              <a:latin typeface="Calibri"/>
              <a:ea typeface="Calibri"/>
              <a:cs typeface="Calibri"/>
              <a:sym typeface="Calibri"/>
            </a:endParaRPr>
          </a:p>
        </p:txBody>
      </p:sp>
      <p:sp>
        <p:nvSpPr>
          <p:cNvPr id="368" name="Google Shape;368;p15"/>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ro-RO" sz="1400" b="0" i="0" u="none" strike="noStrike" cap="none" dirty="0">
                <a:solidFill>
                  <a:schemeClr val="lt1"/>
                </a:solidFill>
                <a:latin typeface="Calibri"/>
                <a:ea typeface="Calibri"/>
                <a:cs typeface="Calibri"/>
                <a:sym typeface="Calibri"/>
              </a:rPr>
              <a:t>Construim Europa împreună cu</a:t>
            </a:r>
            <a:br>
              <a:rPr lang="en-US" sz="1400" b="0" i="0" u="none" strike="noStrike" cap="none" dirty="0">
                <a:solidFill>
                  <a:schemeClr val="lt1"/>
                </a:solidFill>
                <a:latin typeface="Calibri"/>
                <a:ea typeface="Calibri"/>
                <a:cs typeface="Calibri"/>
                <a:sym typeface="Calibri"/>
              </a:rPr>
            </a:br>
            <a:r>
              <a:rPr lang="ro-RO" sz="2400" b="1" dirty="0">
                <a:solidFill>
                  <a:srgbClr val="FFFF00"/>
                </a:solidFill>
                <a:latin typeface="Calibri"/>
                <a:ea typeface="Calibri"/>
                <a:cs typeface="Calibri"/>
                <a:sym typeface="Calibri"/>
              </a:rPr>
              <a:t>autoritățile locale</a:t>
            </a:r>
            <a:r>
              <a:rPr lang="en-US" sz="2400" b="1" i="0" u="none" strike="noStrike" cap="none" dirty="0">
                <a:solidFill>
                  <a:srgbClr val="FFFF00"/>
                </a:solidFill>
                <a:latin typeface="Calibri"/>
                <a:ea typeface="Calibri"/>
                <a:cs typeface="Calibri"/>
                <a:sym typeface="Calibri"/>
              </a:rPr>
              <a:t> </a:t>
            </a:r>
            <a:endParaRPr lang="en-US"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74" name="Google Shape;374;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Ce se așteaptă de la</a:t>
            </a:r>
          </a:p>
          <a:p>
            <a:pPr marL="0" lvl="0" indent="0" algn="r" rtl="0">
              <a:lnSpc>
                <a:spcPct val="90000"/>
              </a:lnSpc>
              <a:spcBef>
                <a:spcPts val="0"/>
              </a:spcBef>
              <a:spcAft>
                <a:spcPts val="0"/>
              </a:spcAft>
              <a:buClr>
                <a:srgbClr val="13165D"/>
              </a:buClr>
              <a:buSzPts val="1000"/>
              <a:buNone/>
            </a:pPr>
            <a:r>
              <a:rPr lang="ro-RO" b="1" dirty="0">
                <a:solidFill>
                  <a:srgbClr val="13165D"/>
                </a:solidFill>
              </a:rPr>
              <a:t>membrii rețelei</a:t>
            </a:r>
            <a:r>
              <a:rPr lang="en-GB" b="1" dirty="0">
                <a:solidFill>
                  <a:srgbClr val="13165D"/>
                </a:solidFill>
                <a:latin typeface="Calibri"/>
                <a:ea typeface="Calibri"/>
                <a:cs typeface="Calibri"/>
                <a:sym typeface="Calibri"/>
              </a:rPr>
              <a:t>?</a:t>
            </a:r>
            <a:endParaRPr dirty="0">
              <a:solidFill>
                <a:srgbClr val="13165D"/>
              </a:solidFill>
              <a:latin typeface="Calibri"/>
              <a:ea typeface="Calibri"/>
              <a:cs typeface="Calibri"/>
              <a:sym typeface="Calibri"/>
            </a:endParaRPr>
          </a:p>
        </p:txBody>
      </p:sp>
      <p:sp>
        <p:nvSpPr>
          <p:cNvPr id="375" name="Google Shape;375;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GB" b="1">
                <a:solidFill>
                  <a:srgbClr val="FFF100"/>
                </a:solidFill>
              </a:rPr>
              <a:t>Să se angajeze în </a:t>
            </a:r>
            <a:r>
              <a:rPr lang="en-GB" sz="1800" b="1">
                <a:solidFill>
                  <a:srgbClr val="FFF100"/>
                </a:solidFill>
                <a:latin typeface="Calibri"/>
                <a:ea typeface="Calibri"/>
                <a:cs typeface="Calibri"/>
                <a:sym typeface="Calibri"/>
              </a:rPr>
              <a:t>dezbateri </a:t>
            </a:r>
            <a:r>
              <a:rPr lang="en-GB">
                <a:solidFill>
                  <a:srgbClr val="FFFFFF"/>
                </a:solidFill>
              </a:rPr>
              <a:t>cu</a:t>
            </a:r>
            <a:r>
              <a:rPr lang="en-GB" sz="1800">
                <a:solidFill>
                  <a:srgbClr val="FFFFFF"/>
                </a:solidFill>
                <a:latin typeface="Calibri"/>
                <a:ea typeface="Calibri"/>
                <a:cs typeface="Calibri"/>
                <a:sym typeface="Calibri"/>
              </a:rPr>
              <a:t> </a:t>
            </a:r>
            <a:r>
              <a:rPr lang="en-GB">
                <a:solidFill>
                  <a:srgbClr val="FFFFFF"/>
                </a:solidFill>
              </a:rPr>
              <a:t>membrii circumscripției lor și cu mass-media locală în legătură cu inițiativele politice generale și cu măsurile întreprinse de UE.</a:t>
            </a:r>
            <a:endParaRPr/>
          </a:p>
          <a:p>
            <a:pPr marL="228600" lvl="0" indent="-228600" algn="l" rtl="0">
              <a:lnSpc>
                <a:spcPct val="90000"/>
              </a:lnSpc>
              <a:spcBef>
                <a:spcPts val="1000"/>
              </a:spcBef>
              <a:spcAft>
                <a:spcPts val="0"/>
              </a:spcAft>
              <a:buClr>
                <a:srgbClr val="FFF100"/>
              </a:buClr>
              <a:buSzPts val="1800"/>
              <a:buChar char="•"/>
            </a:pPr>
            <a:r>
              <a:rPr lang="en-GB" b="1">
                <a:solidFill>
                  <a:srgbClr val="FFF100"/>
                </a:solidFill>
              </a:rPr>
              <a:t>Să prezinte politicile</a:t>
            </a:r>
            <a:r>
              <a:rPr lang="en-GB" sz="1800" b="1">
                <a:solidFill>
                  <a:srgbClr val="FFF100"/>
                </a:solidFill>
                <a:latin typeface="Calibri"/>
                <a:ea typeface="Calibri"/>
                <a:cs typeface="Calibri"/>
                <a:sym typeface="Calibri"/>
              </a:rPr>
              <a:t>, </a:t>
            </a:r>
            <a:r>
              <a:rPr lang="en-GB" sz="1800">
                <a:solidFill>
                  <a:srgbClr val="FFFFFF"/>
                </a:solidFill>
                <a:latin typeface="Calibri"/>
                <a:ea typeface="Calibri"/>
                <a:cs typeface="Calibri"/>
                <a:sym typeface="Calibri"/>
              </a:rPr>
              <a:t>ac</a:t>
            </a:r>
            <a:r>
              <a:rPr lang="en-GB">
                <a:solidFill>
                  <a:srgbClr val="FFFFFF"/>
                </a:solidFill>
              </a:rPr>
              <a:t>țiunile și inițiativele </a:t>
            </a:r>
            <a:r>
              <a:rPr lang="en-GB" b="1">
                <a:solidFill>
                  <a:srgbClr val="FFF100"/>
                </a:solidFill>
              </a:rPr>
              <a:t>UE </a:t>
            </a:r>
            <a:r>
              <a:rPr lang="en-GB"/>
              <a:t>într-un mod obiectiv, în baza unor informații corecte și de încredere.</a:t>
            </a:r>
            <a:endParaRPr sz="1800"/>
          </a:p>
          <a:p>
            <a:pPr marL="228600" lvl="0" indent="-228600" algn="l" rtl="0">
              <a:lnSpc>
                <a:spcPct val="90000"/>
              </a:lnSpc>
              <a:spcBef>
                <a:spcPts val="1000"/>
              </a:spcBef>
              <a:spcAft>
                <a:spcPts val="0"/>
              </a:spcAft>
              <a:buClr>
                <a:srgbClr val="FFF100"/>
              </a:buClr>
              <a:buSzPts val="1800"/>
              <a:buChar char="•"/>
            </a:pPr>
            <a:r>
              <a:rPr lang="en-GB" b="1">
                <a:solidFill>
                  <a:srgbClr val="FFF100"/>
                </a:solidFill>
              </a:rPr>
              <a:t>Să participe la activitatea rețelei</a:t>
            </a:r>
            <a:r>
              <a:rPr lang="en-GB" sz="1800" b="1">
                <a:solidFill>
                  <a:srgbClr val="FFF100"/>
                </a:solidFill>
                <a:latin typeface="Calibri"/>
                <a:ea typeface="Calibri"/>
                <a:cs typeface="Calibri"/>
                <a:sym typeface="Calibri"/>
              </a:rPr>
              <a:t>, </a:t>
            </a:r>
            <a:r>
              <a:rPr lang="en-GB" sz="1800">
                <a:solidFill>
                  <a:srgbClr val="FFFFFF"/>
                </a:solidFill>
                <a:latin typeface="Calibri"/>
                <a:ea typeface="Calibri"/>
                <a:cs typeface="Calibri"/>
                <a:sym typeface="Calibri"/>
              </a:rPr>
              <a:t>inclu</a:t>
            </a:r>
            <a:r>
              <a:rPr lang="en-GB">
                <a:solidFill>
                  <a:srgbClr val="FFFFFF"/>
                </a:solidFill>
              </a:rPr>
              <a:t>siv, de exemplu, să răspundă la sondaje aproximativ de două ori pe an.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dirty="0" err="1">
                <a:solidFill>
                  <a:srgbClr val="F2F2F2"/>
                </a:solidFill>
              </a:rPr>
              <a:t>Participarea</a:t>
            </a:r>
            <a:r>
              <a:rPr lang="en-GB" dirty="0">
                <a:solidFill>
                  <a:srgbClr val="F2F2F2"/>
                </a:solidFill>
              </a:rPr>
              <a:t> la </a:t>
            </a:r>
            <a:r>
              <a:rPr lang="en-GB" dirty="0" err="1">
                <a:solidFill>
                  <a:srgbClr val="F2F2F2"/>
                </a:solidFill>
              </a:rPr>
              <a:t>rețea</a:t>
            </a:r>
            <a:r>
              <a:rPr lang="ro-RO" dirty="0">
                <a:solidFill>
                  <a:srgbClr val="F2F2F2"/>
                </a:solidFill>
              </a:rPr>
              <a:t> –</a:t>
            </a:r>
            <a:br>
              <a:rPr lang="en-GB" b="1" dirty="0">
                <a:solidFill>
                  <a:srgbClr val="F2F2F2"/>
                </a:solidFill>
                <a:latin typeface="Calibri"/>
                <a:ea typeface="Calibri"/>
                <a:cs typeface="Calibri"/>
                <a:sym typeface="Calibri"/>
              </a:rPr>
            </a:br>
            <a:r>
              <a:rPr lang="en-GB" b="1" dirty="0" err="1">
                <a:solidFill>
                  <a:srgbClr val="FFF100"/>
                </a:solidFill>
              </a:rPr>
              <a:t>ce</a:t>
            </a:r>
            <a:r>
              <a:rPr lang="en-GB" b="1" dirty="0">
                <a:solidFill>
                  <a:srgbClr val="FFF100"/>
                </a:solidFill>
              </a:rPr>
              <a:t> se </a:t>
            </a:r>
            <a:r>
              <a:rPr lang="en-GB" b="1" dirty="0" err="1">
                <a:solidFill>
                  <a:srgbClr val="FFF100"/>
                </a:solidFill>
              </a:rPr>
              <a:t>întâmplă</a:t>
            </a:r>
            <a:r>
              <a:rPr lang="en-GB" b="1" dirty="0">
                <a:solidFill>
                  <a:srgbClr val="FFF100"/>
                </a:solidFill>
              </a:rPr>
              <a:t> </a:t>
            </a:r>
            <a:r>
              <a:rPr lang="en-GB" b="1" dirty="0" err="1">
                <a:solidFill>
                  <a:srgbClr val="FFF100"/>
                </a:solidFill>
              </a:rPr>
              <a:t>în</a:t>
            </a:r>
            <a:r>
              <a:rPr lang="en-GB" b="1" dirty="0">
                <a:solidFill>
                  <a:srgbClr val="FFF100"/>
                </a:solidFill>
              </a:rPr>
              <a:t> </a:t>
            </a:r>
            <a:r>
              <a:rPr lang="en-GB" b="1" dirty="0" err="1">
                <a:solidFill>
                  <a:srgbClr val="FFF100"/>
                </a:solidFill>
              </a:rPr>
              <a:t>continuare</a:t>
            </a:r>
            <a:r>
              <a:rPr lang="en-GB" b="1" dirty="0">
                <a:solidFill>
                  <a:srgbClr val="FFF100"/>
                </a:solidFill>
                <a:latin typeface="Calibri"/>
                <a:ea typeface="Calibri"/>
                <a:cs typeface="Calibri"/>
                <a:sym typeface="Calibri"/>
              </a:rPr>
              <a:t>?</a:t>
            </a:r>
            <a:endParaRPr dirty="0">
              <a:solidFill>
                <a:srgbClr val="F2F2F2"/>
              </a:solidFill>
              <a:latin typeface="Calibri"/>
              <a:ea typeface="Calibri"/>
              <a:cs typeface="Calibri"/>
              <a:sym typeface="Calibri"/>
            </a:endParaRPr>
          </a:p>
        </p:txBody>
      </p:sp>
      <p:sp>
        <p:nvSpPr>
          <p:cNvPr id="381" name="Google Shape;381;p1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a:t>Ce este</a:t>
            </a:r>
            <a:r>
              <a:rPr lang="en-GB" sz="4000" b="1">
                <a:latin typeface="Calibri"/>
                <a:ea typeface="Calibri"/>
                <a:cs typeface="Calibri"/>
                <a:sym typeface="Calibri"/>
              </a:rPr>
              <a:t> </a:t>
            </a:r>
            <a:endParaRPr sz="4000">
              <a:latin typeface="Calibri"/>
              <a:ea typeface="Calibri"/>
              <a:cs typeface="Calibri"/>
              <a:sym typeface="Calibri"/>
            </a:endParaRPr>
          </a:p>
        </p:txBody>
      </p:sp>
      <p:sp>
        <p:nvSpPr>
          <p:cNvPr id="257" name="Google Shape;257;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a:solidFill>
                  <a:srgbClr val="FFF200"/>
                </a:solidFill>
              </a:rPr>
              <a:t>„Construim Europa împreună cu autoritățile locale”</a:t>
            </a:r>
            <a:r>
              <a:rPr lang="en-GB" sz="5400" b="1">
                <a:solidFill>
                  <a:srgbClr val="FFF200"/>
                </a:solidFill>
                <a:latin typeface="Calibri"/>
                <a:ea typeface="Calibri"/>
                <a:cs typeface="Calibri"/>
                <a:sym typeface="Calibri"/>
              </a:rPr>
              <a:t>?</a:t>
            </a:r>
            <a:endParaRPr sz="5400">
              <a:solidFill>
                <a:srgbClr val="FFF200"/>
              </a:solidFill>
              <a:latin typeface="Calibri"/>
              <a:ea typeface="Calibri"/>
              <a:cs typeface="Calibri"/>
              <a:sym typeface="Calibri"/>
            </a:endParaRPr>
          </a:p>
        </p:txBody>
      </p:sp>
      <p:sp>
        <p:nvSpPr>
          <p:cNvPr id="258" name="Google Shape;258;p2"/>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ro-RO" dirty="0"/>
              <a:t>Construim Europa împreună cu </a:t>
            </a:r>
            <a:br>
              <a:rPr lang="ro-RO" dirty="0"/>
            </a:br>
            <a:r>
              <a:rPr lang="ro-RO" sz="2400" b="1" dirty="0">
                <a:solidFill>
                  <a:srgbClr val="FFFF00"/>
                </a:solidFill>
              </a:rPr>
              <a:t>autoritățile locale </a:t>
            </a:r>
            <a:endParaRPr lang="ro-RO" dirty="0"/>
          </a:p>
          <a:p>
            <a:pPr marL="0" lvl="0" indent="0" algn="r" rtl="0">
              <a:lnSpc>
                <a:spcPct val="90000"/>
              </a:lnSpc>
              <a:spcBef>
                <a:spcPts val="1000"/>
              </a:spcBef>
              <a:spcAft>
                <a:spcPts val="0"/>
              </a:spcAft>
              <a:buClr>
                <a:schemeClr val="lt1"/>
              </a:buClr>
              <a:buSzPts val="14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87" name="Google Shape;387;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Participarea la rețea –</a:t>
            </a:r>
            <a:br>
              <a:rPr lang="en-GB" dirty="0">
                <a:solidFill>
                  <a:srgbClr val="13165D"/>
                </a:solidFill>
              </a:rPr>
            </a:br>
            <a:r>
              <a:rPr lang="ro-RO" dirty="0">
                <a:solidFill>
                  <a:srgbClr val="13165D"/>
                </a:solidFill>
              </a:rPr>
              <a:t> </a:t>
            </a:r>
            <a:r>
              <a:rPr lang="ro-RO" b="1" dirty="0">
                <a:solidFill>
                  <a:srgbClr val="13165D"/>
                </a:solidFill>
                <a:latin typeface="Calibri"/>
                <a:ea typeface="Calibri"/>
                <a:cs typeface="Calibri"/>
                <a:sym typeface="Calibri"/>
              </a:rPr>
              <a:t>ce se întâmplă în continuare</a:t>
            </a:r>
            <a:r>
              <a:rPr lang="en-GB" b="1" dirty="0">
                <a:solidFill>
                  <a:srgbClr val="13165D"/>
                </a:solidFill>
                <a:latin typeface="Calibri"/>
                <a:ea typeface="Calibri"/>
                <a:cs typeface="Calibri"/>
                <a:sym typeface="Calibri"/>
              </a:rPr>
              <a:t>?</a:t>
            </a:r>
            <a:endParaRPr dirty="0">
              <a:solidFill>
                <a:srgbClr val="13165D"/>
              </a:solidFill>
              <a:latin typeface="Calibri"/>
              <a:ea typeface="Calibri"/>
              <a:cs typeface="Calibri"/>
              <a:sym typeface="Calibri"/>
            </a:endParaRPr>
          </a:p>
        </p:txBody>
      </p:sp>
      <p:sp>
        <p:nvSpPr>
          <p:cNvPr id="388" name="Google Shape;388;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en-GB" b="1" dirty="0" err="1">
                <a:solidFill>
                  <a:srgbClr val="13165D"/>
                </a:solidFill>
              </a:rPr>
              <a:t>După</a:t>
            </a:r>
            <a:r>
              <a:rPr lang="en-GB" b="1" dirty="0">
                <a:solidFill>
                  <a:srgbClr val="13165D"/>
                </a:solidFill>
              </a:rPr>
              <a:t> </a:t>
            </a:r>
            <a:r>
              <a:rPr lang="en-GB" b="1" dirty="0" err="1">
                <a:solidFill>
                  <a:srgbClr val="13165D"/>
                </a:solidFill>
              </a:rPr>
              <a:t>ce</a:t>
            </a:r>
            <a:r>
              <a:rPr lang="en-GB" b="1" dirty="0">
                <a:solidFill>
                  <a:srgbClr val="13165D"/>
                </a:solidFill>
              </a:rPr>
              <a:t> </a:t>
            </a:r>
            <a:r>
              <a:rPr lang="en-GB" b="1" dirty="0" err="1">
                <a:solidFill>
                  <a:srgbClr val="13165D"/>
                </a:solidFill>
              </a:rPr>
              <a:t>autoritățile</a:t>
            </a:r>
            <a:r>
              <a:rPr lang="en-GB" b="1" dirty="0">
                <a:solidFill>
                  <a:srgbClr val="13165D"/>
                </a:solidFill>
              </a:rPr>
              <a:t> locale </a:t>
            </a:r>
            <a:r>
              <a:rPr lang="en-GB" b="1" dirty="0" err="1">
                <a:solidFill>
                  <a:srgbClr val="13165D"/>
                </a:solidFill>
              </a:rPr>
              <a:t>și</a:t>
            </a:r>
            <a:r>
              <a:rPr lang="en-GB" b="1" dirty="0">
                <a:solidFill>
                  <a:srgbClr val="13165D"/>
                </a:solidFill>
              </a:rPr>
              <a:t> </a:t>
            </a:r>
            <a:r>
              <a:rPr lang="en-GB" b="1" dirty="0" err="1">
                <a:solidFill>
                  <a:srgbClr val="13165D"/>
                </a:solidFill>
              </a:rPr>
              <a:t>consilierii</a:t>
            </a:r>
            <a:r>
              <a:rPr lang="en-GB" b="1" dirty="0">
                <a:solidFill>
                  <a:srgbClr val="13165D"/>
                </a:solidFill>
              </a:rPr>
              <a:t> </a:t>
            </a:r>
            <a:r>
              <a:rPr lang="en-GB" b="1" dirty="0" err="1">
                <a:solidFill>
                  <a:srgbClr val="13165D"/>
                </a:solidFill>
              </a:rPr>
              <a:t>desemnați</a:t>
            </a:r>
            <a:r>
              <a:rPr lang="en-GB" b="1" dirty="0">
                <a:solidFill>
                  <a:srgbClr val="13165D"/>
                </a:solidFill>
              </a:rPr>
              <a:t> sunt </a:t>
            </a:r>
            <a:r>
              <a:rPr lang="en-GB" b="1" dirty="0" err="1">
                <a:solidFill>
                  <a:srgbClr val="13165D"/>
                </a:solidFill>
              </a:rPr>
              <a:t>acceptați</a:t>
            </a:r>
            <a:r>
              <a:rPr lang="en-GB" b="1" dirty="0">
                <a:solidFill>
                  <a:srgbClr val="13165D"/>
                </a:solidFill>
              </a:rPr>
              <a:t> ca </a:t>
            </a:r>
            <a:r>
              <a:rPr lang="en-GB" b="1" dirty="0" err="1">
                <a:solidFill>
                  <a:srgbClr val="13165D"/>
                </a:solidFill>
              </a:rPr>
              <a:t>parteneri</a:t>
            </a:r>
            <a:r>
              <a:rPr lang="en-GB" b="1" dirty="0">
                <a:solidFill>
                  <a:srgbClr val="13165D"/>
                </a:solidFill>
              </a:rPr>
              <a:t> </a:t>
            </a:r>
            <a:r>
              <a:rPr lang="en-GB" b="1" dirty="0" err="1">
                <a:solidFill>
                  <a:srgbClr val="13165D"/>
                </a:solidFill>
              </a:rPr>
              <a:t>și</a:t>
            </a:r>
            <a:r>
              <a:rPr lang="en-GB" b="1" dirty="0">
                <a:solidFill>
                  <a:srgbClr val="13165D"/>
                </a:solidFill>
              </a:rPr>
              <a:t> </a:t>
            </a:r>
            <a:r>
              <a:rPr lang="en-GB" b="1" dirty="0" err="1">
                <a:solidFill>
                  <a:srgbClr val="13165D"/>
                </a:solidFill>
              </a:rPr>
              <a:t>membri</a:t>
            </a:r>
            <a:r>
              <a:rPr lang="en-GB" b="1" dirty="0">
                <a:solidFill>
                  <a:srgbClr val="13165D"/>
                </a:solidFill>
              </a:rPr>
              <a:t> ai </a:t>
            </a:r>
            <a:r>
              <a:rPr lang="en-GB" b="1" dirty="0" err="1">
                <a:solidFill>
                  <a:srgbClr val="13165D"/>
                </a:solidFill>
              </a:rPr>
              <a:t>proiectului</a:t>
            </a:r>
            <a:r>
              <a:rPr lang="en-GB" b="1" dirty="0">
                <a:solidFill>
                  <a:srgbClr val="13165D"/>
                </a:solidFill>
              </a:rPr>
              <a:t>, </a:t>
            </a:r>
            <a:r>
              <a:rPr lang="en-GB" b="1" dirty="0" err="1">
                <a:solidFill>
                  <a:srgbClr val="13165D"/>
                </a:solidFill>
              </a:rPr>
              <a:t>aceștia</a:t>
            </a:r>
            <a:r>
              <a:rPr lang="en-GB" b="1" dirty="0">
                <a:solidFill>
                  <a:srgbClr val="13165D"/>
                </a:solidFill>
              </a:rPr>
              <a:t>:</a:t>
            </a:r>
            <a:endParaRPr sz="1800" b="1" dirty="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1800"/>
              <a:buChar char="•"/>
            </a:pPr>
            <a:r>
              <a:rPr lang="en-GB" b="1" dirty="0" err="1">
                <a:solidFill>
                  <a:srgbClr val="13165D"/>
                </a:solidFill>
              </a:rPr>
              <a:t>vor</a:t>
            </a:r>
            <a:r>
              <a:rPr lang="en-GB" b="1" dirty="0">
                <a:solidFill>
                  <a:srgbClr val="13165D"/>
                </a:solidFill>
              </a:rPr>
              <a:t> </a:t>
            </a:r>
            <a:r>
              <a:rPr lang="en-GB" b="1" dirty="0" err="1">
                <a:solidFill>
                  <a:srgbClr val="13165D"/>
                </a:solidFill>
              </a:rPr>
              <a:t>primi</a:t>
            </a:r>
            <a:r>
              <a:rPr lang="en-GB" b="1" dirty="0">
                <a:solidFill>
                  <a:srgbClr val="13165D"/>
                </a:solidFill>
              </a:rPr>
              <a:t> </a:t>
            </a:r>
            <a:r>
              <a:rPr lang="en-GB" b="1" dirty="0" err="1">
                <a:solidFill>
                  <a:srgbClr val="13165D"/>
                </a:solidFill>
              </a:rPr>
              <a:t>materiale</a:t>
            </a:r>
            <a:r>
              <a:rPr lang="en-GB" b="1" dirty="0">
                <a:solidFill>
                  <a:srgbClr val="13165D"/>
                </a:solidFill>
              </a:rPr>
              <a:t> </a:t>
            </a:r>
            <a:r>
              <a:rPr lang="en-GB" b="1" dirty="0" err="1">
                <a:solidFill>
                  <a:srgbClr val="13165D"/>
                </a:solidFill>
              </a:rPr>
              <a:t>pentru</a:t>
            </a:r>
            <a:r>
              <a:rPr lang="en-GB" b="1" dirty="0">
                <a:solidFill>
                  <a:srgbClr val="13165D"/>
                </a:solidFill>
              </a:rPr>
              <a:t> </a:t>
            </a:r>
            <a:r>
              <a:rPr lang="en-GB" b="1" dirty="0" err="1">
                <a:solidFill>
                  <a:srgbClr val="13165D"/>
                </a:solidFill>
              </a:rPr>
              <a:t>vizibilitate</a:t>
            </a:r>
            <a:r>
              <a:rPr lang="en-GB" b="1" dirty="0">
                <a:solidFill>
                  <a:srgbClr val="13165D"/>
                </a:solidFill>
              </a:rPr>
              <a:t> </a:t>
            </a:r>
            <a:r>
              <a:rPr lang="en-GB" dirty="0" err="1">
                <a:solidFill>
                  <a:srgbClr val="13165D"/>
                </a:solidFill>
              </a:rPr>
              <a:t>pentru</a:t>
            </a:r>
            <a:r>
              <a:rPr lang="en-GB" dirty="0">
                <a:solidFill>
                  <a:srgbClr val="13165D"/>
                </a:solidFill>
              </a:rPr>
              <a:t> a face </a:t>
            </a:r>
            <a:r>
              <a:rPr lang="en-GB" dirty="0" err="1">
                <a:solidFill>
                  <a:srgbClr val="13165D"/>
                </a:solidFill>
              </a:rPr>
              <a:t>cunoscută</a:t>
            </a:r>
            <a:r>
              <a:rPr lang="en-GB" dirty="0">
                <a:solidFill>
                  <a:srgbClr val="13165D"/>
                </a:solidFill>
              </a:rPr>
              <a:t> </a:t>
            </a:r>
            <a:r>
              <a:rPr lang="en-GB" dirty="0" err="1">
                <a:solidFill>
                  <a:srgbClr val="13165D"/>
                </a:solidFill>
              </a:rPr>
              <a:t>participarea</a:t>
            </a:r>
            <a:r>
              <a:rPr lang="en-GB" dirty="0">
                <a:solidFill>
                  <a:srgbClr val="13165D"/>
                </a:solidFill>
              </a:rPr>
              <a:t> lor la </a:t>
            </a:r>
            <a:r>
              <a:rPr lang="en-GB" dirty="0" err="1">
                <a:solidFill>
                  <a:srgbClr val="13165D"/>
                </a:solidFill>
              </a:rPr>
              <a:t>proiect</a:t>
            </a:r>
            <a:r>
              <a:rPr lang="en-GB" dirty="0">
                <a:solidFill>
                  <a:srgbClr val="13165D"/>
                </a:solidFill>
              </a:rPr>
              <a:t>, </a:t>
            </a:r>
            <a:r>
              <a:rPr lang="en-GB" dirty="0" err="1">
                <a:solidFill>
                  <a:srgbClr val="13165D"/>
                </a:solidFill>
              </a:rPr>
              <a:t>inclusiv</a:t>
            </a:r>
            <a:r>
              <a:rPr lang="en-GB" dirty="0">
                <a:solidFill>
                  <a:srgbClr val="13165D"/>
                </a:solidFill>
              </a:rPr>
              <a:t> un </a:t>
            </a:r>
            <a:r>
              <a:rPr lang="en-GB" dirty="0" err="1">
                <a:solidFill>
                  <a:srgbClr val="13165D"/>
                </a:solidFill>
              </a:rPr>
              <a:t>certificat</a:t>
            </a:r>
            <a:r>
              <a:rPr lang="en-GB" dirty="0">
                <a:solidFill>
                  <a:srgbClr val="13165D"/>
                </a:solidFill>
              </a:rPr>
              <a:t> </a:t>
            </a:r>
            <a:r>
              <a:rPr lang="en-GB" dirty="0" err="1">
                <a:solidFill>
                  <a:srgbClr val="13165D"/>
                </a:solidFill>
              </a:rPr>
              <a:t>imprimabil</a:t>
            </a:r>
            <a:r>
              <a:rPr lang="en-GB" dirty="0">
                <a:solidFill>
                  <a:srgbClr val="13165D"/>
                </a:solidFill>
              </a:rPr>
              <a:t> </a:t>
            </a:r>
            <a:r>
              <a:rPr lang="en-GB" dirty="0" err="1">
                <a:solidFill>
                  <a:srgbClr val="13165D"/>
                </a:solidFill>
              </a:rPr>
              <a:t>pentru</a:t>
            </a:r>
            <a:r>
              <a:rPr lang="en-GB" dirty="0">
                <a:solidFill>
                  <a:srgbClr val="13165D"/>
                </a:solidFill>
              </a:rPr>
              <a:t> </a:t>
            </a:r>
            <a:r>
              <a:rPr lang="en-GB" dirty="0" err="1">
                <a:solidFill>
                  <a:srgbClr val="13165D"/>
                </a:solidFill>
              </a:rPr>
              <a:t>membru</a:t>
            </a:r>
            <a:r>
              <a:rPr lang="en-GB" dirty="0">
                <a:solidFill>
                  <a:srgbClr val="13165D"/>
                </a:solidFill>
              </a:rPr>
              <a:t>, o </a:t>
            </a:r>
            <a:r>
              <a:rPr lang="en-GB" dirty="0" err="1">
                <a:solidFill>
                  <a:srgbClr val="13165D"/>
                </a:solidFill>
              </a:rPr>
              <a:t>placă</a:t>
            </a:r>
            <a:r>
              <a:rPr lang="en-GB" dirty="0">
                <a:solidFill>
                  <a:srgbClr val="13165D"/>
                </a:solidFill>
              </a:rPr>
              <a:t> de metal </a:t>
            </a:r>
            <a:r>
              <a:rPr lang="en-GB" dirty="0" err="1">
                <a:solidFill>
                  <a:srgbClr val="13165D"/>
                </a:solidFill>
              </a:rPr>
              <a:t>și</a:t>
            </a:r>
            <a:r>
              <a:rPr lang="en-GB" dirty="0">
                <a:solidFill>
                  <a:srgbClr val="13165D"/>
                </a:solidFill>
              </a:rPr>
              <a:t> un banner </a:t>
            </a:r>
            <a:r>
              <a:rPr lang="en-GB" dirty="0" err="1">
                <a:solidFill>
                  <a:srgbClr val="13165D"/>
                </a:solidFill>
              </a:rPr>
              <a:t>retractabil</a:t>
            </a:r>
            <a:r>
              <a:rPr lang="en-GB" dirty="0">
                <a:solidFill>
                  <a:srgbClr val="13165D"/>
                </a:solidFill>
              </a:rPr>
              <a:t> </a:t>
            </a:r>
            <a:r>
              <a:rPr lang="en-GB" dirty="0" err="1">
                <a:solidFill>
                  <a:srgbClr val="13165D"/>
                </a:solidFill>
              </a:rPr>
              <a:t>pentru</a:t>
            </a:r>
            <a:r>
              <a:rPr lang="en-GB" dirty="0">
                <a:solidFill>
                  <a:srgbClr val="13165D"/>
                </a:solidFill>
              </a:rPr>
              <a:t> </a:t>
            </a:r>
            <a:r>
              <a:rPr lang="en-GB" dirty="0" err="1">
                <a:solidFill>
                  <a:srgbClr val="13165D"/>
                </a:solidFill>
              </a:rPr>
              <a:t>autoritatea</a:t>
            </a:r>
            <a:r>
              <a:rPr lang="en-GB" dirty="0">
                <a:solidFill>
                  <a:srgbClr val="13165D"/>
                </a:solidFill>
              </a:rPr>
              <a:t> </a:t>
            </a:r>
            <a:r>
              <a:rPr lang="en-GB" dirty="0" err="1">
                <a:solidFill>
                  <a:srgbClr val="13165D"/>
                </a:solidFill>
              </a:rPr>
              <a:t>locală</a:t>
            </a:r>
            <a:r>
              <a:rPr lang="en-GB" dirty="0">
                <a:solidFill>
                  <a:srgbClr val="13165D"/>
                </a:solidFill>
              </a:rPr>
              <a:t>, </a:t>
            </a:r>
            <a:r>
              <a:rPr lang="en-GB" dirty="0" err="1">
                <a:solidFill>
                  <a:srgbClr val="13165D"/>
                </a:solidFill>
              </a:rPr>
              <a:t>pentru</a:t>
            </a:r>
            <a:r>
              <a:rPr lang="en-GB" dirty="0">
                <a:solidFill>
                  <a:srgbClr val="13165D"/>
                </a:solidFill>
              </a:rPr>
              <a:t> a fi </a:t>
            </a:r>
            <a:r>
              <a:rPr lang="en-GB" dirty="0" err="1">
                <a:solidFill>
                  <a:srgbClr val="13165D"/>
                </a:solidFill>
              </a:rPr>
              <a:t>afișate</a:t>
            </a:r>
            <a:r>
              <a:rPr lang="en-GB" dirty="0">
                <a:solidFill>
                  <a:srgbClr val="13165D"/>
                </a:solidFill>
              </a:rPr>
              <a:t> </a:t>
            </a:r>
            <a:r>
              <a:rPr lang="en-GB" dirty="0" err="1">
                <a:solidFill>
                  <a:srgbClr val="13165D"/>
                </a:solidFill>
              </a:rPr>
              <a:t>în</a:t>
            </a:r>
            <a:r>
              <a:rPr lang="en-GB" dirty="0">
                <a:solidFill>
                  <a:srgbClr val="13165D"/>
                </a:solidFill>
              </a:rPr>
              <a:t> </a:t>
            </a:r>
            <a:r>
              <a:rPr lang="en-GB" dirty="0" err="1">
                <a:solidFill>
                  <a:srgbClr val="13165D"/>
                </a:solidFill>
              </a:rPr>
              <a:t>locuri</a:t>
            </a:r>
            <a:r>
              <a:rPr lang="en-GB" dirty="0">
                <a:solidFill>
                  <a:srgbClr val="13165D"/>
                </a:solidFill>
              </a:rPr>
              <a:t> </a:t>
            </a:r>
            <a:r>
              <a:rPr lang="en-GB" dirty="0" err="1">
                <a:solidFill>
                  <a:srgbClr val="13165D"/>
                </a:solidFill>
              </a:rPr>
              <a:t>deschise</a:t>
            </a:r>
            <a:r>
              <a:rPr lang="en-GB" dirty="0">
                <a:solidFill>
                  <a:srgbClr val="13165D"/>
                </a:solidFill>
              </a:rPr>
              <a:t> </a:t>
            </a:r>
            <a:r>
              <a:rPr lang="en-GB" dirty="0" err="1">
                <a:solidFill>
                  <a:srgbClr val="13165D"/>
                </a:solidFill>
              </a:rPr>
              <a:t>publicului</a:t>
            </a:r>
            <a:endParaRPr dirty="0"/>
          </a:p>
          <a:p>
            <a:pPr marL="228600" lvl="0" indent="-228600" algn="l" rtl="0">
              <a:lnSpc>
                <a:spcPct val="90000"/>
              </a:lnSpc>
              <a:spcBef>
                <a:spcPts val="1000"/>
              </a:spcBef>
              <a:spcAft>
                <a:spcPts val="0"/>
              </a:spcAft>
              <a:buClr>
                <a:srgbClr val="13165D"/>
              </a:buClr>
              <a:buSzPts val="1800"/>
              <a:buChar char="•"/>
            </a:pPr>
            <a:r>
              <a:rPr lang="en-GB" b="1" dirty="0" err="1">
                <a:solidFill>
                  <a:srgbClr val="13165D"/>
                </a:solidFill>
              </a:rPr>
              <a:t>vor</a:t>
            </a:r>
            <a:r>
              <a:rPr lang="en-GB" b="1" dirty="0">
                <a:solidFill>
                  <a:srgbClr val="13165D"/>
                </a:solidFill>
              </a:rPr>
              <a:t> fi </a:t>
            </a:r>
            <a:r>
              <a:rPr lang="en-GB" b="1" dirty="0" err="1">
                <a:solidFill>
                  <a:srgbClr val="13165D"/>
                </a:solidFill>
              </a:rPr>
              <a:t>prezentați</a:t>
            </a:r>
            <a:r>
              <a:rPr lang="en-GB" sz="1800" dirty="0">
                <a:solidFill>
                  <a:srgbClr val="13165D"/>
                </a:solidFill>
                <a:latin typeface="Calibri"/>
                <a:ea typeface="Calibri"/>
                <a:cs typeface="Calibri"/>
                <a:sym typeface="Calibri"/>
              </a:rPr>
              <a:t> </a:t>
            </a:r>
            <a:r>
              <a:rPr lang="en-GB" dirty="0">
                <a:solidFill>
                  <a:srgbClr val="13165D"/>
                </a:solidFill>
              </a:rPr>
              <a:t>pe site-ul web public ca </a:t>
            </a:r>
            <a:r>
              <a:rPr lang="en-GB" dirty="0" err="1">
                <a:solidFill>
                  <a:srgbClr val="13165D"/>
                </a:solidFill>
              </a:rPr>
              <a:t>membri</a:t>
            </a:r>
            <a:r>
              <a:rPr lang="en-GB" dirty="0">
                <a:solidFill>
                  <a:srgbClr val="13165D"/>
                </a:solidFill>
              </a:rPr>
              <a:t> ai </a:t>
            </a:r>
            <a:r>
              <a:rPr lang="en-GB" dirty="0" err="1">
                <a:solidFill>
                  <a:srgbClr val="13165D"/>
                </a:solidFill>
              </a:rPr>
              <a:t>proiectului</a:t>
            </a:r>
            <a:endParaRPr dirty="0"/>
          </a:p>
          <a:p>
            <a:pPr marL="228600" lvl="0" indent="-228600" algn="l" rtl="0">
              <a:lnSpc>
                <a:spcPct val="90000"/>
              </a:lnSpc>
              <a:spcBef>
                <a:spcPts val="1000"/>
              </a:spcBef>
              <a:spcAft>
                <a:spcPts val="0"/>
              </a:spcAft>
              <a:buClr>
                <a:srgbClr val="13165D"/>
              </a:buClr>
              <a:buSzPts val="1800"/>
              <a:buChar char="•"/>
            </a:pPr>
            <a:r>
              <a:rPr lang="en-GB" b="1" dirty="0" err="1">
                <a:solidFill>
                  <a:srgbClr val="13165D"/>
                </a:solidFill>
              </a:rPr>
              <a:t>vor</a:t>
            </a:r>
            <a:r>
              <a:rPr lang="en-GB" b="1" dirty="0">
                <a:solidFill>
                  <a:srgbClr val="13165D"/>
                </a:solidFill>
              </a:rPr>
              <a:t> </a:t>
            </a:r>
            <a:r>
              <a:rPr lang="en-GB" b="1" dirty="0" err="1">
                <a:solidFill>
                  <a:srgbClr val="13165D"/>
                </a:solidFill>
              </a:rPr>
              <a:t>primi</a:t>
            </a:r>
            <a:r>
              <a:rPr lang="en-GB" b="1" dirty="0">
                <a:solidFill>
                  <a:srgbClr val="13165D"/>
                </a:solidFill>
              </a:rPr>
              <a:t> </a:t>
            </a:r>
            <a:r>
              <a:rPr lang="en-GB" b="1" dirty="0" err="1">
                <a:solidFill>
                  <a:srgbClr val="13165D"/>
                </a:solidFill>
              </a:rPr>
              <a:t>acces</a:t>
            </a:r>
            <a:r>
              <a:rPr lang="en-GB" sz="1800" b="1" dirty="0">
                <a:solidFill>
                  <a:srgbClr val="13165D"/>
                </a:solidFill>
                <a:latin typeface="Calibri"/>
                <a:ea typeface="Calibri"/>
                <a:cs typeface="Calibri"/>
                <a:sym typeface="Calibri"/>
              </a:rPr>
              <a:t> </a:t>
            </a:r>
            <a:r>
              <a:rPr lang="en-GB" dirty="0">
                <a:solidFill>
                  <a:srgbClr val="13165D"/>
                </a:solidFill>
              </a:rPr>
              <a:t>la </a:t>
            </a:r>
            <a:r>
              <a:rPr lang="en-GB" dirty="0" err="1">
                <a:solidFill>
                  <a:srgbClr val="13165D"/>
                </a:solidFill>
              </a:rPr>
              <a:t>platforma</a:t>
            </a:r>
            <a:r>
              <a:rPr lang="en-GB" dirty="0">
                <a:solidFill>
                  <a:srgbClr val="13165D"/>
                </a:solidFill>
              </a:rPr>
              <a:t> de </a:t>
            </a:r>
            <a:r>
              <a:rPr lang="en-GB" dirty="0" err="1">
                <a:solidFill>
                  <a:srgbClr val="13165D"/>
                </a:solidFill>
              </a:rPr>
              <a:t>informații</a:t>
            </a:r>
            <a:r>
              <a:rPr lang="en-GB" dirty="0">
                <a:solidFill>
                  <a:srgbClr val="13165D"/>
                </a:solidFill>
              </a:rPr>
              <a:t> online</a:t>
            </a:r>
            <a:endParaRPr dirty="0"/>
          </a:p>
          <a:p>
            <a:pPr marL="228600" lvl="0" indent="-228600" algn="l" rtl="0">
              <a:lnSpc>
                <a:spcPct val="90000"/>
              </a:lnSpc>
              <a:spcBef>
                <a:spcPts val="1000"/>
              </a:spcBef>
              <a:spcAft>
                <a:spcPts val="0"/>
              </a:spcAft>
              <a:buClr>
                <a:srgbClr val="13165D"/>
              </a:buClr>
              <a:buSzPts val="1800"/>
              <a:buChar char="•"/>
            </a:pPr>
            <a:r>
              <a:rPr lang="en-GB" dirty="0" err="1">
                <a:solidFill>
                  <a:srgbClr val="13165D"/>
                </a:solidFill>
              </a:rPr>
              <a:t>vor</a:t>
            </a:r>
            <a:r>
              <a:rPr lang="en-GB" dirty="0">
                <a:solidFill>
                  <a:srgbClr val="13165D"/>
                </a:solidFill>
              </a:rPr>
              <a:t> </a:t>
            </a:r>
            <a:r>
              <a:rPr lang="en-GB" dirty="0" err="1">
                <a:solidFill>
                  <a:srgbClr val="13165D"/>
                </a:solidFill>
              </a:rPr>
              <a:t>începe</a:t>
            </a:r>
            <a:r>
              <a:rPr lang="en-GB" dirty="0">
                <a:solidFill>
                  <a:srgbClr val="13165D"/>
                </a:solidFill>
              </a:rPr>
              <a:t> </a:t>
            </a:r>
            <a:r>
              <a:rPr lang="en-GB" dirty="0" err="1">
                <a:solidFill>
                  <a:srgbClr val="13165D"/>
                </a:solidFill>
              </a:rPr>
              <a:t>să</a:t>
            </a:r>
            <a:r>
              <a:rPr lang="en-GB" dirty="0">
                <a:solidFill>
                  <a:srgbClr val="13165D"/>
                </a:solidFill>
              </a:rPr>
              <a:t> </a:t>
            </a:r>
            <a:r>
              <a:rPr lang="en-GB" dirty="0" err="1">
                <a:solidFill>
                  <a:srgbClr val="13165D"/>
                </a:solidFill>
              </a:rPr>
              <a:t>primească</a:t>
            </a:r>
            <a:r>
              <a:rPr lang="en-GB" dirty="0">
                <a:solidFill>
                  <a:srgbClr val="13165D"/>
                </a:solidFill>
              </a:rPr>
              <a:t> </a:t>
            </a:r>
            <a:r>
              <a:rPr lang="en-GB" b="1" dirty="0" err="1">
                <a:solidFill>
                  <a:srgbClr val="13165D"/>
                </a:solidFill>
              </a:rPr>
              <a:t>materiale</a:t>
            </a:r>
            <a:r>
              <a:rPr lang="en-GB" b="1" dirty="0">
                <a:solidFill>
                  <a:srgbClr val="13165D"/>
                </a:solidFill>
              </a:rPr>
              <a:t> </a:t>
            </a:r>
            <a:r>
              <a:rPr lang="en-GB" b="1" dirty="0" err="1">
                <a:solidFill>
                  <a:srgbClr val="13165D"/>
                </a:solidFill>
              </a:rPr>
              <a:t>și</a:t>
            </a:r>
            <a:r>
              <a:rPr lang="en-GB" b="1" dirty="0">
                <a:solidFill>
                  <a:srgbClr val="13165D"/>
                </a:solidFill>
              </a:rPr>
              <a:t> </a:t>
            </a:r>
            <a:r>
              <a:rPr lang="en-GB" b="1" dirty="0" err="1">
                <a:solidFill>
                  <a:srgbClr val="13165D"/>
                </a:solidFill>
              </a:rPr>
              <a:t>actualizări</a:t>
            </a:r>
            <a:r>
              <a:rPr lang="en-GB" dirty="0">
                <a:solidFill>
                  <a:srgbClr val="13165D"/>
                </a:solidFill>
              </a:rPr>
              <a:t> </a:t>
            </a:r>
            <a:r>
              <a:rPr lang="en-GB" dirty="0" err="1">
                <a:solidFill>
                  <a:srgbClr val="13165D"/>
                </a:solidFill>
              </a:rPr>
              <a:t>prin</a:t>
            </a:r>
            <a:r>
              <a:rPr lang="en-GB" dirty="0">
                <a:solidFill>
                  <a:srgbClr val="13165D"/>
                </a:solidFill>
              </a:rPr>
              <a:t> e-mail </a:t>
            </a:r>
            <a:r>
              <a:rPr lang="en-GB" dirty="0" err="1">
                <a:solidFill>
                  <a:srgbClr val="13165D"/>
                </a:solidFill>
              </a:rPr>
              <a:t>în</a:t>
            </a:r>
            <a:r>
              <a:rPr lang="en-GB" dirty="0">
                <a:solidFill>
                  <a:srgbClr val="13165D"/>
                </a:solidFill>
              </a:rPr>
              <a:t> </a:t>
            </a:r>
            <a:r>
              <a:rPr lang="en-GB" dirty="0" err="1">
                <a:solidFill>
                  <a:srgbClr val="13165D"/>
                </a:solidFill>
              </a:rPr>
              <a:t>legătură</a:t>
            </a:r>
            <a:r>
              <a:rPr lang="en-GB" dirty="0">
                <a:solidFill>
                  <a:srgbClr val="13165D"/>
                </a:solidFill>
              </a:rPr>
              <a:t> cu </a:t>
            </a:r>
            <a:r>
              <a:rPr lang="en-GB" dirty="0" err="1">
                <a:solidFill>
                  <a:srgbClr val="13165D"/>
                </a:solidFill>
              </a:rPr>
              <a:t>activitățile</a:t>
            </a:r>
            <a:r>
              <a:rPr lang="en-GB" dirty="0">
                <a:solidFill>
                  <a:srgbClr val="13165D"/>
                </a:solidFill>
              </a:rPr>
              <a:t> </a:t>
            </a:r>
            <a:r>
              <a:rPr lang="en-GB" dirty="0" err="1">
                <a:solidFill>
                  <a:srgbClr val="13165D"/>
                </a:solidFill>
              </a:rPr>
              <a:t>proiectului</a:t>
            </a:r>
            <a:endParaRPr dirty="0"/>
          </a:p>
        </p:txBody>
      </p:sp>
      <p:sp>
        <p:nvSpPr>
          <p:cNvPr id="389" name="Google Shape;389;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en-GB" sz="1800" b="1" i="0" u="none" strike="noStrike" cap="none">
                <a:solidFill>
                  <a:srgbClr val="13155D"/>
                </a:solidFill>
                <a:latin typeface="Calibri"/>
                <a:ea typeface="Calibri"/>
                <a:cs typeface="Calibri"/>
                <a:sym typeface="Calibri"/>
              </a:rPr>
              <a:t>În plus, consilierii locali vor primi un sondaj de integrare cu privire la interesele și nevoile lor de informare. De asemenea, vor fi invitați la întâlniri de informare online și offline referitoare la subiectele de interes și la nevoile lor de informare.</a:t>
            </a:r>
            <a:endParaRPr sz="1800" b="0" i="0" u="none" strike="noStrike" cap="non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Platforma de comunicare online pentru membrii proiectului „Construim Europa împreună cu autoritățile locale” este găzduită </a:t>
            </a:r>
            <a:endParaRPr sz="2000" b="0" i="0" u="none" strike="noStrike" cap="none">
              <a:solidFill>
                <a:srgbClr val="13165D"/>
              </a:solidFill>
              <a:latin typeface="Calibri"/>
              <a:ea typeface="Calibri"/>
              <a:cs typeface="Calibri"/>
              <a:sym typeface="Calibri"/>
            </a:endParaRPr>
          </a:p>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pe </a:t>
            </a:r>
            <a:r>
              <a:rPr lang="en-GB" sz="2000" b="1" i="0" u="none" strike="noStrike" cap="none">
                <a:solidFill>
                  <a:srgbClr val="13165D"/>
                </a:solidFill>
                <a:latin typeface="Calibri"/>
                <a:ea typeface="Calibri"/>
                <a:cs typeface="Calibri"/>
                <a:sym typeface="Calibri"/>
              </a:rPr>
              <a:t>platforma Futurium a Comisiei Europene</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Membrii vor trebui să-și creeze un cont </a:t>
            </a:r>
            <a:br>
              <a:rPr lang="en-GB" sz="2000" b="0" i="0" u="none" strike="noStrike" cap="none">
                <a:solidFill>
                  <a:srgbClr val="13165D"/>
                </a:solidFill>
                <a:latin typeface="Calibri"/>
                <a:ea typeface="Calibri"/>
                <a:cs typeface="Calibri"/>
                <a:sym typeface="Calibri"/>
              </a:rPr>
            </a:br>
            <a:r>
              <a:rPr lang="en-GB" sz="2000" b="1" i="0" u="none" strike="noStrike" cap="none">
                <a:solidFill>
                  <a:srgbClr val="13165D"/>
                </a:solidFill>
                <a:latin typeface="Calibri"/>
                <a:ea typeface="Calibri"/>
                <a:cs typeface="Calibri"/>
                <a:sym typeface="Calibri"/>
              </a:rPr>
              <a:t>EU login </a:t>
            </a:r>
            <a:r>
              <a:rPr lang="en-GB" sz="2000" b="0" i="0" u="none" strike="noStrike" cap="none">
                <a:solidFill>
                  <a:srgbClr val="13165D"/>
                </a:solidFill>
                <a:latin typeface="Calibri"/>
                <a:ea typeface="Calibri"/>
                <a:cs typeface="Calibri"/>
                <a:sym typeface="Calibri"/>
              </a:rPr>
              <a:t>pentru a primi acces la platformă. </a:t>
            </a:r>
            <a:endParaRPr sz="2000" b="0" i="0" u="none" strike="noStrike" cap="none">
              <a:solidFill>
                <a:schemeClr val="dk1"/>
              </a:solidFill>
              <a:latin typeface="Calibri"/>
              <a:ea typeface="Calibri"/>
              <a:cs typeface="Calibri"/>
              <a:sym typeface="Calibri"/>
            </a:endParaRPr>
          </a:p>
        </p:txBody>
      </p:sp>
      <p:sp>
        <p:nvSpPr>
          <p:cNvPr id="395" name="Google Shape;395;p1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96" name="Google Shape;396;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Participarea la rețea –</a:t>
            </a:r>
            <a:br>
              <a:rPr lang="en-GB" dirty="0">
                <a:solidFill>
                  <a:srgbClr val="13165D"/>
                </a:solidFill>
              </a:rPr>
            </a:br>
            <a:r>
              <a:rPr lang="ro-RO" dirty="0">
                <a:solidFill>
                  <a:srgbClr val="13165D"/>
                </a:solidFill>
              </a:rPr>
              <a:t> </a:t>
            </a:r>
            <a:r>
              <a:rPr lang="ro-RO" b="1" dirty="0">
                <a:solidFill>
                  <a:srgbClr val="13165D"/>
                </a:solidFill>
                <a:latin typeface="Calibri"/>
                <a:ea typeface="Calibri"/>
                <a:cs typeface="Calibri"/>
                <a:sym typeface="Calibri"/>
              </a:rPr>
              <a:t>ce se întâmplă în continuare</a:t>
            </a:r>
            <a:r>
              <a:rPr lang="en-US" b="1" dirty="0">
                <a:solidFill>
                  <a:srgbClr val="13165D"/>
                </a:solidFill>
                <a:latin typeface="Calibri"/>
                <a:ea typeface="Calibri"/>
                <a:cs typeface="Calibri"/>
                <a:sym typeface="Calibri"/>
              </a:rPr>
              <a:t>?</a:t>
            </a:r>
            <a:endParaRPr lang="en-US" dirty="0">
              <a:solidFill>
                <a:srgbClr val="13165D"/>
              </a:solidFill>
              <a:latin typeface="Calibri"/>
              <a:ea typeface="Calibri"/>
              <a:cs typeface="Calibri"/>
              <a:sym typeface="Calibri"/>
            </a:endParaRPr>
          </a:p>
        </p:txBody>
      </p:sp>
      <p:pic>
        <p:nvPicPr>
          <p:cNvPr id="397" name="Google Shape;397;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The online communication platform for the members of Building Europe with Local Councillors is hosted on the </a:t>
            </a:r>
            <a:r>
              <a:rPr lang="en-GB" sz="2000" b="1" i="0" u="none" strike="noStrike" cap="none">
                <a:solidFill>
                  <a:srgbClr val="13165D"/>
                </a:solidFill>
                <a:latin typeface="Calibri"/>
                <a:ea typeface="Calibri"/>
                <a:cs typeface="Calibri"/>
                <a:sym typeface="Calibri"/>
              </a:rPr>
              <a:t>European Commission Futurium platform</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Members will need to register to</a:t>
            </a:r>
            <a:r>
              <a:rPr lang="en-GB" sz="2000" b="1" i="0" u="none" strike="noStrike" cap="none">
                <a:solidFill>
                  <a:srgbClr val="13165D"/>
                </a:solidFill>
                <a:latin typeface="Calibri"/>
                <a:ea typeface="Calibri"/>
                <a:cs typeface="Calibri"/>
                <a:sym typeface="Calibri"/>
              </a:rPr>
              <a:t> EU login </a:t>
            </a:r>
            <a:r>
              <a:rPr lang="en-GB" sz="2000" b="0" i="0" u="none" strike="noStrike" cap="none">
                <a:solidFill>
                  <a:srgbClr val="13165D"/>
                </a:solidFill>
                <a:latin typeface="Calibri"/>
                <a:ea typeface="Calibri"/>
                <a:cs typeface="Calibri"/>
                <a:sym typeface="Calibri"/>
              </a:rPr>
              <a:t>to receive access to the platform. </a:t>
            </a:r>
            <a:endParaRPr sz="2000" b="0" i="0" u="none" strike="noStrike" cap="none">
              <a:solidFill>
                <a:schemeClr val="dk1"/>
              </a:solidFill>
              <a:latin typeface="Calibri"/>
              <a:ea typeface="Calibri"/>
              <a:cs typeface="Calibri"/>
              <a:sym typeface="Calibri"/>
            </a:endParaRPr>
          </a:p>
        </p:txBody>
      </p:sp>
      <p:sp>
        <p:nvSpPr>
          <p:cNvPr id="403" name="Google Shape;403;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404" name="Google Shape;404;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405" name="Google Shape;405;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6" name="Google Shape;406;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412" name="Google Shape;412;p23"/>
          <p:cNvSpPr txBox="1">
            <a:spLocks noGrp="1"/>
          </p:cNvSpPr>
          <p:nvPr>
            <p:ph type="body" idx="2"/>
          </p:nvPr>
        </p:nvSpPr>
        <p:spPr>
          <a:xfrm>
            <a:off x="10058400" y="207642"/>
            <a:ext cx="1762125" cy="830089"/>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Platforma online de comunicare pentru membri</a:t>
            </a:r>
            <a:endParaRPr dirty="0">
              <a:solidFill>
                <a:srgbClr val="13165D"/>
              </a:solidFill>
              <a:latin typeface="Calibri"/>
              <a:ea typeface="Calibri"/>
              <a:cs typeface="Calibri"/>
              <a:sym typeface="Calibri"/>
            </a:endParaRPr>
          </a:p>
        </p:txBody>
      </p:sp>
      <p:pic>
        <p:nvPicPr>
          <p:cNvPr id="413" name="Google Shape;413;p23"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414" name="Google Shape;414;p23"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415" name="Google Shape;415;p23"/>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Grupul Construim Europa împreună cu autoritățile locale</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421" name="Google Shape;421;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Platforma online de comunicare pentru membri</a:t>
            </a:r>
            <a:endParaRPr lang="ro-RO" dirty="0">
              <a:solidFill>
                <a:srgbClr val="13165D"/>
              </a:solidFill>
              <a:latin typeface="Calibri"/>
              <a:ea typeface="Calibri"/>
              <a:cs typeface="Calibri"/>
              <a:sym typeface="Calibri"/>
            </a:endParaRPr>
          </a:p>
        </p:txBody>
      </p:sp>
      <p:sp>
        <p:nvSpPr>
          <p:cNvPr id="422" name="Google Shape;422;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en-GB" sz="2000" b="1" dirty="0" err="1">
                <a:solidFill>
                  <a:srgbClr val="13165D"/>
                </a:solidFill>
                <a:latin typeface="Calibri"/>
                <a:ea typeface="Calibri"/>
                <a:cs typeface="Calibri"/>
                <a:sym typeface="Calibri"/>
              </a:rPr>
              <a:t>Informa</a:t>
            </a:r>
            <a:r>
              <a:rPr lang="en-GB" sz="2000" b="1" dirty="0" err="1">
                <a:solidFill>
                  <a:srgbClr val="13165D"/>
                </a:solidFill>
              </a:rPr>
              <a:t>ții</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cor</a:t>
            </a:r>
            <a:r>
              <a:rPr lang="en-GB" sz="2000" dirty="0" err="1">
                <a:solidFill>
                  <a:srgbClr val="13165D"/>
                </a:solidFill>
              </a:rPr>
              <a:t>espunzătoare</a:t>
            </a:r>
            <a:r>
              <a:rPr lang="en-GB" sz="2000" dirty="0">
                <a:solidFill>
                  <a:srgbClr val="13165D"/>
                </a:solidFill>
              </a:rPr>
              <a:t> </a:t>
            </a:r>
            <a:r>
              <a:rPr lang="en-GB" sz="2000" dirty="0" err="1">
                <a:solidFill>
                  <a:srgbClr val="13165D"/>
                </a:solidFill>
              </a:rPr>
              <a:t>subiectelor</a:t>
            </a:r>
            <a:r>
              <a:rPr lang="en-GB" sz="2000" dirty="0">
                <a:solidFill>
                  <a:srgbClr val="13165D"/>
                </a:solidFill>
              </a:rPr>
              <a:t> de </a:t>
            </a:r>
            <a:r>
              <a:rPr lang="en-GB" sz="2000" dirty="0" err="1">
                <a:solidFill>
                  <a:srgbClr val="13165D"/>
                </a:solidFill>
              </a:rPr>
              <a:t>interes</a:t>
            </a:r>
            <a:r>
              <a:rPr lang="en-GB" sz="2000" dirty="0">
                <a:solidFill>
                  <a:srgbClr val="13165D"/>
                </a:solidFill>
              </a:rPr>
              <a:t> </a:t>
            </a:r>
            <a:r>
              <a:rPr lang="en-GB" sz="2000" dirty="0" err="1">
                <a:solidFill>
                  <a:srgbClr val="13165D"/>
                </a:solidFill>
              </a:rPr>
              <a:t>și</a:t>
            </a:r>
            <a:r>
              <a:rPr lang="en-GB" sz="2000" dirty="0">
                <a:solidFill>
                  <a:srgbClr val="13165D"/>
                </a:solidFill>
              </a:rPr>
              <a:t> </a:t>
            </a:r>
            <a:r>
              <a:rPr lang="en-GB" sz="2000" dirty="0" err="1">
                <a:solidFill>
                  <a:srgbClr val="13165D"/>
                </a:solidFill>
              </a:rPr>
              <a:t>nevoilor</a:t>
            </a:r>
            <a:r>
              <a:rPr lang="en-GB" sz="2000" dirty="0">
                <a:solidFill>
                  <a:srgbClr val="13165D"/>
                </a:solidFill>
              </a:rPr>
              <a:t> de </a:t>
            </a:r>
            <a:r>
              <a:rPr lang="en-GB" sz="2000" dirty="0" err="1">
                <a:solidFill>
                  <a:srgbClr val="13165D"/>
                </a:solidFill>
              </a:rPr>
              <a:t>informare</a:t>
            </a:r>
            <a:r>
              <a:rPr lang="en-GB" sz="2000" dirty="0">
                <a:solidFill>
                  <a:srgbClr val="13165D"/>
                </a:solidFill>
              </a:rPr>
              <a:t> </a:t>
            </a:r>
            <a:r>
              <a:rPr lang="en-GB" sz="2000" dirty="0" err="1">
                <a:solidFill>
                  <a:srgbClr val="13165D"/>
                </a:solidFill>
              </a:rPr>
              <a:t>exprimate</a:t>
            </a:r>
            <a:r>
              <a:rPr lang="en-GB" sz="2000" dirty="0">
                <a:solidFill>
                  <a:srgbClr val="13165D"/>
                </a:solidFill>
              </a:rPr>
              <a:t> de </a:t>
            </a:r>
            <a:r>
              <a:rPr lang="en-GB" sz="2000" dirty="0" err="1">
                <a:solidFill>
                  <a:srgbClr val="13165D"/>
                </a:solidFill>
              </a:rPr>
              <a:t>membri</a:t>
            </a:r>
            <a:r>
              <a:rPr lang="en-GB" sz="2000" dirty="0">
                <a:solidFill>
                  <a:srgbClr val="13165D"/>
                </a:solidFill>
              </a:rPr>
              <a:t> </a:t>
            </a:r>
            <a:r>
              <a:rPr lang="en-GB" sz="2000" dirty="0" err="1">
                <a:solidFill>
                  <a:srgbClr val="13165D"/>
                </a:solidFill>
              </a:rPr>
              <a:t>în</a:t>
            </a:r>
            <a:r>
              <a:rPr lang="en-GB" sz="2000" dirty="0">
                <a:solidFill>
                  <a:srgbClr val="13165D"/>
                </a:solidFill>
              </a:rPr>
              <a:t> </a:t>
            </a:r>
            <a:r>
              <a:rPr lang="en-GB" sz="2000" dirty="0" err="1">
                <a:solidFill>
                  <a:srgbClr val="13165D"/>
                </a:solidFill>
              </a:rPr>
              <a:t>sondajul</a:t>
            </a:r>
            <a:r>
              <a:rPr lang="en-GB" sz="2000" dirty="0">
                <a:solidFill>
                  <a:srgbClr val="13165D"/>
                </a:solidFill>
              </a:rPr>
              <a:t> de </a:t>
            </a:r>
            <a:r>
              <a:rPr lang="en-GB" sz="2000" dirty="0" err="1">
                <a:solidFill>
                  <a:srgbClr val="13165D"/>
                </a:solidFill>
              </a:rPr>
              <a:t>integrare</a:t>
            </a:r>
            <a:endParaRPr dirty="0"/>
          </a:p>
          <a:p>
            <a:pPr marL="228600" lvl="0" indent="-228600" algn="l" rtl="0">
              <a:lnSpc>
                <a:spcPct val="90000"/>
              </a:lnSpc>
              <a:spcBef>
                <a:spcPts val="1000"/>
              </a:spcBef>
              <a:spcAft>
                <a:spcPts val="0"/>
              </a:spcAft>
              <a:buClr>
                <a:srgbClr val="13165D"/>
              </a:buClr>
              <a:buSzPts val="2000"/>
              <a:buChar char="•"/>
            </a:pPr>
            <a:r>
              <a:rPr lang="en-GB" sz="2000" dirty="0">
                <a:solidFill>
                  <a:srgbClr val="13165D"/>
                </a:solidFill>
              </a:rPr>
              <a:t>Un </a:t>
            </a:r>
            <a:r>
              <a:rPr lang="en-GB" sz="2000" b="1" dirty="0">
                <a:solidFill>
                  <a:srgbClr val="13165D"/>
                </a:solidFill>
              </a:rPr>
              <a:t>forum de </a:t>
            </a:r>
            <a:r>
              <a:rPr lang="en-GB" sz="2000" b="1" dirty="0" err="1">
                <a:solidFill>
                  <a:srgbClr val="13165D"/>
                </a:solidFill>
              </a:rPr>
              <a:t>discuții</a:t>
            </a:r>
            <a:r>
              <a:rPr lang="en-GB" sz="2000" dirty="0">
                <a:solidFill>
                  <a:srgbClr val="13165D"/>
                </a:solidFill>
              </a:rPr>
              <a:t> </a:t>
            </a:r>
            <a:r>
              <a:rPr lang="en-GB" sz="2000" dirty="0" err="1">
                <a:solidFill>
                  <a:srgbClr val="13165D"/>
                </a:solidFill>
              </a:rPr>
              <a:t>pentru</a:t>
            </a:r>
            <a:r>
              <a:rPr lang="en-GB" sz="2000" dirty="0">
                <a:solidFill>
                  <a:srgbClr val="13165D"/>
                </a:solidFill>
              </a:rPr>
              <a:t> </a:t>
            </a:r>
            <a:r>
              <a:rPr lang="en-GB" sz="2000" dirty="0" err="1">
                <a:solidFill>
                  <a:srgbClr val="13165D"/>
                </a:solidFill>
              </a:rPr>
              <a:t>învățare</a:t>
            </a:r>
            <a:r>
              <a:rPr lang="en-GB" sz="2000" dirty="0">
                <a:solidFill>
                  <a:srgbClr val="13165D"/>
                </a:solidFill>
              </a:rPr>
              <a:t> inter pares </a:t>
            </a:r>
            <a:r>
              <a:rPr lang="en-GB" sz="2000" dirty="0" err="1">
                <a:solidFill>
                  <a:srgbClr val="13165D"/>
                </a:solidFill>
              </a:rPr>
              <a:t>și</a:t>
            </a:r>
            <a:r>
              <a:rPr lang="en-GB" sz="2000" dirty="0">
                <a:solidFill>
                  <a:srgbClr val="13165D"/>
                </a:solidFill>
              </a:rPr>
              <a:t> </a:t>
            </a:r>
            <a:r>
              <a:rPr lang="en-GB" sz="2000" dirty="0" err="1">
                <a:solidFill>
                  <a:srgbClr val="13165D"/>
                </a:solidFill>
              </a:rPr>
              <a:t>împărtășirea</a:t>
            </a:r>
            <a:r>
              <a:rPr lang="en-GB" sz="2000" dirty="0">
                <a:solidFill>
                  <a:srgbClr val="13165D"/>
                </a:solidFill>
              </a:rPr>
              <a:t> de </a:t>
            </a:r>
            <a:r>
              <a:rPr lang="en-GB" sz="2000" dirty="0" err="1">
                <a:solidFill>
                  <a:srgbClr val="13165D"/>
                </a:solidFill>
              </a:rPr>
              <a:t>experiențe</a:t>
            </a:r>
            <a:r>
              <a:rPr lang="en-GB" sz="2000" dirty="0">
                <a:solidFill>
                  <a:srgbClr val="13165D"/>
                </a:solidFill>
              </a:rPr>
              <a:t> ale </a:t>
            </a:r>
            <a:r>
              <a:rPr lang="en-GB" sz="2000" dirty="0" err="1">
                <a:solidFill>
                  <a:srgbClr val="13165D"/>
                </a:solidFill>
              </a:rPr>
              <a:t>membrilor</a:t>
            </a:r>
            <a:endParaRPr dirty="0"/>
          </a:p>
          <a:p>
            <a:pPr marL="228600" lvl="0" indent="-228600" algn="l" rtl="0">
              <a:lnSpc>
                <a:spcPct val="90000"/>
              </a:lnSpc>
              <a:spcBef>
                <a:spcPts val="1000"/>
              </a:spcBef>
              <a:spcAft>
                <a:spcPts val="0"/>
              </a:spcAft>
              <a:buClr>
                <a:srgbClr val="13165D"/>
              </a:buClr>
              <a:buSzPts val="2000"/>
              <a:buChar char="•"/>
            </a:pPr>
            <a:r>
              <a:rPr lang="en-GB" sz="2000" b="1" dirty="0" err="1">
                <a:solidFill>
                  <a:srgbClr val="13165D"/>
                </a:solidFill>
              </a:rPr>
              <a:t>M</a:t>
            </a:r>
            <a:r>
              <a:rPr lang="en-GB" sz="2000" b="1" dirty="0" err="1">
                <a:solidFill>
                  <a:srgbClr val="13165D"/>
                </a:solidFill>
                <a:latin typeface="Calibri"/>
                <a:ea typeface="Calibri"/>
                <a:cs typeface="Calibri"/>
                <a:sym typeface="Calibri"/>
              </a:rPr>
              <a:t>ateriale</a:t>
            </a:r>
            <a:r>
              <a:rPr lang="en-GB" sz="2000" b="1" dirty="0">
                <a:solidFill>
                  <a:srgbClr val="13165D"/>
                </a:solidFill>
                <a:latin typeface="Calibri"/>
                <a:ea typeface="Calibri"/>
                <a:cs typeface="Calibri"/>
                <a:sym typeface="Calibri"/>
              </a:rPr>
              <a:t> de </a:t>
            </a:r>
            <a:r>
              <a:rPr lang="en-GB" sz="2000" b="1" dirty="0" err="1">
                <a:solidFill>
                  <a:srgbClr val="13165D"/>
                </a:solidFill>
                <a:latin typeface="Calibri"/>
                <a:ea typeface="Calibri"/>
                <a:cs typeface="Calibri"/>
                <a:sym typeface="Calibri"/>
              </a:rPr>
              <a:t>informare</a:t>
            </a:r>
            <a:r>
              <a:rPr lang="en-GB" sz="2000" b="1" dirty="0">
                <a:solidFill>
                  <a:srgbClr val="13165D"/>
                </a:solidFill>
                <a:latin typeface="Calibri"/>
                <a:ea typeface="Calibri"/>
                <a:cs typeface="Calibri"/>
                <a:sym typeface="Calibri"/>
              </a:rPr>
              <a:t> </a:t>
            </a:r>
            <a:r>
              <a:rPr lang="en-GB" sz="2000" dirty="0" err="1">
                <a:solidFill>
                  <a:srgbClr val="13165D"/>
                </a:solidFill>
              </a:rPr>
              <a:t>selectate</a:t>
            </a:r>
            <a:r>
              <a:rPr lang="en-GB" sz="2000" dirty="0">
                <a:solidFill>
                  <a:srgbClr val="13165D"/>
                </a:solidFill>
              </a:rPr>
              <a:t> </a:t>
            </a:r>
            <a:endParaRPr sz="2000" dirty="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2000"/>
              <a:buChar char="•"/>
            </a:pPr>
            <a:r>
              <a:rPr lang="en-GB" sz="2000" dirty="0">
                <a:solidFill>
                  <a:srgbClr val="13165D"/>
                </a:solidFill>
              </a:rPr>
              <a:t>Un</a:t>
            </a:r>
            <a:r>
              <a:rPr lang="en-GB" sz="2000" dirty="0">
                <a:solidFill>
                  <a:srgbClr val="13165D"/>
                </a:solidFill>
                <a:latin typeface="Calibri"/>
                <a:ea typeface="Calibri"/>
                <a:cs typeface="Calibri"/>
                <a:sym typeface="Calibri"/>
              </a:rPr>
              <a:t> </a:t>
            </a:r>
            <a:r>
              <a:rPr lang="en-GB" sz="2000" b="1" dirty="0">
                <a:solidFill>
                  <a:srgbClr val="13165D"/>
                </a:solidFill>
                <a:latin typeface="Calibri"/>
                <a:ea typeface="Calibri"/>
                <a:cs typeface="Calibri"/>
                <a:sym typeface="Calibri"/>
              </a:rPr>
              <a:t>calendar</a:t>
            </a:r>
            <a:r>
              <a:rPr lang="en-GB" sz="2000" dirty="0">
                <a:solidFill>
                  <a:srgbClr val="13165D"/>
                </a:solidFill>
                <a:latin typeface="Calibri"/>
                <a:ea typeface="Calibri"/>
                <a:cs typeface="Calibri"/>
                <a:sym typeface="Calibri"/>
              </a:rPr>
              <a:t> </a:t>
            </a:r>
            <a:r>
              <a:rPr lang="en-GB" sz="2000" dirty="0">
                <a:solidFill>
                  <a:srgbClr val="13165D"/>
                </a:solidFill>
              </a:rPr>
              <a:t>al </a:t>
            </a:r>
            <a:r>
              <a:rPr lang="en-GB" sz="2000" dirty="0" err="1">
                <a:solidFill>
                  <a:srgbClr val="13165D"/>
                </a:solidFill>
              </a:rPr>
              <a:t>evenimentelor</a:t>
            </a:r>
            <a:r>
              <a:rPr lang="en-GB" sz="2000" dirty="0">
                <a:solidFill>
                  <a:srgbClr val="13165D"/>
                </a:solidFill>
              </a:rPr>
              <a:t> online </a:t>
            </a:r>
            <a:r>
              <a:rPr lang="en-GB" sz="2000" dirty="0" err="1">
                <a:solidFill>
                  <a:srgbClr val="13165D"/>
                </a:solidFill>
              </a:rPr>
              <a:t>și</a:t>
            </a:r>
            <a:r>
              <a:rPr lang="en-GB" sz="2000" dirty="0">
                <a:solidFill>
                  <a:srgbClr val="13165D"/>
                </a:solidFill>
              </a:rPr>
              <a:t> offline</a:t>
            </a:r>
            <a:endParaRPr dirty="0"/>
          </a:p>
          <a:p>
            <a:pPr marL="228600" lvl="0" indent="-228600" algn="l" rtl="0">
              <a:lnSpc>
                <a:spcPct val="90000"/>
              </a:lnSpc>
              <a:spcBef>
                <a:spcPts val="1000"/>
              </a:spcBef>
              <a:spcAft>
                <a:spcPts val="0"/>
              </a:spcAft>
              <a:buClr>
                <a:srgbClr val="13165D"/>
              </a:buClr>
              <a:buSzPts val="2000"/>
              <a:buChar char="•"/>
            </a:pPr>
            <a:r>
              <a:rPr lang="en-GB" sz="2000" dirty="0">
                <a:solidFill>
                  <a:srgbClr val="13165D"/>
                </a:solidFill>
              </a:rPr>
              <a:t>Un</a:t>
            </a:r>
            <a:r>
              <a:rPr lang="en-GB" sz="2000"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grup</a:t>
            </a:r>
            <a:r>
              <a:rPr lang="en-GB" sz="2000" b="1"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comun</a:t>
            </a:r>
            <a:r>
              <a:rPr lang="en-GB" sz="2000" b="1" dirty="0">
                <a:solidFill>
                  <a:srgbClr val="13165D"/>
                </a:solidFill>
                <a:latin typeface="Calibri"/>
                <a:ea typeface="Calibri"/>
                <a:cs typeface="Calibri"/>
                <a:sym typeface="Calibri"/>
              </a:rPr>
              <a:t> </a:t>
            </a:r>
            <a:r>
              <a:rPr lang="en-GB" sz="2000" dirty="0">
                <a:solidFill>
                  <a:srgbClr val="13165D"/>
                </a:solidFill>
              </a:rPr>
              <a:t>cu </a:t>
            </a:r>
            <a:r>
              <a:rPr lang="en-GB" sz="2000" dirty="0" err="1">
                <a:solidFill>
                  <a:srgbClr val="13165D"/>
                </a:solidFill>
              </a:rPr>
              <a:t>membrii</a:t>
            </a:r>
            <a:r>
              <a:rPr lang="en-GB" sz="2000" dirty="0">
                <a:solidFill>
                  <a:srgbClr val="13165D"/>
                </a:solidFill>
              </a:rPr>
              <a:t> </a:t>
            </a:r>
            <a:r>
              <a:rPr lang="en-GB" sz="2000" dirty="0" err="1">
                <a:solidFill>
                  <a:srgbClr val="13165D"/>
                </a:solidFill>
              </a:rPr>
              <a:t>Rețelei</a:t>
            </a:r>
            <a:r>
              <a:rPr lang="en-GB" sz="2000" dirty="0">
                <a:solidFill>
                  <a:srgbClr val="13165D"/>
                </a:solidFill>
              </a:rPr>
              <a:t> </a:t>
            </a:r>
            <a:r>
              <a:rPr lang="en-GB" sz="2000" dirty="0" err="1">
                <a:solidFill>
                  <a:srgbClr val="13165D"/>
                </a:solidFill>
              </a:rPr>
              <a:t>europene</a:t>
            </a:r>
            <a:r>
              <a:rPr lang="en-GB" sz="2000" dirty="0">
                <a:solidFill>
                  <a:srgbClr val="13165D"/>
                </a:solidFill>
              </a:rPr>
              <a:t> a </a:t>
            </a:r>
            <a:r>
              <a:rPr lang="en-GB" sz="2000" dirty="0" err="1">
                <a:solidFill>
                  <a:srgbClr val="13165D"/>
                </a:solidFill>
              </a:rPr>
              <a:t>consilierilor</a:t>
            </a:r>
            <a:r>
              <a:rPr lang="en-GB" sz="2000" dirty="0">
                <a:solidFill>
                  <a:srgbClr val="13165D"/>
                </a:solidFill>
              </a:rPr>
              <a:t> </a:t>
            </a:r>
            <a:r>
              <a:rPr lang="en-GB" sz="2000" dirty="0" err="1">
                <a:solidFill>
                  <a:srgbClr val="13165D"/>
                </a:solidFill>
              </a:rPr>
              <a:t>regionali</a:t>
            </a:r>
            <a:r>
              <a:rPr lang="en-GB" sz="2000" dirty="0">
                <a:solidFill>
                  <a:srgbClr val="13165D"/>
                </a:solidFill>
              </a:rPr>
              <a:t> </a:t>
            </a:r>
            <a:r>
              <a:rPr lang="en-GB" sz="2000" dirty="0" err="1">
                <a:solidFill>
                  <a:srgbClr val="13165D"/>
                </a:solidFill>
              </a:rPr>
              <a:t>și</a:t>
            </a:r>
            <a:r>
              <a:rPr lang="en-GB" sz="2000" dirty="0">
                <a:solidFill>
                  <a:srgbClr val="13165D"/>
                </a:solidFill>
              </a:rPr>
              <a:t> </a:t>
            </a:r>
            <a:r>
              <a:rPr lang="en-GB" sz="2000" dirty="0" err="1">
                <a:solidFill>
                  <a:srgbClr val="13165D"/>
                </a:solidFill>
              </a:rPr>
              <a:t>locali</a:t>
            </a:r>
            <a:r>
              <a:rPr lang="en-GB" sz="2000" dirty="0">
                <a:solidFill>
                  <a:srgbClr val="13165D"/>
                </a:solidFill>
              </a:rPr>
              <a:t> ai UE, </a:t>
            </a:r>
            <a:r>
              <a:rPr lang="en-GB" sz="2000" dirty="0" err="1">
                <a:solidFill>
                  <a:srgbClr val="13165D"/>
                </a:solidFill>
              </a:rPr>
              <a:t>înființată</a:t>
            </a:r>
            <a:r>
              <a:rPr lang="en-GB" sz="2000" dirty="0">
                <a:solidFill>
                  <a:srgbClr val="13165D"/>
                </a:solidFill>
              </a:rPr>
              <a:t> de </a:t>
            </a:r>
            <a:r>
              <a:rPr lang="en-GB" sz="2000" dirty="0" err="1">
                <a:solidFill>
                  <a:srgbClr val="13165D"/>
                </a:solidFill>
              </a:rPr>
              <a:t>Comitetul</a:t>
            </a:r>
            <a:r>
              <a:rPr lang="en-GB" sz="2000" dirty="0">
                <a:solidFill>
                  <a:srgbClr val="13165D"/>
                </a:solidFill>
              </a:rPr>
              <a:t> </a:t>
            </a:r>
            <a:r>
              <a:rPr lang="en-GB" sz="2000" dirty="0" err="1">
                <a:solidFill>
                  <a:srgbClr val="13165D"/>
                </a:solidFill>
              </a:rPr>
              <a:t>Regiunilor</a:t>
            </a:r>
            <a:r>
              <a:rPr lang="en-GB" sz="2000" dirty="0">
                <a:solidFill>
                  <a:srgbClr val="13165D"/>
                </a:solidFill>
              </a:rPr>
              <a:t> (a se </a:t>
            </a:r>
            <a:r>
              <a:rPr lang="en-GB" sz="2000" dirty="0" err="1">
                <a:solidFill>
                  <a:srgbClr val="13165D"/>
                </a:solidFill>
              </a:rPr>
              <a:t>vedea</a:t>
            </a:r>
            <a:r>
              <a:rPr lang="en-GB" sz="2000" dirty="0">
                <a:solidFill>
                  <a:srgbClr val="13165D"/>
                </a:solidFill>
              </a:rPr>
              <a:t> </a:t>
            </a:r>
            <a:r>
              <a:rPr lang="en-GB" sz="2000" dirty="0" err="1">
                <a:solidFill>
                  <a:srgbClr val="13165D"/>
                </a:solidFill>
              </a:rPr>
              <a:t>diapozitivul</a:t>
            </a:r>
            <a:r>
              <a:rPr lang="en-GB" sz="2000" dirty="0">
                <a:solidFill>
                  <a:srgbClr val="13165D"/>
                </a:solidFill>
              </a:rPr>
              <a:t> </a:t>
            </a:r>
            <a:r>
              <a:rPr lang="en-GB" sz="2000" dirty="0" err="1">
                <a:solidFill>
                  <a:srgbClr val="13165D"/>
                </a:solidFill>
              </a:rPr>
              <a:t>următor</a:t>
            </a:r>
            <a:r>
              <a:rPr lang="en-GB" sz="2000" dirty="0">
                <a:solidFill>
                  <a:srgbClr val="13165D"/>
                </a:solidFill>
              </a:rPr>
              <a:t>)</a:t>
            </a:r>
            <a:endParaRPr sz="2000" dirty="0"/>
          </a:p>
        </p:txBody>
      </p:sp>
      <p:sp>
        <p:nvSpPr>
          <p:cNvPr id="423" name="Google Shape;423;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en-GB" sz="2000" b="1" i="0" u="none" strike="noStrike" cap="none">
                <a:solidFill>
                  <a:srgbClr val="13165D"/>
                </a:solidFill>
                <a:latin typeface="Calibri"/>
                <a:ea typeface="Calibri"/>
                <a:cs typeface="Calibri"/>
                <a:sym typeface="Calibri"/>
              </a:rPr>
              <a:t>Ce fel de conținut este disponibil pe platformă?</a:t>
            </a:r>
            <a:endParaRPr sz="2000" b="0" i="0" u="none" strike="noStrike" cap="non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sp>
        <p:nvSpPr>
          <p:cNvPr id="429" name="Google Shape;429;p2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pic>
        <p:nvPicPr>
          <p:cNvPr id="431" name="Google Shape;431;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432" name="Google Shape;432;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0300"/>
              <a:t>Vă mulțumim!</a:t>
            </a:r>
            <a:endParaRPr sz="10300"/>
          </a:p>
        </p:txBody>
      </p:sp>
      <p:pic>
        <p:nvPicPr>
          <p:cNvPr id="438" name="Google Shape;438;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439" name="Google Shape;439;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440" name="Google Shape;440;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ro-RO" sz="3000" dirty="0">
                <a:solidFill>
                  <a:schemeClr val="lt1"/>
                </a:solidFill>
                <a:latin typeface="Calibri"/>
                <a:ea typeface="Calibri"/>
                <a:cs typeface="Calibri"/>
                <a:sym typeface="Calibri"/>
              </a:rPr>
              <a:t>Construim Europa împreună cu</a:t>
            </a:r>
            <a:r>
              <a:rPr lang="en-GB" sz="3000" b="0" i="0" u="none" strike="noStrike" cap="none" dirty="0">
                <a:solidFill>
                  <a:schemeClr val="lt1"/>
                </a:solidFill>
                <a:latin typeface="Calibri"/>
                <a:ea typeface="Calibri"/>
                <a:cs typeface="Calibri"/>
                <a:sym typeface="Calibri"/>
              </a:rPr>
              <a:t> </a:t>
            </a:r>
            <a:r>
              <a:rPr lang="ro-RO" sz="3000" b="1" i="0" u="none" strike="noStrike" cap="none" dirty="0">
                <a:solidFill>
                  <a:schemeClr val="lt1"/>
                </a:solidFill>
                <a:latin typeface="Calibri"/>
                <a:ea typeface="Calibri"/>
                <a:cs typeface="Calibri"/>
                <a:sym typeface="Calibri"/>
              </a:rPr>
              <a:t>autoritățile locale</a:t>
            </a:r>
            <a:endParaRPr sz="3000" b="1" i="0" u="none" strike="noStrike" cap="none" dirty="0">
              <a:solidFill>
                <a:schemeClr val="lt1"/>
              </a:solidFill>
              <a:latin typeface="Calibri"/>
              <a:ea typeface="Calibri"/>
              <a:cs typeface="Calibri"/>
              <a:sym typeface="Calibri"/>
            </a:endParaRPr>
          </a:p>
        </p:txBody>
      </p:sp>
      <p:sp>
        <p:nvSpPr>
          <p:cNvPr id="441" name="Google Shape;441;p26"/>
          <p:cNvSpPr txBox="1"/>
          <p:nvPr/>
        </p:nvSpPr>
        <p:spPr>
          <a:xfrm>
            <a:off x="2098963" y="4873071"/>
            <a:ext cx="8312728" cy="25120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ro-RO" sz="1300" b="1" i="0" u="none" strike="noStrike" cap="none" dirty="0">
                <a:solidFill>
                  <a:schemeClr val="lt1"/>
                </a:solidFill>
                <a:latin typeface="Calibri"/>
                <a:ea typeface="Calibri"/>
                <a:cs typeface="Calibri"/>
                <a:sym typeface="Calibri"/>
              </a:rPr>
              <a:t>O rețea a consilierilor locali din UE, care conlucrează pentru a comunica </a:t>
            </a:r>
            <a:r>
              <a:rPr lang="en-US" sz="1300" b="1" i="0" u="none" strike="noStrike" cap="none" dirty="0" err="1">
                <a:solidFill>
                  <a:schemeClr val="lt1"/>
                </a:solidFill>
                <a:latin typeface="Calibri"/>
                <a:ea typeface="Calibri"/>
                <a:cs typeface="Calibri"/>
                <a:sym typeface="Calibri"/>
              </a:rPr>
              <a:t>referitor</a:t>
            </a:r>
            <a:r>
              <a:rPr lang="en-US" sz="1300" b="1" i="0" u="none" strike="noStrike" cap="none" dirty="0">
                <a:solidFill>
                  <a:schemeClr val="lt1"/>
                </a:solidFill>
                <a:latin typeface="Calibri"/>
                <a:ea typeface="Calibri"/>
                <a:cs typeface="Calibri"/>
                <a:sym typeface="Calibri"/>
              </a:rPr>
              <a:t> la </a:t>
            </a:r>
            <a:r>
              <a:rPr lang="ro-RO" sz="1300" b="1" i="0" u="none" strike="noStrike" cap="none" dirty="0">
                <a:solidFill>
                  <a:schemeClr val="lt1"/>
                </a:solidFill>
                <a:latin typeface="Calibri"/>
                <a:ea typeface="Calibri"/>
                <a:cs typeface="Calibri"/>
                <a:sym typeface="Calibri"/>
              </a:rPr>
              <a:t>chestiunile care țin de UE</a:t>
            </a:r>
          </a:p>
          <a:p>
            <a:pPr marL="0" marR="0" lvl="0" indent="0" algn="ctr" rtl="0">
              <a:lnSpc>
                <a:spcPct val="90000"/>
              </a:lnSpc>
              <a:spcBef>
                <a:spcPts val="0"/>
              </a:spcBef>
              <a:spcAft>
                <a:spcPts val="0"/>
              </a:spcAft>
              <a:buClr>
                <a:schemeClr val="lt1"/>
              </a:buClr>
              <a:buSzPts val="1300"/>
              <a:buFont typeface="Calibri"/>
              <a:buNone/>
            </a:pPr>
            <a:endParaRPr lang="ro-RO" sz="1300" b="1"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300"/>
              <a:buFont typeface="Calibri"/>
              <a:buNone/>
            </a:pPr>
            <a:r>
              <a:rPr lang="ro-RO" sz="1300" b="1" i="0" u="none" strike="noStrike" cap="none" dirty="0">
                <a:solidFill>
                  <a:schemeClr val="lt1"/>
                </a:solidFill>
                <a:latin typeface="Calibri"/>
                <a:ea typeface="Calibri"/>
                <a:cs typeface="Calibri"/>
                <a:sym typeface="Calibri"/>
              </a:rPr>
              <a:t>Contact: info@eu-councillors.eu</a:t>
            </a:r>
            <a:endParaRPr sz="13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rPr>
              <a:t>Proiectul UE </a:t>
            </a:r>
            <a:r>
              <a:rPr lang="en-GB" sz="4000" b="1"/>
              <a:t>„Construim Europa împreună cu autoritățile locale”</a:t>
            </a:r>
            <a:r>
              <a:rPr lang="en-GB" sz="4000" b="1">
                <a:solidFill>
                  <a:srgbClr val="FFF200"/>
                </a:solidFill>
              </a:rPr>
              <a:t> se bazează pe principiul potrivit căruia comunicarea cu privire la UE este o responsabilitate comună a instituțiilor UE și a autorităților statelor membre, inclusiv și începând de la nivelul local.</a:t>
            </a:r>
            <a:endParaRPr sz="4000" b="1">
              <a:solidFill>
                <a:srgbClr val="FFF200"/>
              </a:solidFill>
            </a:endParaRPr>
          </a:p>
        </p:txBody>
      </p:sp>
      <p:sp>
        <p:nvSpPr>
          <p:cNvPr id="264" name="Google Shape;264;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ro-RO" b="1" dirty="0"/>
              <a:t>Ce este</a:t>
            </a:r>
          </a:p>
          <a:p>
            <a:pPr marL="0" lvl="0" indent="0" algn="r" rtl="0">
              <a:lnSpc>
                <a:spcPct val="90000"/>
              </a:lnSpc>
              <a:spcBef>
                <a:spcPts val="0"/>
              </a:spcBef>
              <a:spcAft>
                <a:spcPts val="0"/>
              </a:spcAft>
              <a:buClr>
                <a:schemeClr val="lt1"/>
              </a:buClr>
              <a:buSzPts val="1000"/>
              <a:buNone/>
            </a:pPr>
            <a:r>
              <a:rPr lang="ro-RO" b="1" dirty="0"/>
              <a:t> „</a:t>
            </a:r>
            <a:r>
              <a:rPr lang="ro-RO" b="1" dirty="0">
                <a:solidFill>
                  <a:srgbClr val="FFFF00"/>
                </a:solidFill>
              </a:rPr>
              <a:t>Construim Europa împreună cu autoritățile locale</a:t>
            </a:r>
            <a:r>
              <a:rPr lang="ro-RO" b="1" dirty="0">
                <a:latin typeface="Calibri"/>
                <a:ea typeface="Calibri"/>
                <a:cs typeface="Calibri"/>
                <a:sym typeface="Calibri"/>
              </a:rPr>
              <a:t>”</a:t>
            </a:r>
            <a:r>
              <a:rPr lang="en-GB" b="1" dirty="0">
                <a:latin typeface="Calibri"/>
                <a:ea typeface="Calibri"/>
                <a:cs typeface="Calibri"/>
                <a:sym typeface="Calibri"/>
              </a:rPr>
              <a:t>?</a:t>
            </a:r>
            <a:endParaRPr dirty="0">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dirty="0"/>
          </a:p>
        </p:txBody>
      </p:sp>
      <p:sp>
        <p:nvSpPr>
          <p:cNvPr id="265" name="Google Shape;265;p3"/>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ro-RO" dirty="0"/>
              <a:t>Construim Europa împreună cu </a:t>
            </a:r>
            <a:br>
              <a:rPr lang="ro-RO" dirty="0"/>
            </a:br>
            <a:r>
              <a:rPr lang="ro-RO" sz="2400" b="1" dirty="0">
                <a:solidFill>
                  <a:srgbClr val="FFFF00"/>
                </a:solidFill>
              </a:rPr>
              <a:t>autoritățile locale </a:t>
            </a:r>
            <a:endParaRPr lang="ro-RO" dirty="0"/>
          </a:p>
          <a:p>
            <a:pPr marL="0" lvl="0" indent="0" algn="r" rtl="0">
              <a:lnSpc>
                <a:spcPct val="90000"/>
              </a:lnSpc>
              <a:spcBef>
                <a:spcPts val="1000"/>
              </a:spcBef>
              <a:spcAft>
                <a:spcPts val="0"/>
              </a:spcAft>
              <a:buClr>
                <a:schemeClr val="lt1"/>
              </a:buClr>
              <a:buSzPts val="14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dirty="0" err="1"/>
              <a:t>Încurajăm</a:t>
            </a:r>
            <a:r>
              <a:rPr lang="en-GB" sz="4000" b="1" dirty="0"/>
              <a:t> </a:t>
            </a:r>
            <a:r>
              <a:rPr lang="en-GB" sz="4000" b="1" dirty="0" err="1"/>
              <a:t>autoritățile</a:t>
            </a:r>
            <a:r>
              <a:rPr lang="en-GB" sz="4000" b="1" dirty="0"/>
              <a:t> locale de </a:t>
            </a:r>
            <a:r>
              <a:rPr lang="en-GB" sz="4000" b="1" dirty="0" err="1"/>
              <a:t>toate</a:t>
            </a:r>
            <a:r>
              <a:rPr lang="en-GB" sz="4000" b="1" dirty="0"/>
              <a:t> </a:t>
            </a:r>
            <a:r>
              <a:rPr lang="en-GB" sz="4000" b="1" dirty="0" err="1"/>
              <a:t>dimensiunile</a:t>
            </a:r>
            <a:r>
              <a:rPr lang="en-GB" sz="4000" b="1" dirty="0"/>
              <a:t>, </a:t>
            </a:r>
            <a:r>
              <a:rPr lang="en-GB" sz="4000" b="1" dirty="0" err="1"/>
              <a:t>în</a:t>
            </a:r>
            <a:r>
              <a:rPr lang="en-GB" sz="4000" b="1" dirty="0"/>
              <a:t> special </a:t>
            </a:r>
            <a:r>
              <a:rPr lang="en-GB" sz="4000" b="1" dirty="0" err="1"/>
              <a:t>autoritățile</a:t>
            </a:r>
            <a:r>
              <a:rPr lang="en-GB" sz="4000" b="1" dirty="0"/>
              <a:t> mai </a:t>
            </a:r>
            <a:r>
              <a:rPr lang="en-GB" sz="4000" b="1" dirty="0" err="1"/>
              <a:t>mici</a:t>
            </a:r>
            <a:r>
              <a:rPr lang="en-GB" sz="4000" b="1" dirty="0"/>
              <a:t> (cu o </a:t>
            </a:r>
            <a:r>
              <a:rPr lang="en-GB" sz="4000" b="1" dirty="0" err="1"/>
              <a:t>populație</a:t>
            </a:r>
            <a:r>
              <a:rPr lang="en-GB" sz="4000" b="1" dirty="0"/>
              <a:t> sub 100</a:t>
            </a:r>
            <a:r>
              <a:rPr lang="ro-RO" sz="4000" b="1" dirty="0"/>
              <a:t>.</a:t>
            </a:r>
            <a:r>
              <a:rPr lang="en-GB" sz="4000" b="1" dirty="0"/>
              <a:t>000 de </a:t>
            </a:r>
            <a:r>
              <a:rPr lang="en-GB" sz="4000" b="1" dirty="0" err="1"/>
              <a:t>locuitori</a:t>
            </a:r>
            <a:r>
              <a:rPr lang="en-GB" sz="4000" b="1" dirty="0"/>
              <a:t>) </a:t>
            </a:r>
            <a:r>
              <a:rPr lang="en-GB" sz="4000" b="1" dirty="0" err="1"/>
              <a:t>și</a:t>
            </a:r>
            <a:r>
              <a:rPr lang="en-GB" sz="4000" b="1" dirty="0"/>
              <a:t> mai </a:t>
            </a:r>
            <a:r>
              <a:rPr lang="en-GB" sz="4000" b="1" dirty="0" err="1"/>
              <a:t>puțin</a:t>
            </a:r>
            <a:r>
              <a:rPr lang="en-GB" sz="4000" b="1" dirty="0"/>
              <a:t> </a:t>
            </a:r>
            <a:r>
              <a:rPr lang="en-GB" sz="4000" b="1" dirty="0" err="1"/>
              <a:t>vizate</a:t>
            </a:r>
            <a:r>
              <a:rPr lang="en-GB" sz="4000" b="1" dirty="0"/>
              <a:t> de </a:t>
            </a:r>
            <a:r>
              <a:rPr lang="en-GB" sz="4000" b="1" dirty="0" err="1"/>
              <a:t>activitățile</a:t>
            </a:r>
            <a:r>
              <a:rPr lang="en-GB" sz="4000" b="1" dirty="0"/>
              <a:t> de </a:t>
            </a:r>
            <a:r>
              <a:rPr lang="en-GB" sz="4000" b="1" dirty="0" err="1"/>
              <a:t>interacțiune</a:t>
            </a:r>
            <a:r>
              <a:rPr lang="en-GB" sz="4000" b="1" dirty="0"/>
              <a:t> ale UE, </a:t>
            </a:r>
            <a:r>
              <a:rPr lang="en-GB" sz="4000" b="1" dirty="0" err="1"/>
              <a:t>să</a:t>
            </a:r>
            <a:r>
              <a:rPr lang="en-GB" sz="4000" b="1" dirty="0"/>
              <a:t> </a:t>
            </a:r>
            <a:r>
              <a:rPr lang="en-GB" sz="4000" b="1" dirty="0" err="1"/>
              <a:t>candideze</a:t>
            </a:r>
            <a:r>
              <a:rPr lang="en-GB" sz="4000" b="1" dirty="0"/>
              <a:t> </a:t>
            </a:r>
            <a:r>
              <a:rPr lang="en-GB" sz="4000" b="1" dirty="0" err="1"/>
              <a:t>pentru</a:t>
            </a:r>
            <a:r>
              <a:rPr lang="en-GB" sz="4000" b="1" dirty="0"/>
              <a:t> a </a:t>
            </a:r>
            <a:r>
              <a:rPr lang="en-GB" sz="4000" b="1" dirty="0" err="1"/>
              <a:t>deveni</a:t>
            </a:r>
            <a:r>
              <a:rPr lang="en-GB" sz="4000" b="1" dirty="0"/>
              <a:t> </a:t>
            </a:r>
            <a:r>
              <a:rPr lang="en-GB" sz="4000" b="1" dirty="0" err="1"/>
              <a:t>membri</a:t>
            </a:r>
            <a:r>
              <a:rPr lang="en-GB" sz="4000" b="1" dirty="0"/>
              <a:t>.</a:t>
            </a:r>
            <a:endParaRPr sz="4000" dirty="0"/>
          </a:p>
        </p:txBody>
      </p:sp>
      <p:sp>
        <p:nvSpPr>
          <p:cNvPr id="271" name="Google Shape;271;p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ro-RO" dirty="0"/>
              <a:t>Construim Europa împreună cu </a:t>
            </a:r>
            <a:br>
              <a:rPr lang="en-GB" dirty="0"/>
            </a:br>
            <a:r>
              <a:rPr lang="ro-RO" sz="2400" b="1" dirty="0">
                <a:solidFill>
                  <a:srgbClr val="FFFF00"/>
                </a:solidFill>
              </a:rPr>
              <a:t>autoritățile locale</a:t>
            </a:r>
            <a:r>
              <a:rPr lang="en-GB" sz="2400" b="1" dirty="0">
                <a:solidFill>
                  <a:srgbClr val="FFFF00"/>
                </a:solidFill>
              </a:rPr>
              <a:t> </a:t>
            </a:r>
            <a:endParaRPr dirty="0"/>
          </a:p>
          <a:p>
            <a:pPr marL="0" lvl="0" indent="0" algn="r" rtl="0">
              <a:lnSpc>
                <a:spcPct val="90000"/>
              </a:lnSpc>
              <a:spcBef>
                <a:spcPts val="1000"/>
              </a:spcBef>
              <a:spcAft>
                <a:spcPts val="0"/>
              </a:spcAft>
              <a:buClr>
                <a:schemeClr val="lt1"/>
              </a:buClr>
              <a:buSzPts val="1400"/>
              <a:buNone/>
            </a:pPr>
            <a:endParaRPr dirty="0"/>
          </a:p>
        </p:txBody>
      </p:sp>
      <p:sp>
        <p:nvSpPr>
          <p:cNvPr id="272" name="Google Shape;272;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ro-RO" b="1" dirty="0"/>
              <a:t>Cine poate</a:t>
            </a:r>
            <a:r>
              <a:rPr lang="en-GB" b="1" dirty="0">
                <a:latin typeface="Calibri"/>
                <a:ea typeface="Calibri"/>
                <a:cs typeface="Calibri"/>
                <a:sym typeface="Calibri"/>
              </a:rPr>
              <a:t> </a:t>
            </a:r>
            <a:br>
              <a:rPr lang="en-GB" dirty="0"/>
            </a:br>
            <a:r>
              <a:rPr lang="ro-RO" b="1" dirty="0">
                <a:solidFill>
                  <a:srgbClr val="FFFF00"/>
                </a:solidFill>
                <a:latin typeface="Calibri"/>
                <a:ea typeface="Calibri"/>
                <a:cs typeface="Calibri"/>
                <a:sym typeface="Calibri"/>
              </a:rPr>
              <a:t>participa la proiect</a:t>
            </a:r>
            <a:r>
              <a:rPr lang="en-GB" b="1" dirty="0">
                <a:latin typeface="Calibri"/>
                <a:ea typeface="Calibri"/>
                <a:cs typeface="Calibri"/>
                <a:sym typeface="Calibri"/>
              </a:rPr>
              <a:t>?</a:t>
            </a:r>
            <a:endParaRPr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b="1" dirty="0">
                <a:solidFill>
                  <a:srgbClr val="FFF200"/>
                </a:solidFill>
              </a:rPr>
              <a:t>Cum se </a:t>
            </a:r>
            <a:r>
              <a:rPr lang="en-GB" b="1" dirty="0" err="1">
                <a:solidFill>
                  <a:srgbClr val="FFF200"/>
                </a:solidFill>
              </a:rPr>
              <a:t>poate</a:t>
            </a:r>
            <a:r>
              <a:rPr lang="en-GB" b="1" dirty="0">
                <a:solidFill>
                  <a:srgbClr val="FFF200"/>
                </a:solidFill>
              </a:rPr>
              <a:t> </a:t>
            </a:r>
            <a:r>
              <a:rPr lang="en-GB" b="1" dirty="0" err="1">
                <a:solidFill>
                  <a:srgbClr val="FFF200"/>
                </a:solidFill>
              </a:rPr>
              <a:t>participa</a:t>
            </a:r>
            <a:r>
              <a:rPr lang="en-GB" b="1" dirty="0">
                <a:solidFill>
                  <a:srgbClr val="FFF200"/>
                </a:solidFill>
              </a:rPr>
              <a:t> la </a:t>
            </a:r>
            <a:r>
              <a:rPr lang="en-GB" b="1" dirty="0" err="1">
                <a:solidFill>
                  <a:srgbClr val="FFF200"/>
                </a:solidFill>
              </a:rPr>
              <a:t>rețea</a:t>
            </a:r>
            <a:r>
              <a:rPr lang="en-GB" sz="4000" dirty="0">
                <a:solidFill>
                  <a:srgbClr val="F2F2F2"/>
                </a:solidFill>
                <a:latin typeface="Calibri"/>
                <a:ea typeface="Calibri"/>
                <a:cs typeface="Calibri"/>
                <a:sym typeface="Calibri"/>
              </a:rPr>
              <a:t> —</a:t>
            </a:r>
            <a:br>
              <a:rPr lang="en-GB" sz="4000" dirty="0">
                <a:solidFill>
                  <a:srgbClr val="FFF200"/>
                </a:solidFill>
                <a:latin typeface="Calibri"/>
                <a:ea typeface="Calibri"/>
                <a:cs typeface="Calibri"/>
                <a:sym typeface="Calibri"/>
              </a:rPr>
            </a:br>
            <a:r>
              <a:rPr lang="en-GB" dirty="0" err="1">
                <a:solidFill>
                  <a:srgbClr val="F2F2F2"/>
                </a:solidFill>
              </a:rPr>
              <a:t>p</a:t>
            </a:r>
            <a:r>
              <a:rPr lang="en-GB" sz="4000" dirty="0" err="1">
                <a:solidFill>
                  <a:srgbClr val="F2F2F2"/>
                </a:solidFill>
                <a:latin typeface="Calibri"/>
                <a:ea typeface="Calibri"/>
                <a:cs typeface="Calibri"/>
                <a:sym typeface="Calibri"/>
              </a:rPr>
              <a:t>roces</a:t>
            </a:r>
            <a:r>
              <a:rPr lang="en-GB" dirty="0" err="1">
                <a:solidFill>
                  <a:srgbClr val="F2F2F2"/>
                </a:solidFill>
              </a:rPr>
              <a:t>ul</a:t>
            </a:r>
            <a:r>
              <a:rPr lang="en-GB" dirty="0">
                <a:solidFill>
                  <a:srgbClr val="F2F2F2"/>
                </a:solidFill>
              </a:rPr>
              <a:t> de </a:t>
            </a:r>
            <a:r>
              <a:rPr lang="en-GB" dirty="0" err="1">
                <a:solidFill>
                  <a:srgbClr val="F2F2F2"/>
                </a:solidFill>
              </a:rPr>
              <a:t>înregistrare</a:t>
            </a:r>
            <a:endParaRPr dirty="0"/>
          </a:p>
        </p:txBody>
      </p:sp>
      <p:sp>
        <p:nvSpPr>
          <p:cNvPr id="278" name="Google Shape;278;p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en-GB" dirty="0"/>
            </a:br>
            <a:r>
              <a:rPr lang="ro-RO" sz="2400" b="1" dirty="0">
                <a:solidFill>
                  <a:srgbClr val="13155D"/>
                </a:solidFill>
              </a:rPr>
              <a:t>autoritățile locale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284" name="Google Shape;284;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dirty="0">
                <a:solidFill>
                  <a:srgbClr val="13165D"/>
                </a:solidFill>
              </a:rPr>
              <a:t>Pentru a-</a:t>
            </a:r>
            <a:r>
              <a:rPr lang="en-GB" sz="3200" dirty="0" err="1">
                <a:solidFill>
                  <a:srgbClr val="13165D"/>
                </a:solidFill>
              </a:rPr>
              <a:t>și</a:t>
            </a:r>
            <a:r>
              <a:rPr lang="en-GB" sz="3200" dirty="0">
                <a:solidFill>
                  <a:srgbClr val="13165D"/>
                </a:solidFill>
              </a:rPr>
              <a:t> </a:t>
            </a:r>
            <a:r>
              <a:rPr lang="en-GB" sz="3200" dirty="0" err="1">
                <a:solidFill>
                  <a:srgbClr val="13165D"/>
                </a:solidFill>
              </a:rPr>
              <a:t>depune</a:t>
            </a:r>
            <a:r>
              <a:rPr lang="en-GB" sz="3200" dirty="0">
                <a:solidFill>
                  <a:srgbClr val="13165D"/>
                </a:solidFill>
              </a:rPr>
              <a:t> </a:t>
            </a:r>
            <a:r>
              <a:rPr lang="en-GB" sz="3200" dirty="0" err="1">
                <a:solidFill>
                  <a:srgbClr val="13165D"/>
                </a:solidFill>
              </a:rPr>
              <a:t>candidatura</a:t>
            </a:r>
            <a:r>
              <a:rPr lang="en-GB" sz="3200" dirty="0">
                <a:solidFill>
                  <a:srgbClr val="13165D"/>
                </a:solidFill>
              </a:rPr>
              <a:t>, </a:t>
            </a:r>
            <a:r>
              <a:rPr lang="en-GB" sz="3200" dirty="0" err="1">
                <a:solidFill>
                  <a:srgbClr val="13165D"/>
                </a:solidFill>
              </a:rPr>
              <a:t>autoritatea</a:t>
            </a:r>
            <a:r>
              <a:rPr lang="en-GB" sz="3200" dirty="0">
                <a:solidFill>
                  <a:srgbClr val="13165D"/>
                </a:solidFill>
              </a:rPr>
              <a:t> </a:t>
            </a:r>
            <a:r>
              <a:rPr lang="en-GB" sz="3200" dirty="0" err="1">
                <a:solidFill>
                  <a:srgbClr val="13165D"/>
                </a:solidFill>
              </a:rPr>
              <a:t>locală</a:t>
            </a:r>
            <a:r>
              <a:rPr lang="en-GB" sz="3200" dirty="0">
                <a:solidFill>
                  <a:srgbClr val="13165D"/>
                </a:solidFill>
              </a:rPr>
              <a:t> </a:t>
            </a:r>
            <a:r>
              <a:rPr lang="en-GB" sz="3200" dirty="0" err="1">
                <a:solidFill>
                  <a:srgbClr val="13165D"/>
                </a:solidFill>
              </a:rPr>
              <a:t>trebuie</a:t>
            </a:r>
            <a:r>
              <a:rPr lang="en-GB" sz="3200" dirty="0">
                <a:solidFill>
                  <a:srgbClr val="13165D"/>
                </a:solidFill>
              </a:rPr>
              <a:t> </a:t>
            </a:r>
            <a:r>
              <a:rPr lang="en-GB" sz="3200" dirty="0" err="1">
                <a:solidFill>
                  <a:srgbClr val="13165D"/>
                </a:solidFill>
              </a:rPr>
              <a:t>să</a:t>
            </a:r>
            <a:r>
              <a:rPr lang="en-GB" sz="3200" dirty="0">
                <a:solidFill>
                  <a:srgbClr val="13165D"/>
                </a:solidFill>
              </a:rPr>
              <a:t> </a:t>
            </a:r>
            <a:r>
              <a:rPr lang="en-GB" sz="3200" dirty="0" err="1">
                <a:solidFill>
                  <a:srgbClr val="13165D"/>
                </a:solidFill>
              </a:rPr>
              <a:t>completeze</a:t>
            </a:r>
            <a:r>
              <a:rPr lang="en-GB" sz="3200" dirty="0">
                <a:solidFill>
                  <a:srgbClr val="13165D"/>
                </a:solidFill>
              </a:rPr>
              <a:t> un </a:t>
            </a:r>
            <a:r>
              <a:rPr lang="en-GB" sz="3200" b="1" dirty="0">
                <a:solidFill>
                  <a:srgbClr val="13165D"/>
                </a:solidFill>
              </a:rPr>
              <a:t>formular de </a:t>
            </a:r>
            <a:r>
              <a:rPr lang="en-GB" sz="3200" b="1" dirty="0" err="1">
                <a:solidFill>
                  <a:srgbClr val="13165D"/>
                </a:solidFill>
              </a:rPr>
              <a:t>candidatură</a:t>
            </a:r>
            <a:r>
              <a:rPr lang="en-GB" sz="3200" dirty="0">
                <a:solidFill>
                  <a:srgbClr val="13165D"/>
                </a:solidFill>
              </a:rPr>
              <a:t> </a:t>
            </a:r>
            <a:r>
              <a:rPr lang="en-GB" sz="3200" dirty="0" err="1">
                <a:solidFill>
                  <a:srgbClr val="13165D"/>
                </a:solidFill>
              </a:rPr>
              <a:t>în</a:t>
            </a:r>
            <a:r>
              <a:rPr lang="en-GB" sz="3200" dirty="0">
                <a:solidFill>
                  <a:srgbClr val="13165D"/>
                </a:solidFill>
              </a:rPr>
              <a:t> care </a:t>
            </a:r>
            <a:r>
              <a:rPr lang="en-GB" sz="3200" dirty="0" err="1">
                <a:solidFill>
                  <a:srgbClr val="13165D"/>
                </a:solidFill>
              </a:rPr>
              <a:t>va</a:t>
            </a:r>
            <a:r>
              <a:rPr lang="en-GB" sz="3200" dirty="0">
                <a:solidFill>
                  <a:srgbClr val="13165D"/>
                </a:solidFill>
              </a:rPr>
              <a:t> indica </a:t>
            </a:r>
            <a:r>
              <a:rPr lang="en-GB" sz="3200" dirty="0" err="1">
                <a:solidFill>
                  <a:srgbClr val="13165D"/>
                </a:solidFill>
              </a:rPr>
              <a:t>numele</a:t>
            </a:r>
            <a:r>
              <a:rPr lang="en-GB" sz="3200" dirty="0">
                <a:solidFill>
                  <a:srgbClr val="13165D"/>
                </a:solidFill>
              </a:rPr>
              <a:t> </a:t>
            </a:r>
            <a:r>
              <a:rPr lang="en-GB" sz="3200" dirty="0" err="1">
                <a:solidFill>
                  <a:srgbClr val="13165D"/>
                </a:solidFill>
              </a:rPr>
              <a:t>consilierului</a:t>
            </a:r>
            <a:r>
              <a:rPr lang="en-GB" sz="3200" dirty="0">
                <a:solidFill>
                  <a:srgbClr val="13165D"/>
                </a:solidFill>
              </a:rPr>
              <a:t> local </a:t>
            </a:r>
            <a:r>
              <a:rPr lang="en-GB" sz="3200" dirty="0" err="1">
                <a:solidFill>
                  <a:srgbClr val="13165D"/>
                </a:solidFill>
              </a:rPr>
              <a:t>desemnat</a:t>
            </a:r>
            <a:r>
              <a:rPr lang="en-GB" sz="3200" dirty="0">
                <a:solidFill>
                  <a:srgbClr val="13165D"/>
                </a:solidFill>
              </a:rPr>
              <a:t> </a:t>
            </a:r>
            <a:r>
              <a:rPr lang="en-GB" sz="3200" dirty="0" err="1">
                <a:solidFill>
                  <a:srgbClr val="13165D"/>
                </a:solidFill>
              </a:rPr>
              <a:t>să</a:t>
            </a:r>
            <a:r>
              <a:rPr lang="en-GB" sz="3200" dirty="0">
                <a:solidFill>
                  <a:srgbClr val="13165D"/>
                </a:solidFill>
              </a:rPr>
              <a:t> </a:t>
            </a:r>
            <a:r>
              <a:rPr lang="en-GB" sz="3200" dirty="0" err="1">
                <a:solidFill>
                  <a:srgbClr val="13165D"/>
                </a:solidFill>
              </a:rPr>
              <a:t>devină</a:t>
            </a:r>
            <a:r>
              <a:rPr lang="en-GB" sz="3200" dirty="0">
                <a:solidFill>
                  <a:srgbClr val="13165D"/>
                </a:solidFill>
              </a:rPr>
              <a:t> </a:t>
            </a:r>
            <a:r>
              <a:rPr lang="en-GB" sz="3200" dirty="0" err="1">
                <a:solidFill>
                  <a:srgbClr val="13165D"/>
                </a:solidFill>
              </a:rPr>
              <a:t>membru</a:t>
            </a:r>
            <a:r>
              <a:rPr lang="en-GB" sz="3200" dirty="0">
                <a:solidFill>
                  <a:srgbClr val="13165D"/>
                </a:solidFill>
              </a:rPr>
              <a:t> al </a:t>
            </a:r>
            <a:r>
              <a:rPr lang="en-GB" sz="3200" dirty="0" err="1">
                <a:solidFill>
                  <a:srgbClr val="13165D"/>
                </a:solidFill>
              </a:rPr>
              <a:t>rețelei</a:t>
            </a:r>
            <a:r>
              <a:rPr lang="en-GB" sz="3200" dirty="0">
                <a:solidFill>
                  <a:srgbClr val="13165D"/>
                </a:solidFill>
              </a:rPr>
              <a:t>.</a:t>
            </a:r>
            <a:endParaRPr dirty="0"/>
          </a:p>
        </p:txBody>
      </p:sp>
      <p:sp>
        <p:nvSpPr>
          <p:cNvPr id="285" name="Google Shape;285;p6"/>
          <p:cNvSpPr txBox="1">
            <a:spLocks noGrp="1"/>
          </p:cNvSpPr>
          <p:nvPr>
            <p:ph type="body" idx="2"/>
          </p:nvPr>
        </p:nvSpPr>
        <p:spPr>
          <a:xfrm>
            <a:off x="10110355" y="306759"/>
            <a:ext cx="1710169"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C</a:t>
            </a:r>
            <a:r>
              <a:rPr lang="ro-RO" b="1" dirty="0">
                <a:solidFill>
                  <a:srgbClr val="13165D"/>
                </a:solidFill>
                <a:latin typeface="Calibri"/>
                <a:ea typeface="Calibri"/>
                <a:cs typeface="Calibri"/>
                <a:sym typeface="Calibri"/>
              </a:rPr>
              <a:t>um se poate participa la rețea </a:t>
            </a:r>
            <a:r>
              <a:rPr lang="en-GB" b="1" dirty="0">
                <a:solidFill>
                  <a:srgbClr val="13165D"/>
                </a:solidFill>
                <a:latin typeface="Calibri"/>
                <a:ea typeface="Calibri"/>
                <a:cs typeface="Calibri"/>
                <a:sym typeface="Calibri"/>
              </a:rPr>
              <a:t>– </a:t>
            </a:r>
            <a:r>
              <a:rPr lang="ro-RO" b="1" dirty="0">
                <a:solidFill>
                  <a:srgbClr val="13165D"/>
                </a:solidFill>
              </a:rPr>
              <a:t>procesul</a:t>
            </a:r>
            <a:r>
              <a:rPr lang="en-GB" b="1" dirty="0">
                <a:solidFill>
                  <a:srgbClr val="13165D"/>
                </a:solidFill>
                <a:latin typeface="Calibri"/>
                <a:ea typeface="Calibri"/>
                <a:cs typeface="Calibri"/>
                <a:sym typeface="Calibri"/>
              </a:rPr>
              <a:t> </a:t>
            </a:r>
            <a:r>
              <a:rPr lang="ro-RO" b="1" dirty="0">
                <a:solidFill>
                  <a:srgbClr val="13165D"/>
                </a:solidFill>
              </a:rPr>
              <a:t>de înregistrare</a:t>
            </a:r>
            <a:endParaRPr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pic>
        <p:nvPicPr>
          <p:cNvPr id="286" name="Google Shape;286;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92" name="Google Shape;292;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293" name="Google Shape;293;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294" name="Google Shape;294;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ro-RO" dirty="0"/>
              <a:t>Construim Europa împreună cu</a:t>
            </a:r>
            <a:br>
              <a:rPr lang="ro-RO" dirty="0"/>
            </a:br>
            <a:r>
              <a:rPr lang="ro-RO" sz="2400" b="1" dirty="0">
                <a:solidFill>
                  <a:srgbClr val="13155D"/>
                </a:solidFill>
              </a:rPr>
              <a:t>autoritățile locale</a:t>
            </a:r>
            <a:endParaRPr lang="ro-RO" dirty="0"/>
          </a:p>
          <a:p>
            <a:pPr marL="0" lvl="0" indent="0" algn="r" rtl="0">
              <a:lnSpc>
                <a:spcPct val="90000"/>
              </a:lnSpc>
              <a:spcBef>
                <a:spcPts val="1000"/>
              </a:spcBef>
              <a:spcAft>
                <a:spcPts val="0"/>
              </a:spcAft>
              <a:buClr>
                <a:srgbClr val="7F7F7F"/>
              </a:buClr>
              <a:buSzPts val="1400"/>
              <a:buNone/>
            </a:pPr>
            <a:endParaRPr dirty="0"/>
          </a:p>
        </p:txBody>
      </p:sp>
      <p:sp>
        <p:nvSpPr>
          <p:cNvPr id="301" name="Google Shape;301;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rPr>
              <a:t>Formularul de candidatură online este însoțit de o declarație semnată care exprimă interesul și angajamentul semnatarilor de a comunica cu privire la Europa în plan local. Această declarație trebuie semnată atât de reprezentantul legal al autorității locale, cât și de consilierul local desemnat.</a:t>
            </a:r>
            <a:endParaRPr/>
          </a:p>
        </p:txBody>
      </p:sp>
      <p:sp>
        <p:nvSpPr>
          <p:cNvPr id="302" name="Google Shape;302;p8"/>
          <p:cNvSpPr txBox="1">
            <a:spLocks noGrp="1"/>
          </p:cNvSpPr>
          <p:nvPr>
            <p:ph type="body" idx="2"/>
          </p:nvPr>
        </p:nvSpPr>
        <p:spPr>
          <a:xfrm>
            <a:off x="10027227" y="378195"/>
            <a:ext cx="16592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ro-RO" b="1" dirty="0">
                <a:solidFill>
                  <a:srgbClr val="13165D"/>
                </a:solidFill>
              </a:rPr>
              <a:t>C</a:t>
            </a:r>
            <a:r>
              <a:rPr lang="ro-RO" b="1" dirty="0">
                <a:solidFill>
                  <a:srgbClr val="13165D"/>
                </a:solidFill>
                <a:latin typeface="Calibri"/>
                <a:ea typeface="Calibri"/>
                <a:cs typeface="Calibri"/>
                <a:sym typeface="Calibri"/>
              </a:rPr>
              <a:t>um se poate participa la rețea – </a:t>
            </a:r>
            <a:r>
              <a:rPr lang="ro-RO" b="1" dirty="0">
                <a:solidFill>
                  <a:srgbClr val="13165D"/>
                </a:solidFill>
              </a:rPr>
              <a:t>procesul</a:t>
            </a:r>
            <a:r>
              <a:rPr lang="ro-RO" b="1" dirty="0">
                <a:solidFill>
                  <a:srgbClr val="13165D"/>
                </a:solidFill>
                <a:latin typeface="Calibri"/>
                <a:ea typeface="Calibri"/>
                <a:cs typeface="Calibri"/>
                <a:sym typeface="Calibri"/>
              </a:rPr>
              <a:t> </a:t>
            </a:r>
            <a:r>
              <a:rPr lang="ro-RO" b="1" dirty="0">
                <a:solidFill>
                  <a:srgbClr val="13165D"/>
                </a:solidFill>
              </a:rPr>
              <a:t>de înregistrare</a:t>
            </a:r>
            <a:endParaRPr lang="ro-RO"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pic>
        <p:nvPicPr>
          <p:cNvPr id="303" name="Google Shape;303;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09" name="Google Shape;309;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310" name="Google Shape;310;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311" name="Google Shape;311;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2" name="Google Shape;312;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1432</Words>
  <Application>Microsoft Office PowerPoint</Application>
  <PresentationFormat>Widescreen</PresentationFormat>
  <Paragraphs>98</Paragraphs>
  <Slides>26</Slides>
  <Notes>26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Calibri</vt:lpstr>
      <vt:lpstr>Office Theme</vt:lpstr>
      <vt:lpstr>1_Office Theme</vt:lpstr>
      <vt:lpstr>Construim Europa împreună cu</vt:lpstr>
      <vt:lpstr>Ce este </vt:lpstr>
      <vt:lpstr>Proiectul UE „Construim Europa împreună cu autoritățile locale” se bazează pe principiul potrivit căruia comunicarea cu privire la UE este o responsabilitate comună a instituțiilor UE și a autorităților statelor membre, inclusiv și începând de la nivelul local.</vt:lpstr>
      <vt:lpstr>Încurajăm autoritățile locale de toate dimensiunile, în special autoritățile mai mici (cu o populație sub 100.000 de locuitori) și mai puțin vizate de activitățile de interacțiune ale UE, să candideze pentru a deveni membri.</vt:lpstr>
      <vt:lpstr>Cum se poate participa la rețea — procesul de înregistrare</vt:lpstr>
      <vt:lpstr>Pentru a-și depune candidatura, autoritatea locală trebuie să completeze un formular de candidatură în care va indica numele consilierului local desemnat să devină membru al rețelei.</vt:lpstr>
      <vt:lpstr>To apply, the local authority needs to fill in an application form indicating the name of the local councillor designated to become a network member.</vt:lpstr>
      <vt:lpstr>Formularul de candidatură online este însoțit de o declarație semnată care exprimă interesul și angajamentul semnatarilor de a comunica cu privire la Europa în plan local. Această declarație trebuie semnată atât de reprezentantul legal al autorității locale, cât și de consilierul local desemnat.</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Autoritatea locală partener al Comisiei pentru comunicarea cu privire la Europa în plan local   Alesul local numit de autoritatea locală membru al rețelei „Construim Europa împreună cu autoritățile locale”</vt:lpstr>
      <vt:lpstr>5 avantaje principale ale participării la această rețea</vt:lpstr>
      <vt:lpstr>PowerPoint Presentation</vt:lpstr>
      <vt:lpstr>Sondaj specific</vt:lpstr>
      <vt:lpstr>Prin completarea sondajului specific, veți avea ocazia de a transmite subiectele care sunt cele mai relevante pentru nevoile de comunicare din circumscripția dumneavoastră.  Ca urmare a participării dumneavoastră la sondajul specific UE, veți avea oportunitatea de a - primi informații relevante legate de UE - participa la seminare online  - participa la vizite la instituțiile UE în limba dumneavoastră  URL către sondajul specific:   https://ec.europa.eu/eusurvey/runner/BELC-specific-survey</vt:lpstr>
      <vt:lpstr>Parteneriatul cu Comitetul Regiunilor</vt:lpstr>
      <vt:lpstr>PowerPoint Presentation</vt:lpstr>
      <vt:lpstr>Ce se așteaptă de la membrii rețelei?</vt:lpstr>
      <vt:lpstr>PowerPoint Presentation</vt:lpstr>
      <vt:lpstr>Participarea la rețea – ce se întâmplă în continuare?</vt:lpstr>
      <vt:lpstr>PowerPoint Presentation</vt:lpstr>
      <vt:lpstr>Platforma de comunicare online pentru membrii proiectului „Construim Europa împreună cu autoritățile locale” este găzduită  pe platforma Futurium a Comisiei Europene (https://futurium.ec.europa.eu).  Membrii vor trebui să-și creeze un cont  EU login pentru a primi acces la platformă. </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Vă mulțumim!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Construim Europa împreună cu</dc:title>
  <dc:creator>DUMONT Patrick</dc:creator>
  <cp:lastModifiedBy>Reviewer</cp:lastModifiedBy>
  <cp:revision>2</cp:revision>
  <dcterms:created xsi:type="dcterms:W3CDTF">2022-11-14T11:00:44Z</dcterms:created>
  <dcterms:modified xsi:type="dcterms:W3CDTF">2023-05-03T16:15:38Z</dcterms:modified>
</cp:coreProperties>
</file>