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5" r:id="rId2"/>
  </p:sldMasterIdLst>
  <p:notesMasterIdLst>
    <p:notesMasterId r:id="rId2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82" r:id="rId15"/>
    <p:sldId id="283" r:id="rId16"/>
    <p:sldId id="268" r:id="rId17"/>
    <p:sldId id="269" r:id="rId18"/>
    <p:sldId id="270" r:id="rId19"/>
    <p:sldId id="271" r:id="rId20"/>
    <p:sldId id="272" r:id="rId21"/>
    <p:sldId id="273" r:id="rId22"/>
    <p:sldId id="274" r:id="rId23"/>
    <p:sldId id="275" r:id="rId24"/>
    <p:sldId id="284" r:id="rId25"/>
    <p:sldId id="276" r:id="rId26"/>
    <p:sldId id="279" r:id="rId27"/>
    <p:sldId id="281"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jOMv8juVVb2fo6Msa7kmf19twK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1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customschemas.google.com/relationships/presentationmetadata" Target="meta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6" name="Google Shape;23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9" name="Google Shape;24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5" name="Google Shape;25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3" name="Google Shape;26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1" name="Google Shape;27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3" name="Google Shape;29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0" name="Google Shape;28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1" name="Google Shape;321;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2" name="Google Shape;18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0" name="Google Shape;19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81"/>
        <p:cNvGrpSpPr/>
        <p:nvPr/>
      </p:nvGrpSpPr>
      <p:grpSpPr>
        <a:xfrm>
          <a:off x="0" y="0"/>
          <a:ext cx="0" cy="0"/>
          <a:chOff x="0" y="0"/>
          <a:chExt cx="0" cy="0"/>
        </a:xfrm>
      </p:grpSpPr>
      <p:pic>
        <p:nvPicPr>
          <p:cNvPr id="82" name="Google Shape;82;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83" name="Google Shape;83;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84" name="Google Shape;84;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5" name="Google Shape;85;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86" name="Google Shape;86;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7" name="Google Shape;87;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88" name="Google Shape;88;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89"/>
        <p:cNvGrpSpPr/>
        <p:nvPr/>
      </p:nvGrpSpPr>
      <p:grpSpPr>
        <a:xfrm>
          <a:off x="0" y="0"/>
          <a:ext cx="0" cy="0"/>
          <a:chOff x="0" y="0"/>
          <a:chExt cx="0" cy="0"/>
        </a:xfrm>
      </p:grpSpPr>
      <p:pic>
        <p:nvPicPr>
          <p:cNvPr id="90" name="Google Shape;90;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91" name="Google Shape;91;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92" name="Google Shape;92;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93" name="Google Shape;93;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94" name="Google Shape;94;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95" name="Google Shape;95;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96"/>
        <p:cNvGrpSpPr/>
        <p:nvPr/>
      </p:nvGrpSpPr>
      <p:grpSpPr>
        <a:xfrm>
          <a:off x="0" y="0"/>
          <a:ext cx="0" cy="0"/>
          <a:chOff x="0" y="0"/>
          <a:chExt cx="0" cy="0"/>
        </a:xfrm>
      </p:grpSpPr>
      <p:pic>
        <p:nvPicPr>
          <p:cNvPr id="97" name="Google Shape;97;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98" name="Google Shape;98;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99" name="Google Shape;99;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0" name="Google Shape;100;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1" name="Google Shape;101;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2" name="Google Shape;102;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3" name="Google Shape;103;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04"/>
        <p:cNvGrpSpPr/>
        <p:nvPr/>
      </p:nvGrpSpPr>
      <p:grpSpPr>
        <a:xfrm>
          <a:off x="0" y="0"/>
          <a:ext cx="0" cy="0"/>
          <a:chOff x="0" y="0"/>
          <a:chExt cx="0" cy="0"/>
        </a:xfrm>
      </p:grpSpPr>
      <p:pic>
        <p:nvPicPr>
          <p:cNvPr id="105" name="Google Shape;105;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106" name="Google Shape;106;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07" name="Google Shape;107;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08" name="Google Shape;108;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09" name="Google Shape;109;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0" name="Google Shape;110;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6"/>
        <p:cNvGrpSpPr/>
        <p:nvPr/>
      </p:nvGrpSpPr>
      <p:grpSpPr>
        <a:xfrm>
          <a:off x="0" y="0"/>
          <a:ext cx="0" cy="0"/>
          <a:chOff x="0" y="0"/>
          <a:chExt cx="0" cy="0"/>
        </a:xfrm>
      </p:grpSpPr>
      <p:pic>
        <p:nvPicPr>
          <p:cNvPr id="7" name="Google Shape;7;p28" descr="A picture containing person, spectacles, close, sunglasses&#10;&#10;Description automatically generated"/>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8;p28"/>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9" name="Google Shape;9;p28"/>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1"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 name="Google Shape;10;p28"/>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9600"/>
              <a:buFont typeface="Arial"/>
              <a:buNone/>
              <a:defRPr sz="96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 name="Google Shape;11;p28"/>
          <p:cNvSpPr txBox="1">
            <a:spLocks noGrp="1"/>
          </p:cNvSpPr>
          <p:nvPr>
            <p:ph type="body" idx="2"/>
          </p:nvPr>
        </p:nvSpPr>
        <p:spPr>
          <a:xfrm>
            <a:off x="349172" y="4497051"/>
            <a:ext cx="11504806"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 name="Google Shape;12;p28"/>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13" name="Google Shape;13;p28"/>
          <p:cNvPicPr preferRelativeResize="0"/>
          <p:nvPr/>
        </p:nvPicPr>
        <p:blipFill rotWithShape="1">
          <a:blip r:embed="rId5">
            <a:alphaModFix/>
          </a:blip>
          <a:srcRect/>
          <a:stretch/>
        </p:blipFill>
        <p:spPr>
          <a:xfrm>
            <a:off x="371475" y="5984875"/>
            <a:ext cx="1667380" cy="482832"/>
          </a:xfrm>
          <a:prstGeom prst="rect">
            <a:avLst/>
          </a:prstGeom>
          <a:noFill/>
          <a:ln>
            <a:noFill/>
          </a:ln>
        </p:spPr>
      </p:pic>
      <p:sp>
        <p:nvSpPr>
          <p:cNvPr id="14" name="Google Shape;14;p28"/>
          <p:cNvSpPr txBox="1">
            <a:spLocks noGrp="1"/>
          </p:cNvSpPr>
          <p:nvPr>
            <p:ph type="body" idx="3"/>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12816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76594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5090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396421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5"/>
        <p:cNvGrpSpPr/>
        <p:nvPr/>
      </p:nvGrpSpPr>
      <p:grpSpPr>
        <a:xfrm>
          <a:off x="0" y="0"/>
          <a:ext cx="0" cy="0"/>
          <a:chOff x="0" y="0"/>
          <a:chExt cx="0" cy="0"/>
        </a:xfrm>
      </p:grpSpPr>
      <p:pic>
        <p:nvPicPr>
          <p:cNvPr id="16" name="Google Shape;16;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7" name="Google Shape;17;p29"/>
          <p:cNvPicPr preferRelativeResize="0"/>
          <p:nvPr/>
        </p:nvPicPr>
        <p:blipFill rotWithShape="1">
          <a:blip r:embed="rId3">
            <a:alphaModFix amt="70000"/>
          </a:blip>
          <a:srcRect/>
          <a:stretch/>
        </p:blipFill>
        <p:spPr>
          <a:xfrm>
            <a:off x="0" y="0"/>
            <a:ext cx="12192000" cy="6858000"/>
          </a:xfrm>
          <a:prstGeom prst="rect">
            <a:avLst/>
          </a:prstGeom>
          <a:noFill/>
          <a:ln>
            <a:noFill/>
          </a:ln>
        </p:spPr>
      </p:pic>
      <p:sp>
        <p:nvSpPr>
          <p:cNvPr id="18" name="Google Shape;18;p29"/>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 name="Google Shape;19;p29"/>
          <p:cNvSpPr txBox="1">
            <a:spLocks noGrp="1"/>
          </p:cNvSpPr>
          <p:nvPr>
            <p:ph type="body" idx="1"/>
          </p:nvPr>
        </p:nvSpPr>
        <p:spPr>
          <a:xfrm>
            <a:off x="304568" y="3132946"/>
            <a:ext cx="11437899" cy="131913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rgbClr val="FFFF00"/>
              </a:buClr>
              <a:buSzPts val="6000"/>
              <a:buFont typeface="Arial"/>
              <a:buNone/>
              <a:defRPr sz="6000" b="1" i="0" u="none" strike="noStrike" cap="none">
                <a:solidFill>
                  <a:srgbClr val="FFFF00"/>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20" name="Google Shape;20;p29"/>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1" name="Google Shape;21;p29"/>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22" name="Google Shape;22;p29"/>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23" name="Google Shape;23;p29"/>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6046508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52505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629256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1_Section Header">
  <p:cSld name="11_Section Header">
    <p:spTree>
      <p:nvGrpSpPr>
        <p:cNvPr id="1" name="Shape 65"/>
        <p:cNvGrpSpPr/>
        <p:nvPr/>
      </p:nvGrpSpPr>
      <p:grpSpPr>
        <a:xfrm>
          <a:off x="0" y="0"/>
          <a:ext cx="0" cy="0"/>
          <a:chOff x="0" y="0"/>
          <a:chExt cx="0" cy="0"/>
        </a:xfrm>
      </p:grpSpPr>
      <p:pic>
        <p:nvPicPr>
          <p:cNvPr id="66" name="Google Shape;66;p41"/>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67" name="Google Shape;67;p41"/>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68" name="Google Shape;68;p41"/>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69" name="Google Shape;69;p41"/>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70" name="Google Shape;70;p4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1" name="Google Shape;71;p41"/>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FFFF00"/>
              </a:buClr>
              <a:buSzPts val="4000"/>
              <a:buFont typeface="Calibri"/>
              <a:buNone/>
              <a:defRPr sz="4000" b="0"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564630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72"/>
        <p:cNvGrpSpPr/>
        <p:nvPr/>
      </p:nvGrpSpPr>
      <p:grpSpPr>
        <a:xfrm>
          <a:off x="0" y="0"/>
          <a:ext cx="0" cy="0"/>
          <a:chOff x="0" y="0"/>
          <a:chExt cx="0" cy="0"/>
        </a:xfrm>
      </p:grpSpPr>
      <p:pic>
        <p:nvPicPr>
          <p:cNvPr id="73" name="Google Shape;73;p40"/>
          <p:cNvPicPr preferRelativeResize="0"/>
          <p:nvPr/>
        </p:nvPicPr>
        <p:blipFill rotWithShape="1">
          <a:blip r:embed="rId2">
            <a:alphaModFix/>
          </a:blip>
          <a:srcRect/>
          <a:stretch/>
        </p:blipFill>
        <p:spPr>
          <a:xfrm flipH="1">
            <a:off x="0" y="0"/>
            <a:ext cx="12192000" cy="6858000"/>
          </a:xfrm>
          <a:prstGeom prst="rect">
            <a:avLst/>
          </a:prstGeom>
          <a:noFill/>
          <a:ln>
            <a:noFill/>
          </a:ln>
        </p:spPr>
      </p:pic>
      <p:pic>
        <p:nvPicPr>
          <p:cNvPr id="74" name="Google Shape;74;p40"/>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75" name="Google Shape;75;p4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76" name="Google Shape;76;p40"/>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77" name="Google Shape;77;p4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78" name="Google Shape;78;p40"/>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1030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79"/>
        <p:cNvGrpSpPr/>
        <p:nvPr/>
      </p:nvGrpSpPr>
      <p:grpSpPr>
        <a:xfrm>
          <a:off x="0" y="0"/>
          <a:ext cx="0" cy="0"/>
          <a:chOff x="0" y="0"/>
          <a:chExt cx="0" cy="0"/>
        </a:xfrm>
      </p:grpSpPr>
      <p:pic>
        <p:nvPicPr>
          <p:cNvPr id="80" name="Google Shape;80;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1" name="Google Shape;81;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82" name="Google Shape;82;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83" name="Google Shape;83;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84" name="Google Shape;84;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85" name="Google Shape;85;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6" name="Google Shape;86;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5071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87"/>
        <p:cNvGrpSpPr/>
        <p:nvPr/>
      </p:nvGrpSpPr>
      <p:grpSpPr>
        <a:xfrm>
          <a:off x="0" y="0"/>
          <a:ext cx="0" cy="0"/>
          <a:chOff x="0" y="0"/>
          <a:chExt cx="0" cy="0"/>
        </a:xfrm>
      </p:grpSpPr>
      <p:pic>
        <p:nvPicPr>
          <p:cNvPr id="88" name="Google Shape;88;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9" name="Google Shape;89;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90" name="Google Shape;90;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1" name="Google Shape;91;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92" name="Google Shape;92;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93" name="Google Shape;93;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94" name="Google Shape;94;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76359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2_Section Header">
  <p:cSld name="12_Section Header">
    <p:spTree>
      <p:nvGrpSpPr>
        <p:cNvPr id="1" name="Shape 95"/>
        <p:cNvGrpSpPr/>
        <p:nvPr/>
      </p:nvGrpSpPr>
      <p:grpSpPr>
        <a:xfrm>
          <a:off x="0" y="0"/>
          <a:ext cx="0" cy="0"/>
          <a:chOff x="0" y="0"/>
          <a:chExt cx="0" cy="0"/>
        </a:xfrm>
      </p:grpSpPr>
      <p:pic>
        <p:nvPicPr>
          <p:cNvPr id="96" name="Google Shape;96;p37"/>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97" name="Google Shape;97;p37"/>
          <p:cNvPicPr preferRelativeResize="0"/>
          <p:nvPr/>
        </p:nvPicPr>
        <p:blipFill rotWithShape="1">
          <a:blip r:embed="rId3">
            <a:alphaModFix/>
          </a:blip>
          <a:srcRect/>
          <a:stretch/>
        </p:blipFill>
        <p:spPr>
          <a:xfrm>
            <a:off x="8058150" y="0"/>
            <a:ext cx="4133850" cy="6858000"/>
          </a:xfrm>
          <a:prstGeom prst="rect">
            <a:avLst/>
          </a:prstGeom>
          <a:noFill/>
          <a:ln>
            <a:noFill/>
          </a:ln>
        </p:spPr>
      </p:pic>
      <p:pic>
        <p:nvPicPr>
          <p:cNvPr id="98" name="Google Shape;98;p37"/>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99" name="Google Shape;99;p37"/>
          <p:cNvPicPr preferRelativeResize="0"/>
          <p:nvPr/>
        </p:nvPicPr>
        <p:blipFill rotWithShape="1">
          <a:blip r:embed="rId5">
            <a:alphaModFix/>
          </a:blip>
          <a:srcRect/>
          <a:stretch/>
        </p:blipFill>
        <p:spPr>
          <a:xfrm>
            <a:off x="-2014" y="0"/>
            <a:ext cx="1248937" cy="1198219"/>
          </a:xfrm>
          <a:prstGeom prst="rect">
            <a:avLst/>
          </a:prstGeom>
          <a:noFill/>
          <a:ln>
            <a:noFill/>
          </a:ln>
        </p:spPr>
      </p:pic>
      <p:sp>
        <p:nvSpPr>
          <p:cNvPr id="100" name="Google Shape;100;p3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1" name="Google Shape;101;p37"/>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2" name="Google Shape;102;p37"/>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39640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10_Section Header">
  <p:cSld name="10_Section Header">
    <p:spTree>
      <p:nvGrpSpPr>
        <p:cNvPr id="1" name="Shape 103"/>
        <p:cNvGrpSpPr/>
        <p:nvPr/>
      </p:nvGrpSpPr>
      <p:grpSpPr>
        <a:xfrm>
          <a:off x="0" y="0"/>
          <a:ext cx="0" cy="0"/>
          <a:chOff x="0" y="0"/>
          <a:chExt cx="0" cy="0"/>
        </a:xfrm>
      </p:grpSpPr>
      <p:pic>
        <p:nvPicPr>
          <p:cNvPr id="104" name="Google Shape;104;p38"/>
          <p:cNvPicPr preferRelativeResize="0"/>
          <p:nvPr/>
        </p:nvPicPr>
        <p:blipFill rotWithShape="1">
          <a:blip r:embed="rId2">
            <a:alphaModFix/>
          </a:blip>
          <a:srcRect/>
          <a:stretch/>
        </p:blipFill>
        <p:spPr>
          <a:xfrm>
            <a:off x="-2015" y="0"/>
            <a:ext cx="12192000" cy="6858000"/>
          </a:xfrm>
          <a:prstGeom prst="rect">
            <a:avLst/>
          </a:prstGeom>
          <a:noFill/>
          <a:ln>
            <a:noFill/>
          </a:ln>
        </p:spPr>
      </p:pic>
      <p:pic>
        <p:nvPicPr>
          <p:cNvPr id="105" name="Google Shape;105;p38"/>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106" name="Google Shape;106;p38"/>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107" name="Google Shape;107;p38"/>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108" name="Google Shape;108;p38"/>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09" name="Google Shape;109;p38"/>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2997182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10"/>
        <p:cNvGrpSpPr/>
        <p:nvPr/>
      </p:nvGrpSpPr>
      <p:grpSpPr>
        <a:xfrm>
          <a:off x="0" y="0"/>
          <a:ext cx="0" cy="0"/>
          <a:chOff x="0" y="0"/>
          <a:chExt cx="0" cy="0"/>
        </a:xfrm>
      </p:grpSpPr>
      <p:pic>
        <p:nvPicPr>
          <p:cNvPr id="111" name="Google Shape;111;p3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12" name="Google Shape;112;p39"/>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13" name="Google Shape;113;p39"/>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14" name="Google Shape;114;p3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15" name="Google Shape;115;p39"/>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16" name="Google Shape;116;p3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17" name="Google Shape;117;p39"/>
          <p:cNvSpPr txBox="1">
            <a:spLocks noGrp="1"/>
          </p:cNvSpPr>
          <p:nvPr>
            <p:ph type="body" idx="3"/>
          </p:nvPr>
        </p:nvSpPr>
        <p:spPr>
          <a:xfrm>
            <a:off x="360887" y="1449387"/>
            <a:ext cx="9697512" cy="4171724"/>
          </a:xfrm>
          <a:prstGeom prst="rect">
            <a:avLst/>
          </a:prstGeom>
          <a:noFill/>
          <a:ln>
            <a:noFill/>
          </a:ln>
        </p:spPr>
        <p:txBody>
          <a:bodyPr spcFirstLastPara="1" wrap="square" lIns="0" tIns="0" rIns="0" bIns="0" anchor="ctr" anchorCtr="0">
            <a:noAutofit/>
          </a:bodyPr>
          <a:lstStyle>
            <a:lvl1pPr marL="457200" marR="0" lvl="0" indent="-342900" algn="l" rtl="0">
              <a:lnSpc>
                <a:spcPct val="90000"/>
              </a:lnSpc>
              <a:spcBef>
                <a:spcPts val="10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1pPr>
            <a:lvl2pPr marL="914400" marR="0" lvl="1"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2pPr>
            <a:lvl3pPr marL="1371600" marR="0" lvl="2"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3155D"/>
              </a:buClr>
              <a:buSzPts val="1800"/>
              <a:buFont typeface="Arial"/>
              <a:buChar char="•"/>
              <a:defRPr sz="1800" b="0" i="0" u="none" strike="noStrike" cap="none">
                <a:solidFill>
                  <a:srgbClr val="13155D"/>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57096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24"/>
        <p:cNvGrpSpPr/>
        <p:nvPr/>
      </p:nvGrpSpPr>
      <p:grpSpPr>
        <a:xfrm>
          <a:off x="0" y="0"/>
          <a:ext cx="0" cy="0"/>
          <a:chOff x="0" y="0"/>
          <a:chExt cx="0" cy="0"/>
        </a:xfrm>
      </p:grpSpPr>
      <p:pic>
        <p:nvPicPr>
          <p:cNvPr id="25" name="Google Shape;25;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26" name="Google Shape;26;p30"/>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27" name="Google Shape;27;p30"/>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28" name="Google Shape;28;p30"/>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29" name="Google Shape;29;p30"/>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0" name="Google Shape;30;p30"/>
          <p:cNvPicPr preferRelativeResize="0"/>
          <p:nvPr/>
        </p:nvPicPr>
        <p:blipFill rotWithShape="1">
          <a:blip r:embed="rId6">
            <a:alphaModFix/>
          </a:blip>
          <a:srcRect/>
          <a:stretch/>
        </p:blipFill>
        <p:spPr>
          <a:xfrm>
            <a:off x="8091452" y="0"/>
            <a:ext cx="4104649" cy="6858000"/>
          </a:xfrm>
          <a:prstGeom prst="rect">
            <a:avLst/>
          </a:prstGeom>
          <a:noFill/>
          <a:ln>
            <a:noFill/>
          </a:ln>
        </p:spPr>
      </p:pic>
      <p:sp>
        <p:nvSpPr>
          <p:cNvPr id="31" name="Google Shape;31;p30"/>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2" name="Google Shape;32;p30"/>
          <p:cNvSpPr txBox="1">
            <a:spLocks noGrp="1"/>
          </p:cNvSpPr>
          <p:nvPr>
            <p:ph type="body" idx="2"/>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8"/>
        <p:cNvGrpSpPr/>
        <p:nvPr/>
      </p:nvGrpSpPr>
      <p:grpSpPr>
        <a:xfrm>
          <a:off x="0" y="0"/>
          <a:ext cx="0" cy="0"/>
          <a:chOff x="0" y="0"/>
          <a:chExt cx="0" cy="0"/>
        </a:xfrm>
      </p:grpSpPr>
      <p:pic>
        <p:nvPicPr>
          <p:cNvPr id="119" name="Google Shape;119;p42" descr="Two people looking at a tablet&#10;&#10;Description automatically generated with medium confidence"/>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0" name="Google Shape;120;p42"/>
          <p:cNvSpPr txBox="1">
            <a:spLocks noGrp="1"/>
          </p:cNvSpPr>
          <p:nvPr>
            <p:ph type="title"/>
          </p:nvPr>
        </p:nvSpPr>
        <p:spPr>
          <a:xfrm>
            <a:off x="2212085" y="1449388"/>
            <a:ext cx="7767829" cy="1979612"/>
          </a:xfrm>
          <a:prstGeom prst="rect">
            <a:avLst/>
          </a:prstGeom>
          <a:noFill/>
          <a:ln>
            <a:noFill/>
          </a:ln>
        </p:spPr>
        <p:txBody>
          <a:bodyPr spcFirstLastPara="1" wrap="square" lIns="0" tIns="0" rIns="0" bIns="0" anchor="b" anchorCtr="0">
            <a:noAutofit/>
          </a:bodyPr>
          <a:lstStyle>
            <a:lvl1pPr marR="0" lvl="0" algn="ctr" rtl="0">
              <a:lnSpc>
                <a:spcPct val="90000"/>
              </a:lnSpc>
              <a:spcBef>
                <a:spcPts val="0"/>
              </a:spcBef>
              <a:spcAft>
                <a:spcPts val="0"/>
              </a:spcAft>
              <a:buClr>
                <a:srgbClr val="FFFF00"/>
              </a:buClr>
              <a:buSzPts val="4000"/>
              <a:buFont typeface="Calibri"/>
              <a:buNone/>
              <a:defRPr sz="4000" b="1" i="0" u="none" strike="noStrike" cap="none">
                <a:solidFill>
                  <a:srgbClr val="FFFF00"/>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576084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21"/>
        <p:cNvGrpSpPr/>
        <p:nvPr/>
      </p:nvGrpSpPr>
      <p:grpSpPr>
        <a:xfrm>
          <a:off x="0" y="0"/>
          <a:ext cx="0" cy="0"/>
          <a:chOff x="0" y="0"/>
          <a:chExt cx="0" cy="0"/>
        </a:xfrm>
      </p:grpSpPr>
      <p:pic>
        <p:nvPicPr>
          <p:cNvPr id="122" name="Google Shape;122;p4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23" name="Google Shape;123;p4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124" name="Google Shape;124;p4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125" name="Google Shape;125;p4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126" name="Google Shape;126;p4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127" name="Google Shape;127;p4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4627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4_Section Header">
  <p:cSld name="4_Section Header">
    <p:spTree>
      <p:nvGrpSpPr>
        <p:cNvPr id="1" name="Shape 33"/>
        <p:cNvGrpSpPr/>
        <p:nvPr/>
      </p:nvGrpSpPr>
      <p:grpSpPr>
        <a:xfrm>
          <a:off x="0" y="0"/>
          <a:ext cx="0" cy="0"/>
          <a:chOff x="0" y="0"/>
          <a:chExt cx="0" cy="0"/>
        </a:xfrm>
      </p:grpSpPr>
      <p:pic>
        <p:nvPicPr>
          <p:cNvPr id="34" name="Google Shape;34;p31"/>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35" name="Google Shape;35;p31"/>
          <p:cNvPicPr preferRelativeResize="0"/>
          <p:nvPr/>
        </p:nvPicPr>
        <p:blipFill rotWithShape="1">
          <a:blip r:embed="rId3">
            <a:alphaModFix amt="70000"/>
          </a:blip>
          <a:srcRect/>
          <a:stretch/>
        </p:blipFill>
        <p:spPr>
          <a:xfrm>
            <a:off x="0" y="-1244"/>
            <a:ext cx="12192000" cy="6858000"/>
          </a:xfrm>
          <a:prstGeom prst="rect">
            <a:avLst/>
          </a:prstGeom>
          <a:noFill/>
          <a:ln>
            <a:noFill/>
          </a:ln>
        </p:spPr>
      </p:pic>
      <p:sp>
        <p:nvSpPr>
          <p:cNvPr id="36" name="Google Shape;36;p31"/>
          <p:cNvSpPr txBox="1">
            <a:spLocks noGrp="1"/>
          </p:cNvSpPr>
          <p:nvPr>
            <p:ph type="title"/>
          </p:nvPr>
        </p:nvSpPr>
        <p:spPr>
          <a:xfrm>
            <a:off x="371475" y="1449388"/>
            <a:ext cx="11382143"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6000"/>
              <a:buFont typeface="Calibri"/>
              <a:buNone/>
              <a:defRPr sz="6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37" name="Google Shape;37;p31"/>
          <p:cNvPicPr preferRelativeResize="0"/>
          <p:nvPr/>
        </p:nvPicPr>
        <p:blipFill rotWithShape="1">
          <a:blip r:embed="rId4">
            <a:alphaModFix/>
          </a:blip>
          <a:srcRect/>
          <a:stretch/>
        </p:blipFill>
        <p:spPr>
          <a:xfrm>
            <a:off x="-1" y="-1244"/>
            <a:ext cx="1248937" cy="1198219"/>
          </a:xfrm>
          <a:prstGeom prst="rect">
            <a:avLst/>
          </a:prstGeom>
          <a:noFill/>
          <a:ln>
            <a:noFill/>
          </a:ln>
        </p:spPr>
      </p:pic>
      <p:pic>
        <p:nvPicPr>
          <p:cNvPr id="38" name="Google Shape;38;p31"/>
          <p:cNvPicPr preferRelativeResize="0"/>
          <p:nvPr/>
        </p:nvPicPr>
        <p:blipFill rotWithShape="1">
          <a:blip r:embed="rId5">
            <a:alphaModFix/>
          </a:blip>
          <a:srcRect/>
          <a:stretch/>
        </p:blipFill>
        <p:spPr>
          <a:xfrm>
            <a:off x="371475" y="5984875"/>
            <a:ext cx="1667380" cy="482832"/>
          </a:xfrm>
          <a:prstGeom prst="rect">
            <a:avLst/>
          </a:prstGeom>
          <a:noFill/>
          <a:ln>
            <a:noFill/>
          </a:ln>
        </p:spPr>
      </p:pic>
      <p:pic>
        <p:nvPicPr>
          <p:cNvPr id="39" name="Google Shape;39;p31"/>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40" name="Google Shape;40;p31"/>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1" name="Google Shape;41;p3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5_Section Header">
  <p:cSld name="5_Section Header">
    <p:spTree>
      <p:nvGrpSpPr>
        <p:cNvPr id="1" name="Shape 42"/>
        <p:cNvGrpSpPr/>
        <p:nvPr/>
      </p:nvGrpSpPr>
      <p:grpSpPr>
        <a:xfrm>
          <a:off x="0" y="0"/>
          <a:ext cx="0" cy="0"/>
          <a:chOff x="0" y="0"/>
          <a:chExt cx="0" cy="0"/>
        </a:xfrm>
      </p:grpSpPr>
      <p:pic>
        <p:nvPicPr>
          <p:cNvPr id="43" name="Google Shape;43;p32"/>
          <p:cNvPicPr preferRelativeResize="0"/>
          <p:nvPr/>
        </p:nvPicPr>
        <p:blipFill rotWithShape="1">
          <a:blip r:embed="rId2">
            <a:alphaModFix/>
          </a:blip>
          <a:srcRect/>
          <a:stretch/>
        </p:blipFill>
        <p:spPr>
          <a:xfrm>
            <a:off x="-2015" y="0"/>
            <a:ext cx="9929785" cy="6865665"/>
          </a:xfrm>
          <a:prstGeom prst="rect">
            <a:avLst/>
          </a:prstGeom>
          <a:noFill/>
          <a:ln>
            <a:noFill/>
          </a:ln>
        </p:spPr>
      </p:pic>
      <p:pic>
        <p:nvPicPr>
          <p:cNvPr id="44" name="Google Shape;44;p32"/>
          <p:cNvPicPr preferRelativeResize="0"/>
          <p:nvPr/>
        </p:nvPicPr>
        <p:blipFill rotWithShape="1">
          <a:blip r:embed="rId3">
            <a:alphaModFix/>
          </a:blip>
          <a:srcRect/>
          <a:stretch/>
        </p:blipFill>
        <p:spPr>
          <a:xfrm>
            <a:off x="371475" y="5984875"/>
            <a:ext cx="1667380" cy="482832"/>
          </a:xfrm>
          <a:prstGeom prst="rect">
            <a:avLst/>
          </a:prstGeom>
          <a:noFill/>
          <a:ln>
            <a:noFill/>
          </a:ln>
        </p:spPr>
      </p:pic>
      <p:pic>
        <p:nvPicPr>
          <p:cNvPr id="45" name="Google Shape;45;p32"/>
          <p:cNvPicPr preferRelativeResize="0"/>
          <p:nvPr/>
        </p:nvPicPr>
        <p:blipFill rotWithShape="1">
          <a:blip r:embed="rId4">
            <a:alphaModFix/>
          </a:blip>
          <a:srcRect/>
          <a:stretch/>
        </p:blipFill>
        <p:spPr>
          <a:xfrm>
            <a:off x="-2014" y="0"/>
            <a:ext cx="1248937" cy="1198219"/>
          </a:xfrm>
          <a:prstGeom prst="rect">
            <a:avLst/>
          </a:prstGeom>
          <a:noFill/>
          <a:ln>
            <a:noFill/>
          </a:ln>
        </p:spPr>
      </p:pic>
      <p:pic>
        <p:nvPicPr>
          <p:cNvPr id="46" name="Google Shape;46;p32"/>
          <p:cNvPicPr preferRelativeResize="0"/>
          <p:nvPr/>
        </p:nvPicPr>
        <p:blipFill rotWithShape="1">
          <a:blip r:embed="rId5">
            <a:alphaModFix/>
          </a:blip>
          <a:srcRect/>
          <a:stretch/>
        </p:blipFill>
        <p:spPr>
          <a:xfrm>
            <a:off x="8083550" y="0"/>
            <a:ext cx="4108450" cy="6858000"/>
          </a:xfrm>
          <a:prstGeom prst="rect">
            <a:avLst/>
          </a:prstGeom>
          <a:noFill/>
          <a:ln>
            <a:noFill/>
          </a:ln>
        </p:spPr>
      </p:pic>
      <p:sp>
        <p:nvSpPr>
          <p:cNvPr id="47" name="Google Shape;47;p32"/>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48" name="Google Shape;48;p32"/>
          <p:cNvSpPr txBox="1">
            <a:spLocks noGrp="1"/>
          </p:cNvSpPr>
          <p:nvPr>
            <p:ph type="title"/>
          </p:nvPr>
        </p:nvSpPr>
        <p:spPr>
          <a:xfrm>
            <a:off x="315720" y="1449388"/>
            <a:ext cx="7767829"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9"/>
        <p:cNvGrpSpPr/>
        <p:nvPr/>
      </p:nvGrpSpPr>
      <p:grpSpPr>
        <a:xfrm>
          <a:off x="0" y="0"/>
          <a:ext cx="0" cy="0"/>
          <a:chOff x="0" y="0"/>
          <a:chExt cx="0" cy="0"/>
        </a:xfrm>
      </p:grpSpPr>
      <p:pic>
        <p:nvPicPr>
          <p:cNvPr id="50" name="Google Shape;50;p3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51" name="Google Shape;51;p33"/>
          <p:cNvSpPr txBox="1"/>
          <p:nvPr/>
        </p:nvSpPr>
        <p:spPr>
          <a:xfrm>
            <a:off x="371475" y="1449388"/>
            <a:ext cx="11382143" cy="4140200"/>
          </a:xfrm>
          <a:prstGeom prst="rect">
            <a:avLst/>
          </a:prstGeom>
          <a:noFill/>
          <a:ln>
            <a:noFill/>
          </a:ln>
        </p:spPr>
        <p:txBody>
          <a:bodyPr spcFirstLastPara="1" wrap="square" lIns="0" tIns="0" rIns="0" bIns="0" anchor="ctr" anchorCtr="0">
            <a:noAutofit/>
          </a:bodyPr>
          <a:lstStyle/>
          <a:p>
            <a:pPr marL="12700" marR="0" lvl="0" indent="0" algn="l" rtl="0">
              <a:lnSpc>
                <a:spcPct val="1675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Edit</a:t>
            </a:r>
            <a:endParaRPr sz="6000" b="0" i="0" u="none" strike="noStrike" cap="none">
              <a:solidFill>
                <a:schemeClr val="lt1"/>
              </a:solidFill>
              <a:latin typeface="Calibri"/>
              <a:ea typeface="Calibri"/>
              <a:cs typeface="Calibri"/>
              <a:sym typeface="Calibri"/>
            </a:endParaRPr>
          </a:p>
        </p:txBody>
      </p:sp>
      <p:pic>
        <p:nvPicPr>
          <p:cNvPr id="52" name="Google Shape;52;p33"/>
          <p:cNvPicPr preferRelativeResize="0"/>
          <p:nvPr/>
        </p:nvPicPr>
        <p:blipFill rotWithShape="1">
          <a:blip r:embed="rId3">
            <a:alphaModFix/>
          </a:blip>
          <a:srcRect/>
          <a:stretch/>
        </p:blipFill>
        <p:spPr>
          <a:xfrm>
            <a:off x="-1" y="-1244"/>
            <a:ext cx="1248937" cy="1198219"/>
          </a:xfrm>
          <a:prstGeom prst="rect">
            <a:avLst/>
          </a:prstGeom>
          <a:noFill/>
          <a:ln>
            <a:noFill/>
          </a:ln>
        </p:spPr>
      </p:pic>
      <p:sp>
        <p:nvSpPr>
          <p:cNvPr id="53" name="Google Shape;53;p33"/>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7F7F7F"/>
              </a:buClr>
              <a:buSzPts val="1400"/>
              <a:buFont typeface="Arial"/>
              <a:buNone/>
              <a:defRPr sz="1400" b="0" i="0" u="none" strike="noStrike" cap="none">
                <a:solidFill>
                  <a:srgbClr val="7F7F7F"/>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pic>
        <p:nvPicPr>
          <p:cNvPr id="54" name="Google Shape;54;p33"/>
          <p:cNvPicPr preferRelativeResize="0"/>
          <p:nvPr/>
        </p:nvPicPr>
        <p:blipFill rotWithShape="1">
          <a:blip r:embed="rId4">
            <a:alphaModFix/>
          </a:blip>
          <a:srcRect/>
          <a:stretch/>
        </p:blipFill>
        <p:spPr>
          <a:xfrm>
            <a:off x="371475" y="5984875"/>
            <a:ext cx="1667380" cy="482832"/>
          </a:xfrm>
          <a:prstGeom prst="rect">
            <a:avLst/>
          </a:prstGeom>
          <a:noFill/>
          <a:ln>
            <a:noFill/>
          </a:ln>
        </p:spPr>
      </p:pic>
      <p:sp>
        <p:nvSpPr>
          <p:cNvPr id="55" name="Google Shape;55;p33"/>
          <p:cNvSpPr txBox="1">
            <a:spLocks noGrp="1"/>
          </p:cNvSpPr>
          <p:nvPr>
            <p:ph type="title"/>
          </p:nvPr>
        </p:nvSpPr>
        <p:spPr>
          <a:xfrm>
            <a:off x="371474" y="1449389"/>
            <a:ext cx="9656947"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rgbClr val="13155D"/>
              </a:buClr>
              <a:buSzPts val="3600"/>
              <a:buFont typeface="Calibri"/>
              <a:buNone/>
              <a:defRPr sz="3600" b="0" i="0" u="none" strike="noStrike" cap="none">
                <a:solidFill>
                  <a:srgbClr val="13155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6" name="Google Shape;56;p3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rgbClr val="13155D"/>
              </a:buClr>
              <a:buSzPts val="1000"/>
              <a:buFont typeface="Arial"/>
              <a:buNone/>
              <a:defRPr sz="1000" b="0" i="0" u="none" strike="noStrike" cap="none">
                <a:solidFill>
                  <a:srgbClr val="13155D"/>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6_Section Header">
  <p:cSld name="6_Section Header">
    <p:spTree>
      <p:nvGrpSpPr>
        <p:cNvPr id="1" name="Shape 57"/>
        <p:cNvGrpSpPr/>
        <p:nvPr/>
      </p:nvGrpSpPr>
      <p:grpSpPr>
        <a:xfrm>
          <a:off x="0" y="0"/>
          <a:ext cx="0" cy="0"/>
          <a:chOff x="0" y="0"/>
          <a:chExt cx="0" cy="0"/>
        </a:xfrm>
      </p:grpSpPr>
      <p:pic>
        <p:nvPicPr>
          <p:cNvPr id="58" name="Google Shape;58;p34"/>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59" name="Google Shape;59;p34"/>
          <p:cNvPicPr preferRelativeResize="0"/>
          <p:nvPr/>
        </p:nvPicPr>
        <p:blipFill rotWithShape="1">
          <a:blip r:embed="rId3">
            <a:alphaModFix amt="70000"/>
          </a:blip>
          <a:srcRect/>
          <a:stretch/>
        </p:blipFill>
        <p:spPr>
          <a:xfrm>
            <a:off x="0" y="-1244"/>
            <a:ext cx="12192000" cy="6858000"/>
          </a:xfrm>
          <a:prstGeom prst="rect">
            <a:avLst/>
          </a:prstGeom>
          <a:noFill/>
          <a:ln>
            <a:noFill/>
          </a:ln>
        </p:spPr>
      </p:pic>
      <p:pic>
        <p:nvPicPr>
          <p:cNvPr id="60" name="Google Shape;60;p34"/>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1" name="Google Shape;61;p34"/>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62" name="Google Shape;62;p34"/>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63" name="Google Shape;63;p34"/>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64" name="Google Shape;64;p34"/>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8_Section Header">
  <p:cSld name="8_Section Header">
    <p:spTree>
      <p:nvGrpSpPr>
        <p:cNvPr id="1" name="Shape 65"/>
        <p:cNvGrpSpPr/>
        <p:nvPr/>
      </p:nvGrpSpPr>
      <p:grpSpPr>
        <a:xfrm>
          <a:off x="0" y="0"/>
          <a:ext cx="0" cy="0"/>
          <a:chOff x="0" y="0"/>
          <a:chExt cx="0" cy="0"/>
        </a:xfrm>
      </p:grpSpPr>
      <p:pic>
        <p:nvPicPr>
          <p:cNvPr id="66" name="Google Shape;66;p35"/>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67" name="Google Shape;67;p35"/>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68" name="Google Shape;68;p35"/>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69" name="Google Shape;69;p35"/>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0" name="Google Shape;70;p35"/>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1" name="Google Shape;71;p35"/>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72" name="Google Shape;72;p35"/>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9_Section Header">
  <p:cSld name="9_Section Header">
    <p:spTree>
      <p:nvGrpSpPr>
        <p:cNvPr id="1" name="Shape 73"/>
        <p:cNvGrpSpPr/>
        <p:nvPr/>
      </p:nvGrpSpPr>
      <p:grpSpPr>
        <a:xfrm>
          <a:off x="0" y="0"/>
          <a:ext cx="0" cy="0"/>
          <a:chOff x="0" y="0"/>
          <a:chExt cx="0" cy="0"/>
        </a:xfrm>
      </p:grpSpPr>
      <p:pic>
        <p:nvPicPr>
          <p:cNvPr id="74" name="Google Shape;74;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75" name="Google Shape;75;p36"/>
          <p:cNvPicPr preferRelativeResize="0"/>
          <p:nvPr/>
        </p:nvPicPr>
        <p:blipFill rotWithShape="1">
          <a:blip r:embed="rId3">
            <a:alphaModFix amt="70000"/>
          </a:blip>
          <a:srcRect/>
          <a:stretch/>
        </p:blipFill>
        <p:spPr>
          <a:xfrm>
            <a:off x="-2" y="-1244"/>
            <a:ext cx="12192000" cy="6858000"/>
          </a:xfrm>
          <a:prstGeom prst="rect">
            <a:avLst/>
          </a:prstGeom>
          <a:noFill/>
          <a:ln>
            <a:noFill/>
          </a:ln>
        </p:spPr>
      </p:pic>
      <p:pic>
        <p:nvPicPr>
          <p:cNvPr id="76" name="Google Shape;76;p36"/>
          <p:cNvPicPr preferRelativeResize="0"/>
          <p:nvPr/>
        </p:nvPicPr>
        <p:blipFill rotWithShape="1">
          <a:blip r:embed="rId4">
            <a:alphaModFix/>
          </a:blip>
          <a:srcRect/>
          <a:stretch/>
        </p:blipFill>
        <p:spPr>
          <a:xfrm>
            <a:off x="371475" y="5984875"/>
            <a:ext cx="1667380" cy="482832"/>
          </a:xfrm>
          <a:prstGeom prst="rect">
            <a:avLst/>
          </a:prstGeom>
          <a:noFill/>
          <a:ln>
            <a:noFill/>
          </a:ln>
        </p:spPr>
      </p:pic>
      <p:pic>
        <p:nvPicPr>
          <p:cNvPr id="77" name="Google Shape;77;p36"/>
          <p:cNvPicPr preferRelativeResize="0"/>
          <p:nvPr/>
        </p:nvPicPr>
        <p:blipFill rotWithShape="1">
          <a:blip r:embed="rId5">
            <a:alphaModFix/>
          </a:blip>
          <a:srcRect/>
          <a:stretch/>
        </p:blipFill>
        <p:spPr>
          <a:xfrm>
            <a:off x="-1" y="-1244"/>
            <a:ext cx="1248937" cy="1198219"/>
          </a:xfrm>
          <a:prstGeom prst="rect">
            <a:avLst/>
          </a:prstGeom>
          <a:noFill/>
          <a:ln>
            <a:noFill/>
          </a:ln>
        </p:spPr>
      </p:pic>
      <p:sp>
        <p:nvSpPr>
          <p:cNvPr id="78" name="Google Shape;78;p36"/>
          <p:cNvSpPr txBox="1">
            <a:spLocks noGrp="1"/>
          </p:cNvSpPr>
          <p:nvPr>
            <p:ph type="title"/>
          </p:nvPr>
        </p:nvSpPr>
        <p:spPr>
          <a:xfrm>
            <a:off x="315720" y="1449388"/>
            <a:ext cx="9441230" cy="41402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pic>
        <p:nvPicPr>
          <p:cNvPr id="79" name="Google Shape;79;p36"/>
          <p:cNvPicPr preferRelativeResize="0"/>
          <p:nvPr/>
        </p:nvPicPr>
        <p:blipFill rotWithShape="1">
          <a:blip r:embed="rId6">
            <a:alphaModFix/>
          </a:blip>
          <a:srcRect/>
          <a:stretch/>
        </p:blipFill>
        <p:spPr>
          <a:xfrm>
            <a:off x="8087351" y="0"/>
            <a:ext cx="4104649" cy="6858000"/>
          </a:xfrm>
          <a:prstGeom prst="rect">
            <a:avLst/>
          </a:prstGeom>
          <a:noFill/>
          <a:ln>
            <a:noFill/>
          </a:ln>
        </p:spPr>
      </p:pic>
      <p:sp>
        <p:nvSpPr>
          <p:cNvPr id="80" name="Google Shape;80;p36"/>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lvl1pPr marL="457200" marR="0" lvl="0" indent="-228600" algn="r" rtl="0">
              <a:lnSpc>
                <a:spcPct val="90000"/>
              </a:lnSpc>
              <a:spcBef>
                <a:spcPts val="10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657697"/>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pos="234">
          <p15:clr>
            <a:srgbClr val="F26B43"/>
          </p15:clr>
        </p15:guide>
        <p15:guide id="3" pos="7446">
          <p15:clr>
            <a:srgbClr val="F26B43"/>
          </p15:clr>
        </p15:guide>
        <p15:guide id="4" orient="horz" pos="2160">
          <p15:clr>
            <a:srgbClr val="F26B43"/>
          </p15:clr>
        </p15:guide>
        <p15:guide id="5" orient="horz" pos="754">
          <p15:clr>
            <a:srgbClr val="F26B43"/>
          </p15:clr>
        </p15:guide>
        <p15:guide id="6" orient="horz" pos="3770">
          <p15:clr>
            <a:srgbClr val="F26B43"/>
          </p15:clr>
        </p15:guide>
        <p15:guide id="7" orient="horz" pos="3521">
          <p15:clr>
            <a:srgbClr val="F26B43"/>
          </p15:clr>
        </p15:guide>
        <p15:guide id="8" orient="horz" pos="913">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hyperlink" Target="https://ec.europa.eu/eusurvey/runner/BELC-specific-survey"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
          <p:cNvSpPr txBox="1">
            <a:spLocks noGrp="1"/>
          </p:cNvSpPr>
          <p:nvPr>
            <p:ph type="title"/>
          </p:nvPr>
        </p:nvSpPr>
        <p:spPr>
          <a:xfrm>
            <a:off x="371474" y="645092"/>
            <a:ext cx="11382143"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5400"/>
              <a:buFont typeface="Calibri"/>
              <a:buNone/>
            </a:pPr>
            <a:r>
              <a:rPr lang="en-GB" sz="4800">
                <a:latin typeface="Arial"/>
                <a:ea typeface="Arial"/>
                <a:cs typeface="Arial"/>
                <a:sym typeface="Arial"/>
              </a:rPr>
              <a:t>Gradimo Evropo z </a:t>
            </a:r>
            <a:endParaRPr sz="5400"/>
          </a:p>
        </p:txBody>
      </p:sp>
      <p:sp>
        <p:nvSpPr>
          <p:cNvPr id="133" name="Google Shape;133;p1"/>
          <p:cNvSpPr txBox="1">
            <a:spLocks noGrp="1"/>
          </p:cNvSpPr>
          <p:nvPr>
            <p:ph type="body" idx="1"/>
          </p:nvPr>
        </p:nvSpPr>
        <p:spPr>
          <a:xfrm>
            <a:off x="404928" y="2276110"/>
            <a:ext cx="11382143" cy="1319134"/>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8800"/>
              <a:buNone/>
            </a:pPr>
            <a:r>
              <a:rPr lang="en-GB" sz="8800">
                <a:solidFill>
                  <a:srgbClr val="FFF200"/>
                </a:solidFill>
              </a:rPr>
              <a:t>i</a:t>
            </a:r>
            <a:r>
              <a:rPr lang="en-GB" sz="8800" b="1">
                <a:solidFill>
                  <a:srgbClr val="FFF200"/>
                </a:solidFill>
                <a:latin typeface="Calibri"/>
                <a:ea typeface="Calibri"/>
                <a:cs typeface="Calibri"/>
                <a:sym typeface="Calibri"/>
              </a:rPr>
              <a:t>zvoljenimi predstavniki občin</a:t>
            </a:r>
            <a:endParaRPr sz="8800">
              <a:solidFill>
                <a:srgbClr val="FFF200"/>
              </a:solidFill>
              <a:latin typeface="Calibri"/>
              <a:ea typeface="Calibri"/>
              <a:cs typeface="Calibri"/>
              <a:sym typeface="Calibri"/>
            </a:endParaRPr>
          </a:p>
        </p:txBody>
      </p:sp>
      <p:sp>
        <p:nvSpPr>
          <p:cNvPr id="134" name="Google Shape;134;p1"/>
          <p:cNvSpPr txBox="1">
            <a:spLocks noGrp="1"/>
          </p:cNvSpPr>
          <p:nvPr>
            <p:ph type="body" idx="2"/>
          </p:nvPr>
        </p:nvSpPr>
        <p:spPr>
          <a:xfrm>
            <a:off x="404928" y="4679993"/>
            <a:ext cx="11449051" cy="1092537"/>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2000"/>
              <a:buNone/>
            </a:pPr>
            <a:r>
              <a:rPr lang="en-GB" sz="2000" b="1">
                <a:latin typeface="Calibri"/>
                <a:ea typeface="Calibri"/>
                <a:cs typeface="Calibri"/>
                <a:sym typeface="Calibri"/>
              </a:rPr>
              <a:t>Mreža lokalnih predstavnikov občin v EU, ki</a:t>
            </a:r>
            <a:endParaRPr/>
          </a:p>
          <a:p>
            <a:pPr marL="0" lvl="0" indent="0" algn="l" rtl="0">
              <a:lnSpc>
                <a:spcPct val="100000"/>
              </a:lnSpc>
              <a:spcBef>
                <a:spcPts val="0"/>
              </a:spcBef>
              <a:spcAft>
                <a:spcPts val="0"/>
              </a:spcAft>
              <a:buClr>
                <a:schemeClr val="lt1"/>
              </a:buClr>
              <a:buSzPts val="2000"/>
              <a:buNone/>
            </a:pPr>
            <a:r>
              <a:rPr lang="en-GB" sz="2000" b="1">
                <a:latin typeface="Calibri"/>
                <a:ea typeface="Calibri"/>
                <a:cs typeface="Calibri"/>
                <a:sym typeface="Calibri"/>
              </a:rPr>
              <a:t>Sodelujejo pri obveščanju o temah EU</a:t>
            </a:r>
            <a:endParaRPr sz="2000">
              <a:latin typeface="Calibri"/>
              <a:ea typeface="Calibri"/>
              <a:cs typeface="Calibri"/>
              <a:sym typeface="Calibri"/>
            </a:endParaRPr>
          </a:p>
        </p:txBody>
      </p:sp>
      <p:sp>
        <p:nvSpPr>
          <p:cNvPr id="135" name="Google Shape;135;p1"/>
          <p:cNvSpPr txBox="1">
            <a:spLocks noGrp="1"/>
          </p:cNvSpPr>
          <p:nvPr>
            <p:ph type="body" idx="3"/>
          </p:nvPr>
        </p:nvSpPr>
        <p:spPr>
          <a:xfrm>
            <a:off x="9576262" y="5971058"/>
            <a:ext cx="2498711"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Gradimo Evropo z</a:t>
            </a:r>
            <a:br>
              <a:rPr lang="en-GB"/>
            </a:br>
            <a:r>
              <a:rPr lang="en-GB" sz="2400" b="1">
                <a:solidFill>
                  <a:srgbClr val="FFFF00"/>
                </a:solidFill>
              </a:rPr>
              <a:t>izvoljenimi predstavniki občin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716703" y="1492257"/>
            <a:ext cx="10758593" cy="4140200"/>
          </a:xfrm>
          <a:prstGeom prst="rect">
            <a:avLst/>
          </a:prstGeom>
          <a:no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rgbClr val="13165D"/>
              </a:buClr>
              <a:buSzPts val="3600"/>
              <a:buNone/>
            </a:pPr>
            <a:r>
              <a:rPr lang="en-GB" sz="3600" b="1" dirty="0" err="1">
                <a:solidFill>
                  <a:srgbClr val="13165D"/>
                </a:solidFill>
                <a:latin typeface="Calibri"/>
                <a:ea typeface="Calibri"/>
                <a:cs typeface="Calibri"/>
                <a:sym typeface="Calibri"/>
              </a:rPr>
              <a:t>Lokalni</a:t>
            </a:r>
            <a:r>
              <a:rPr lang="en-GB" sz="3600" b="1" dirty="0">
                <a:solidFill>
                  <a:srgbClr val="13165D"/>
                </a:solidFill>
                <a:latin typeface="Calibri"/>
                <a:ea typeface="Calibri"/>
                <a:cs typeface="Calibri"/>
                <a:sym typeface="Calibri"/>
              </a:rPr>
              <a:t> </a:t>
            </a:r>
            <a:r>
              <a:rPr lang="en-GB" sz="3600" b="1" dirty="0" err="1">
                <a:solidFill>
                  <a:srgbClr val="13165D"/>
                </a:solidFill>
                <a:latin typeface="Calibri"/>
                <a:ea typeface="Calibri"/>
                <a:cs typeface="Calibri"/>
                <a:sym typeface="Calibri"/>
              </a:rPr>
              <a:t>upravni</a:t>
            </a:r>
            <a:r>
              <a:rPr lang="en-GB" sz="3600" b="1" dirty="0">
                <a:solidFill>
                  <a:srgbClr val="13165D"/>
                </a:solidFill>
                <a:latin typeface="Calibri"/>
                <a:ea typeface="Calibri"/>
                <a:cs typeface="Calibri"/>
                <a:sym typeface="Calibri"/>
              </a:rPr>
              <a:t> organ</a:t>
            </a:r>
            <a:r>
              <a:rPr lang="sl-SI" sz="3600" b="1" dirty="0">
                <a:solidFill>
                  <a:srgbClr val="13165D"/>
                </a:solidFill>
                <a:latin typeface="Calibri"/>
                <a:ea typeface="Calibri"/>
                <a:cs typeface="Calibri"/>
                <a:sym typeface="Calibri"/>
              </a:rPr>
              <a:t>,</a:t>
            </a:r>
            <a:r>
              <a:rPr lang="en-GB" b="1" dirty="0">
                <a:solidFill>
                  <a:srgbClr val="13165D"/>
                </a:solidFill>
              </a:rPr>
              <a:t> </a:t>
            </a:r>
            <a:r>
              <a:rPr lang="en-GB" sz="3600" dirty="0">
                <a:solidFill>
                  <a:srgbClr val="13165D"/>
                </a:solidFill>
                <a:latin typeface="Calibri"/>
                <a:ea typeface="Calibri"/>
                <a:cs typeface="Calibri"/>
                <a:sym typeface="Calibri"/>
              </a:rPr>
              <a:t>partner </a:t>
            </a:r>
            <a:r>
              <a:rPr lang="en-GB" sz="3600" dirty="0" err="1">
                <a:solidFill>
                  <a:srgbClr val="13165D"/>
                </a:solidFill>
                <a:latin typeface="Calibri"/>
                <a:ea typeface="Calibri"/>
                <a:cs typeface="Calibri"/>
                <a:sym typeface="Calibri"/>
              </a:rPr>
              <a:t>Komisije</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pri</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obveščanju</a:t>
            </a:r>
            <a:r>
              <a:rPr lang="en-GB" sz="3600" dirty="0">
                <a:solidFill>
                  <a:srgbClr val="13165D"/>
                </a:solidFill>
                <a:latin typeface="Calibri"/>
                <a:ea typeface="Calibri"/>
                <a:cs typeface="Calibri"/>
                <a:sym typeface="Calibri"/>
              </a:rPr>
              <a:t> o</a:t>
            </a:r>
            <a:br>
              <a:rPr lang="en-GB" sz="3600" dirty="0">
                <a:solidFill>
                  <a:srgbClr val="13165D"/>
                </a:solidFill>
                <a:latin typeface="Calibri"/>
                <a:ea typeface="Calibri"/>
                <a:cs typeface="Calibri"/>
                <a:sym typeface="Calibri"/>
              </a:rPr>
            </a:br>
            <a:r>
              <a:rPr lang="en-GB" sz="3600" dirty="0" err="1">
                <a:solidFill>
                  <a:srgbClr val="13165D"/>
                </a:solidFill>
                <a:latin typeface="Calibri"/>
                <a:ea typeface="Calibri"/>
                <a:cs typeface="Calibri"/>
                <a:sym typeface="Calibri"/>
              </a:rPr>
              <a:t>evropskih</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zadevah</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na</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terenu</a:t>
            </a:r>
            <a:br>
              <a:rPr lang="en-GB" sz="3600" b="1" dirty="0">
                <a:solidFill>
                  <a:srgbClr val="13165D"/>
                </a:solidFill>
                <a:latin typeface="Calibri"/>
                <a:ea typeface="Calibri"/>
                <a:cs typeface="Calibri"/>
                <a:sym typeface="Calibri"/>
              </a:rPr>
            </a:br>
            <a:br>
              <a:rPr lang="en-GB" dirty="0">
                <a:solidFill>
                  <a:srgbClr val="13165D"/>
                </a:solidFill>
                <a:latin typeface="Calibri"/>
                <a:ea typeface="Calibri"/>
                <a:cs typeface="Calibri"/>
                <a:sym typeface="Calibri"/>
              </a:rPr>
            </a:br>
            <a:r>
              <a:rPr lang="en-GB" sz="3600" b="1" dirty="0" err="1">
                <a:solidFill>
                  <a:srgbClr val="13165D"/>
                </a:solidFill>
                <a:latin typeface="Calibri"/>
                <a:ea typeface="Calibri"/>
                <a:cs typeface="Calibri"/>
                <a:sym typeface="Calibri"/>
              </a:rPr>
              <a:t>Lokalno</a:t>
            </a:r>
            <a:r>
              <a:rPr lang="en-GB" sz="3600" b="1" dirty="0">
                <a:solidFill>
                  <a:srgbClr val="13165D"/>
                </a:solidFill>
                <a:latin typeface="Calibri"/>
                <a:ea typeface="Calibri"/>
                <a:cs typeface="Calibri"/>
                <a:sym typeface="Calibri"/>
              </a:rPr>
              <a:t> </a:t>
            </a:r>
            <a:r>
              <a:rPr lang="en-GB" sz="3600" b="1" dirty="0" err="1">
                <a:solidFill>
                  <a:srgbClr val="13165D"/>
                </a:solidFill>
                <a:latin typeface="Calibri"/>
                <a:ea typeface="Calibri"/>
                <a:cs typeface="Calibri"/>
                <a:sym typeface="Calibri"/>
              </a:rPr>
              <a:t>izvoljeni</a:t>
            </a:r>
            <a:r>
              <a:rPr lang="en-GB" sz="3600" b="1" dirty="0">
                <a:solidFill>
                  <a:srgbClr val="13165D"/>
                </a:solidFill>
                <a:latin typeface="Calibri"/>
                <a:ea typeface="Calibri"/>
                <a:cs typeface="Calibri"/>
                <a:sym typeface="Calibri"/>
              </a:rPr>
              <a:t> </a:t>
            </a:r>
            <a:r>
              <a:rPr lang="en-GB" sz="3600" b="1" dirty="0" err="1">
                <a:solidFill>
                  <a:srgbClr val="13165D"/>
                </a:solidFill>
                <a:latin typeface="Calibri"/>
                <a:ea typeface="Calibri"/>
                <a:cs typeface="Calibri"/>
                <a:sym typeface="Calibri"/>
              </a:rPr>
              <a:t>predstavnik</a:t>
            </a:r>
            <a:r>
              <a:rPr lang="en-GB" sz="3600" b="1" dirty="0">
                <a:solidFill>
                  <a:srgbClr val="13165D"/>
                </a:solidFill>
                <a:latin typeface="Calibri"/>
                <a:ea typeface="Calibri"/>
                <a:cs typeface="Calibri"/>
                <a:sym typeface="Calibri"/>
              </a:rPr>
              <a:t>, ki ga </a:t>
            </a:r>
            <a:r>
              <a:rPr lang="en-GB" sz="3600" b="1" dirty="0" err="1">
                <a:solidFill>
                  <a:srgbClr val="13165D"/>
                </a:solidFill>
                <a:latin typeface="Calibri"/>
                <a:ea typeface="Calibri"/>
                <a:cs typeface="Calibri"/>
                <a:sym typeface="Calibri"/>
              </a:rPr>
              <a:t>imenuje</a:t>
            </a:r>
            <a:r>
              <a:rPr lang="en-GB" sz="3600" b="1" dirty="0">
                <a:solidFill>
                  <a:srgbClr val="13165D"/>
                </a:solidFill>
                <a:latin typeface="Calibri"/>
                <a:ea typeface="Calibri"/>
                <a:cs typeface="Calibri"/>
                <a:sym typeface="Calibri"/>
              </a:rPr>
              <a:t> </a:t>
            </a:r>
            <a:r>
              <a:rPr lang="en-GB" sz="3600" b="1" dirty="0" err="1">
                <a:solidFill>
                  <a:srgbClr val="13165D"/>
                </a:solidFill>
                <a:latin typeface="Calibri"/>
                <a:ea typeface="Calibri"/>
                <a:cs typeface="Calibri"/>
                <a:sym typeface="Calibri"/>
              </a:rPr>
              <a:t>lokalni</a:t>
            </a:r>
            <a:r>
              <a:rPr lang="en-GB" sz="3600" b="1" dirty="0">
                <a:solidFill>
                  <a:srgbClr val="13165D"/>
                </a:solidFill>
                <a:latin typeface="Calibri"/>
                <a:ea typeface="Calibri"/>
                <a:cs typeface="Calibri"/>
                <a:sym typeface="Calibri"/>
              </a:rPr>
              <a:t> </a:t>
            </a:r>
            <a:r>
              <a:rPr lang="en-GB" sz="3600" b="1" dirty="0" err="1">
                <a:solidFill>
                  <a:srgbClr val="13165D"/>
                </a:solidFill>
                <a:latin typeface="Calibri"/>
                <a:ea typeface="Calibri"/>
                <a:cs typeface="Calibri"/>
                <a:sym typeface="Calibri"/>
              </a:rPr>
              <a:t>upravni</a:t>
            </a:r>
            <a:r>
              <a:rPr lang="en-GB" sz="3600" b="1" dirty="0">
                <a:solidFill>
                  <a:srgbClr val="13165D"/>
                </a:solidFill>
                <a:latin typeface="Calibri"/>
                <a:ea typeface="Calibri"/>
                <a:cs typeface="Calibri"/>
                <a:sym typeface="Calibri"/>
              </a:rPr>
              <a:t> organ</a:t>
            </a:r>
            <a:r>
              <a:rPr lang="en-GB" sz="3600" dirty="0">
                <a:solidFill>
                  <a:srgbClr val="13165D"/>
                </a:solidFill>
                <a:latin typeface="Calibri"/>
                <a:ea typeface="Calibri"/>
                <a:cs typeface="Calibri"/>
                <a:sym typeface="Calibri"/>
              </a:rPr>
              <a:t>,</a:t>
            </a:r>
            <a:r>
              <a:rPr lang="en-GB" sz="3600" b="1" dirty="0">
                <a:solidFill>
                  <a:srgbClr val="13165D"/>
                </a:solidFill>
                <a:latin typeface="Calibri"/>
                <a:ea typeface="Calibri"/>
                <a:cs typeface="Calibri"/>
                <a:sym typeface="Calibri"/>
              </a:rPr>
              <a:t> </a:t>
            </a:r>
            <a:br>
              <a:rPr lang="en-GB" sz="3600" dirty="0">
                <a:solidFill>
                  <a:srgbClr val="13165D"/>
                </a:solidFill>
                <a:latin typeface="Calibri"/>
                <a:ea typeface="Calibri"/>
                <a:cs typeface="Calibri"/>
                <a:sym typeface="Calibri"/>
              </a:rPr>
            </a:br>
            <a:r>
              <a:rPr lang="en-GB" sz="3600" dirty="0" err="1">
                <a:solidFill>
                  <a:srgbClr val="13165D"/>
                </a:solidFill>
                <a:latin typeface="Calibri"/>
                <a:ea typeface="Calibri"/>
                <a:cs typeface="Calibri"/>
                <a:sym typeface="Calibri"/>
              </a:rPr>
              <a:t>član</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mreže</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Gradimo</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Evropo</a:t>
            </a:r>
            <a:r>
              <a:rPr lang="en-GB" sz="3600" dirty="0">
                <a:solidFill>
                  <a:srgbClr val="13165D"/>
                </a:solidFill>
                <a:latin typeface="Calibri"/>
                <a:ea typeface="Calibri"/>
                <a:cs typeface="Calibri"/>
                <a:sym typeface="Calibri"/>
              </a:rPr>
              <a:t> z </a:t>
            </a:r>
            <a:r>
              <a:rPr lang="en-GB" sz="3600" dirty="0" err="1">
                <a:solidFill>
                  <a:srgbClr val="13165D"/>
                </a:solidFill>
                <a:latin typeface="Calibri"/>
                <a:ea typeface="Calibri"/>
                <a:cs typeface="Calibri"/>
                <a:sym typeface="Calibri"/>
              </a:rPr>
              <a:t>izvoljenimi</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predstavniki</a:t>
            </a:r>
            <a:r>
              <a:rPr lang="en-GB" sz="3600" dirty="0">
                <a:solidFill>
                  <a:srgbClr val="13165D"/>
                </a:solidFill>
                <a:latin typeface="Calibri"/>
                <a:ea typeface="Calibri"/>
                <a:cs typeface="Calibri"/>
                <a:sym typeface="Calibri"/>
              </a:rPr>
              <a:t> </a:t>
            </a:r>
            <a:r>
              <a:rPr lang="en-GB" sz="3600" dirty="0" err="1">
                <a:solidFill>
                  <a:srgbClr val="13165D"/>
                </a:solidFill>
                <a:latin typeface="Calibri"/>
                <a:ea typeface="Calibri"/>
                <a:cs typeface="Calibri"/>
                <a:sym typeface="Calibri"/>
              </a:rPr>
              <a:t>občin</a:t>
            </a:r>
            <a:r>
              <a:rPr lang="en-GB" sz="3600" dirty="0">
                <a:solidFill>
                  <a:srgbClr val="13165D"/>
                </a:solidFill>
                <a:latin typeface="Calibri"/>
                <a:ea typeface="Calibri"/>
                <a:cs typeface="Calibri"/>
                <a:sym typeface="Calibri"/>
              </a:rPr>
              <a:t>«</a:t>
            </a:r>
            <a:br>
              <a:rPr lang="en-GB" sz="3600" dirty="0">
                <a:solidFill>
                  <a:srgbClr val="13165D"/>
                </a:solidFill>
                <a:latin typeface="Calibri"/>
                <a:ea typeface="Calibri"/>
                <a:cs typeface="Calibri"/>
                <a:sym typeface="Calibri"/>
              </a:rPr>
            </a:br>
            <a:endParaRPr dirty="0"/>
          </a:p>
        </p:txBody>
      </p:sp>
      <p:sp>
        <p:nvSpPr>
          <p:cNvPr id="202" name="Google Shape;202;p10"/>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Kako bo mreža delovala</a:t>
            </a:r>
            <a:endParaRPr>
              <a:solidFill>
                <a:srgbClr val="13165D"/>
              </a:solidFill>
              <a:latin typeface="Calibri"/>
              <a:ea typeface="Calibri"/>
              <a:cs typeface="Calibri"/>
              <a:sym typeface="Calibri"/>
            </a:endParaRPr>
          </a:p>
        </p:txBody>
      </p:sp>
      <p:sp>
        <p:nvSpPr>
          <p:cNvPr id="203" name="Google Shape;203;p10"/>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1"/>
          <p:cNvSpPr txBox="1">
            <a:spLocks noGrp="1"/>
          </p:cNvSpPr>
          <p:nvPr>
            <p:ph type="title"/>
          </p:nvPr>
        </p:nvSpPr>
        <p:spPr>
          <a:xfrm>
            <a:off x="315720" y="1449388"/>
            <a:ext cx="76124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rgbClr val="FFF200"/>
                </a:solidFill>
                <a:latin typeface="Calibri"/>
                <a:ea typeface="Calibri"/>
                <a:cs typeface="Calibri"/>
                <a:sym typeface="Calibri"/>
              </a:rPr>
              <a:t>5 </a:t>
            </a:r>
            <a:r>
              <a:rPr lang="en-GB" b="1">
                <a:solidFill>
                  <a:srgbClr val="FFF200"/>
                </a:solidFill>
              </a:rPr>
              <a:t>ključnih koristi,</a:t>
            </a:r>
            <a:br>
              <a:rPr lang="en-GB" sz="4000">
                <a:solidFill>
                  <a:srgbClr val="FFF200"/>
                </a:solidFill>
                <a:latin typeface="Calibri"/>
                <a:ea typeface="Calibri"/>
                <a:cs typeface="Calibri"/>
                <a:sym typeface="Calibri"/>
              </a:rPr>
            </a:br>
            <a:r>
              <a:rPr lang="en-GB" sz="4000">
                <a:latin typeface="Calibri"/>
                <a:ea typeface="Calibri"/>
                <a:cs typeface="Calibri"/>
                <a:sym typeface="Calibri"/>
              </a:rPr>
              <a:t>ki jih prinaša sodelovanje v mreži</a:t>
            </a:r>
            <a:endParaRPr sz="4000"/>
          </a:p>
        </p:txBody>
      </p:sp>
      <p:sp>
        <p:nvSpPr>
          <p:cNvPr id="209" name="Google Shape;209;p11"/>
          <p:cNvSpPr txBox="1"/>
          <p:nvPr/>
        </p:nvSpPr>
        <p:spPr>
          <a:xfrm>
            <a:off x="9552384" y="591597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chemeClr val="lt1"/>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izvoljenimi predstavniki občin</a:t>
            </a:r>
            <a:endParaRPr sz="1000" b="0" i="0" u="none" strike="noStrike" cap="none">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2"/>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5 ključnih koristi, ki jih prinaša sodelovanje v mreži</a:t>
            </a:r>
            <a:endParaRPr>
              <a:solidFill>
                <a:srgbClr val="13165D"/>
              </a:solidFill>
              <a:latin typeface="Calibri"/>
              <a:ea typeface="Calibri"/>
              <a:cs typeface="Calibri"/>
              <a:sym typeface="Calibri"/>
            </a:endParaRPr>
          </a:p>
        </p:txBody>
      </p:sp>
      <p:sp>
        <p:nvSpPr>
          <p:cNvPr id="215" name="Google Shape;215;p12"/>
          <p:cNvSpPr/>
          <p:nvPr/>
        </p:nvSpPr>
        <p:spPr>
          <a:xfrm>
            <a:off x="371472" y="1820017"/>
            <a:ext cx="5361506" cy="1313601"/>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600" b="1" i="0" u="none" strike="noStrike" cap="none">
                <a:solidFill>
                  <a:srgbClr val="FFFF00"/>
                </a:solidFill>
                <a:latin typeface="Calibri"/>
                <a:ea typeface="Calibri"/>
                <a:cs typeface="Calibri"/>
                <a:sym typeface="Calibri"/>
              </a:rPr>
              <a:t>Privilegiran dostop </a:t>
            </a:r>
            <a:r>
              <a:rPr lang="en-GB" sz="1600" b="0" i="0" u="none" strike="noStrike" cap="none">
                <a:solidFill>
                  <a:schemeClr val="lt1"/>
                </a:solidFill>
                <a:latin typeface="Calibri"/>
                <a:ea typeface="Calibri"/>
                <a:cs typeface="Calibri"/>
                <a:sym typeface="Calibri"/>
              </a:rPr>
              <a:t>do uradnih komunikacijskih virov EU v nacionalnih jezikih, komunikacijskega gradiva, seminarjev v živo in prek spleta ter drugih oblik informacij, ki članom omogočajo sodelovanje z državljani v zadevah, povezanih z EU.</a:t>
            </a:r>
            <a:endParaRPr/>
          </a:p>
        </p:txBody>
      </p:sp>
      <p:sp>
        <p:nvSpPr>
          <p:cNvPr id="216" name="Google Shape;216;p12"/>
          <p:cNvSpPr/>
          <p:nvPr/>
        </p:nvSpPr>
        <p:spPr>
          <a:xfrm>
            <a:off x="6459022" y="3049293"/>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600" b="1" i="0" u="none" strike="noStrike" cap="none">
                <a:solidFill>
                  <a:srgbClr val="FFFF00"/>
                </a:solidFill>
                <a:latin typeface="Calibri"/>
                <a:ea typeface="Calibri"/>
                <a:cs typeface="Calibri"/>
                <a:sym typeface="Calibri"/>
              </a:rPr>
              <a:t>Dostop do živahne mreže kolegov </a:t>
            </a:r>
            <a:r>
              <a:rPr lang="en-GB" sz="1600" b="0" i="0" u="none" strike="noStrike" cap="none">
                <a:solidFill>
                  <a:schemeClr val="lt1"/>
                </a:solidFill>
                <a:latin typeface="Calibri"/>
                <a:ea typeface="Calibri"/>
                <a:cs typeface="Calibri"/>
                <a:sym typeface="Calibri"/>
              </a:rPr>
              <a:t>prek namenske spletne platforme, v katero so vključeni tudi drugi člani mreže.</a:t>
            </a:r>
            <a:endParaRPr/>
          </a:p>
        </p:txBody>
      </p:sp>
      <p:sp>
        <p:nvSpPr>
          <p:cNvPr id="217" name="Google Shape;217;p12"/>
          <p:cNvSpPr/>
          <p:nvPr/>
        </p:nvSpPr>
        <p:spPr>
          <a:xfrm>
            <a:off x="371474" y="3337690"/>
            <a:ext cx="5361506" cy="759413"/>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FFFF00"/>
              </a:solidFill>
              <a:latin typeface="Calibri"/>
              <a:ea typeface="Calibri"/>
              <a:cs typeface="Calibri"/>
              <a:sym typeface="Calibri"/>
            </a:endParaRPr>
          </a:p>
          <a:p>
            <a:pPr marL="0" marR="0" lvl="0" indent="0" algn="l" rtl="0">
              <a:lnSpc>
                <a:spcPct val="100000"/>
              </a:lnSpc>
              <a:spcBef>
                <a:spcPts val="0"/>
              </a:spcBef>
              <a:spcAft>
                <a:spcPts val="0"/>
              </a:spcAft>
              <a:buNone/>
            </a:pPr>
            <a:r>
              <a:rPr lang="en-GB" sz="1600" b="1" i="0" u="none" strike="noStrike" cap="none">
                <a:solidFill>
                  <a:srgbClr val="FFFF00"/>
                </a:solidFill>
                <a:latin typeface="Calibri"/>
                <a:ea typeface="Calibri"/>
                <a:cs typeface="Calibri"/>
                <a:sym typeface="Calibri"/>
              </a:rPr>
              <a:t>Prepoznavnost dejavnosti člana, </a:t>
            </a:r>
            <a:r>
              <a:rPr lang="en-GB" sz="1600" b="0" i="0" u="none" strike="noStrike" cap="none">
                <a:solidFill>
                  <a:schemeClr val="lt1"/>
                </a:solidFill>
                <a:latin typeface="Calibri"/>
                <a:ea typeface="Calibri"/>
                <a:cs typeface="Calibri"/>
                <a:sym typeface="Calibri"/>
              </a:rPr>
              <a:t>ki jih izvaja v okviru mreže, na ravni EU.</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FFFF00"/>
              </a:solidFill>
              <a:latin typeface="Calibri"/>
              <a:ea typeface="Calibri"/>
              <a:cs typeface="Calibri"/>
              <a:sym typeface="Calibri"/>
            </a:endParaRPr>
          </a:p>
        </p:txBody>
      </p:sp>
      <p:sp>
        <p:nvSpPr>
          <p:cNvPr id="218" name="Google Shape;218;p12"/>
          <p:cNvSpPr/>
          <p:nvPr/>
        </p:nvSpPr>
        <p:spPr>
          <a:xfrm>
            <a:off x="6483539" y="1820017"/>
            <a:ext cx="5336989" cy="1015214"/>
          </a:xfrm>
          <a:prstGeom prst="roundRect">
            <a:avLst>
              <a:gd name="adj" fmla="val 0"/>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6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None/>
            </a:pPr>
            <a:r>
              <a:rPr lang="en-GB" sz="1600" b="1" i="0" u="none" strike="noStrike" cap="none">
                <a:solidFill>
                  <a:srgbClr val="FFFF00"/>
                </a:solidFill>
                <a:latin typeface="Calibri"/>
                <a:ea typeface="Calibri"/>
                <a:cs typeface="Calibri"/>
                <a:sym typeface="Calibri"/>
              </a:rPr>
              <a:t>Dostop do prednostnih obiskov </a:t>
            </a:r>
            <a:r>
              <a:rPr lang="en-GB" sz="1600" b="0" i="0" u="none" strike="noStrike" cap="none">
                <a:solidFill>
                  <a:schemeClr val="lt1"/>
                </a:solidFill>
                <a:latin typeface="Calibri"/>
                <a:ea typeface="Calibri"/>
                <a:cs typeface="Calibri"/>
                <a:sym typeface="Calibri"/>
              </a:rPr>
              <a:t>Centra za obiskovalce Evropske komisije v Bruslju, tako v živo kot v digitalni obliki, ki bodo organizirani v domačem jeziku predstavnika, ko bo to mogoče.</a:t>
            </a:r>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Calibri"/>
              <a:ea typeface="Calibri"/>
              <a:cs typeface="Calibri"/>
              <a:sym typeface="Calibri"/>
            </a:endParaRPr>
          </a:p>
        </p:txBody>
      </p:sp>
      <p:sp>
        <p:nvSpPr>
          <p:cNvPr id="219" name="Google Shape;219;p12"/>
          <p:cNvSpPr/>
          <p:nvPr/>
        </p:nvSpPr>
        <p:spPr>
          <a:xfrm>
            <a:off x="371472" y="4301175"/>
            <a:ext cx="5361506" cy="1000290"/>
          </a:xfrm>
          <a:prstGeom prst="roundRect">
            <a:avLst>
              <a:gd name="adj" fmla="val 16667"/>
            </a:avLst>
          </a:prstGeom>
          <a:solidFill>
            <a:srgbClr val="13155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GB" sz="1600" b="1" i="0" u="none" strike="noStrike" cap="none">
                <a:solidFill>
                  <a:srgbClr val="FFFF00"/>
                </a:solidFill>
                <a:latin typeface="Calibri"/>
                <a:ea typeface="Calibri"/>
                <a:cs typeface="Calibri"/>
                <a:sym typeface="Calibri"/>
              </a:rPr>
              <a:t>Privilegiran dostop do številnih mrež EU </a:t>
            </a:r>
            <a:r>
              <a:rPr lang="en-GB" sz="1600" b="0" i="0" u="none" strike="noStrike" cap="none">
                <a:solidFill>
                  <a:schemeClr val="lt1"/>
                </a:solidFill>
                <a:latin typeface="Calibri"/>
                <a:ea typeface="Calibri"/>
                <a:cs typeface="Calibri"/>
                <a:sym typeface="Calibri"/>
              </a:rPr>
              <a:t>za iskanje stikov, vključno z več kot 420 centri EUROPE DIRECT, ki so prisotni v skoraj vseh regijah EU.</a:t>
            </a:r>
            <a:endParaRPr/>
          </a:p>
        </p:txBody>
      </p:sp>
      <p:sp>
        <p:nvSpPr>
          <p:cNvPr id="220" name="Google Shape;220;p12"/>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dirty="0" err="1">
                <a:solidFill>
                  <a:srgbClr val="7F7F7F"/>
                </a:solidFill>
                <a:latin typeface="Calibri"/>
                <a:ea typeface="Calibri"/>
                <a:cs typeface="Calibri"/>
                <a:sym typeface="Calibri"/>
              </a:rPr>
              <a:t>Gradimo</a:t>
            </a:r>
            <a:r>
              <a:rPr lang="en-GB" sz="1000" b="0" i="0" u="none" strike="noStrike" cap="none" dirty="0">
                <a:solidFill>
                  <a:srgbClr val="7F7F7F"/>
                </a:solidFill>
                <a:latin typeface="Calibri"/>
                <a:ea typeface="Calibri"/>
                <a:cs typeface="Calibri"/>
                <a:sym typeface="Calibri"/>
              </a:rPr>
              <a:t> </a:t>
            </a:r>
            <a:r>
              <a:rPr lang="en-GB" sz="1000" b="0" i="0" u="none" strike="noStrike" cap="none" dirty="0" err="1">
                <a:solidFill>
                  <a:srgbClr val="7F7F7F"/>
                </a:solidFill>
                <a:latin typeface="Calibri"/>
                <a:ea typeface="Calibri"/>
                <a:cs typeface="Calibri"/>
                <a:sym typeface="Calibri"/>
              </a:rPr>
              <a:t>Evropo</a:t>
            </a:r>
            <a:r>
              <a:rPr lang="en-GB" sz="1000" b="0" i="0" u="none" strike="noStrike" cap="none" dirty="0">
                <a:solidFill>
                  <a:srgbClr val="7F7F7F"/>
                </a:solidFill>
                <a:latin typeface="Calibri"/>
                <a:ea typeface="Calibri"/>
                <a:cs typeface="Calibri"/>
                <a:sym typeface="Calibri"/>
              </a:rPr>
              <a:t> z</a:t>
            </a:r>
            <a:br>
              <a:rPr lang="en-GB" sz="1000" b="0" i="0" u="none" strike="noStrike" cap="none" dirty="0">
                <a:solidFill>
                  <a:schemeClr val="lt1"/>
                </a:solidFill>
                <a:latin typeface="Calibri"/>
                <a:ea typeface="Calibri"/>
                <a:cs typeface="Calibri"/>
                <a:sym typeface="Calibri"/>
              </a:rPr>
            </a:br>
            <a:r>
              <a:rPr lang="en-GB" sz="2400" b="1" i="0" u="none" strike="noStrike" cap="none" dirty="0" err="1">
                <a:solidFill>
                  <a:srgbClr val="1F3864"/>
                </a:solidFill>
                <a:latin typeface="Calibri"/>
                <a:ea typeface="Calibri"/>
                <a:cs typeface="Calibri"/>
                <a:sym typeface="Calibri"/>
              </a:rPr>
              <a:t>izvoljenimi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predstavniki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občin</a:t>
            </a:r>
            <a:endParaRPr sz="1000" b="0" i="0" u="none" strike="noStrike" cap="none" dirty="0">
              <a:solidFill>
                <a:srgbClr val="1F3864"/>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sl-SI" dirty="0">
                <a:solidFill>
                  <a:srgbClr val="FFFFFF"/>
                </a:solidFill>
              </a:rPr>
              <a:t>Usmerjena </a:t>
            </a:r>
            <a:r>
              <a:rPr lang="en-US" b="1" dirty="0">
                <a:solidFill>
                  <a:srgbClr val="FFF100"/>
                </a:solidFill>
              </a:rPr>
              <a:t>a</a:t>
            </a:r>
            <a:r>
              <a:rPr lang="sl-SI" b="1" dirty="0">
                <a:solidFill>
                  <a:srgbClr val="FFF100"/>
                </a:solidFill>
              </a:rPr>
              <a:t>nketa</a:t>
            </a:r>
          </a:p>
        </p:txBody>
      </p:sp>
      <p:sp>
        <p:nvSpPr>
          <p:cNvPr id="4" name="Google Shape;220;p12">
            <a:extLst>
              <a:ext uri="{FF2B5EF4-FFF2-40B4-BE49-F238E27FC236}">
                <a16:creationId xmlns:a16="http://schemas.microsoft.com/office/drawing/2014/main" id="{B922C765-83CD-AD62-5B6B-F356298689D6}"/>
              </a:ext>
            </a:extLst>
          </p:cNvPr>
          <p:cNvSpPr txBox="1"/>
          <p:nvPr/>
        </p:nvSpPr>
        <p:spPr>
          <a:xfrm>
            <a:off x="9519157" y="5916932"/>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dirty="0" err="1">
                <a:solidFill>
                  <a:srgbClr val="7F7F7F"/>
                </a:solidFill>
                <a:latin typeface="Calibri"/>
                <a:ea typeface="Calibri"/>
                <a:cs typeface="Calibri"/>
                <a:sym typeface="Calibri"/>
              </a:rPr>
              <a:t>Gradimo</a:t>
            </a:r>
            <a:r>
              <a:rPr lang="en-GB" sz="1000" b="0" i="0" u="none" strike="noStrike" cap="none" dirty="0">
                <a:solidFill>
                  <a:srgbClr val="7F7F7F"/>
                </a:solidFill>
                <a:latin typeface="Calibri"/>
                <a:ea typeface="Calibri"/>
                <a:cs typeface="Calibri"/>
                <a:sym typeface="Calibri"/>
              </a:rPr>
              <a:t> </a:t>
            </a:r>
            <a:r>
              <a:rPr lang="en-GB" sz="1000" b="0" i="0" u="none" strike="noStrike" cap="none" dirty="0" err="1">
                <a:solidFill>
                  <a:srgbClr val="7F7F7F"/>
                </a:solidFill>
                <a:latin typeface="Calibri"/>
                <a:ea typeface="Calibri"/>
                <a:cs typeface="Calibri"/>
                <a:sym typeface="Calibri"/>
              </a:rPr>
              <a:t>Evropo</a:t>
            </a:r>
            <a:r>
              <a:rPr lang="en-GB" sz="1000" b="0" i="0" u="none" strike="noStrike" cap="none" dirty="0">
                <a:solidFill>
                  <a:srgbClr val="7F7F7F"/>
                </a:solidFill>
                <a:latin typeface="Calibri"/>
                <a:ea typeface="Calibri"/>
                <a:cs typeface="Calibri"/>
                <a:sym typeface="Calibri"/>
              </a:rPr>
              <a:t> z</a:t>
            </a:r>
            <a:br>
              <a:rPr lang="en-GB" sz="1000" b="0" i="0" u="none" strike="noStrike" cap="none" dirty="0">
                <a:solidFill>
                  <a:schemeClr val="lt1"/>
                </a:solidFill>
                <a:latin typeface="Calibri"/>
                <a:ea typeface="Calibri"/>
                <a:cs typeface="Calibri"/>
                <a:sym typeface="Calibri"/>
              </a:rPr>
            </a:br>
            <a:r>
              <a:rPr lang="en-GB" sz="2400" b="1" i="0" u="none" strike="noStrike" cap="none" dirty="0" err="1">
                <a:solidFill>
                  <a:srgbClr val="1F3864"/>
                </a:solidFill>
                <a:latin typeface="Calibri"/>
                <a:ea typeface="Calibri"/>
                <a:cs typeface="Calibri"/>
                <a:sym typeface="Calibri"/>
              </a:rPr>
              <a:t>izvoljenimi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predstavniki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občin</a:t>
            </a:r>
            <a:endParaRPr sz="1000" b="0" i="0" u="none" strike="noStrike" cap="none" dirty="0">
              <a:solidFill>
                <a:srgbClr val="1F3864"/>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3"/>
          <p:cNvSpPr txBox="1">
            <a:spLocks noGrp="1"/>
          </p:cNvSpPr>
          <p:nvPr>
            <p:ph type="title"/>
          </p:nvPr>
        </p:nvSpPr>
        <p:spPr>
          <a:xfrm>
            <a:off x="1602902" y="982212"/>
            <a:ext cx="8068999" cy="383488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dirty="0">
                <a:solidFill>
                  <a:srgbClr val="13165D"/>
                </a:solidFill>
                <a:latin typeface="Calibri"/>
                <a:ea typeface="Calibri"/>
                <a:cs typeface="Calibri"/>
                <a:sym typeface="Calibri"/>
              </a:rPr>
              <a:t>V</a:t>
            </a:r>
            <a:r>
              <a:rPr lang="sl-SI" sz="2000" dirty="0">
                <a:solidFill>
                  <a:srgbClr val="13165D"/>
                </a:solidFill>
                <a:latin typeface="Calibri"/>
                <a:ea typeface="Calibri"/>
                <a:cs typeface="Calibri"/>
                <a:sym typeface="Calibri"/>
              </a:rPr>
              <a:t> usmerjen</a:t>
            </a:r>
            <a:r>
              <a:rPr lang="en-US" sz="2000" dirty="0" err="1">
                <a:solidFill>
                  <a:srgbClr val="13165D"/>
                </a:solidFill>
                <a:latin typeface="Calibri"/>
                <a:ea typeface="Calibri"/>
                <a:cs typeface="Calibri"/>
                <a:sym typeface="Calibri"/>
              </a:rPr>
              <a:t>i</a:t>
            </a:r>
            <a:r>
              <a:rPr lang="sl-SI" sz="2000" dirty="0">
                <a:solidFill>
                  <a:srgbClr val="13165D"/>
                </a:solidFill>
                <a:latin typeface="Calibri"/>
                <a:ea typeface="Calibri"/>
                <a:cs typeface="Calibri"/>
                <a:sym typeface="Calibri"/>
              </a:rPr>
              <a:t> anket</a:t>
            </a:r>
            <a:r>
              <a:rPr lang="en-US" sz="2000" dirty="0" err="1">
                <a:solidFill>
                  <a:srgbClr val="13165D"/>
                </a:solidFill>
                <a:latin typeface="Calibri"/>
                <a:ea typeface="Calibri"/>
                <a:cs typeface="Calibri"/>
                <a:sym typeface="Calibri"/>
              </a:rPr>
              <a:t>i</a:t>
            </a:r>
            <a:r>
              <a:rPr lang="sl-SI" sz="2000" dirty="0">
                <a:solidFill>
                  <a:srgbClr val="13165D"/>
                </a:solidFill>
                <a:latin typeface="Calibri"/>
                <a:ea typeface="Calibri"/>
                <a:cs typeface="Calibri"/>
                <a:sym typeface="Calibri"/>
              </a:rPr>
              <a:t> EU</a:t>
            </a:r>
            <a:r>
              <a:rPr lang="en-US" sz="2000" dirty="0">
                <a:solidFill>
                  <a:srgbClr val="13165D"/>
                </a:solidFill>
                <a:latin typeface="Calibri"/>
                <a:ea typeface="Calibri"/>
                <a:cs typeface="Calibri"/>
                <a:sym typeface="Calibri"/>
              </a:rPr>
              <a:t> </a:t>
            </a:r>
            <a:r>
              <a:rPr lang="sl-SI" sz="2000" dirty="0">
                <a:solidFill>
                  <a:srgbClr val="13165D"/>
                </a:solidFill>
                <a:latin typeface="Calibri"/>
                <a:ea typeface="Calibri"/>
                <a:cs typeface="Calibri"/>
                <a:sym typeface="Calibri"/>
              </a:rPr>
              <a:t>boste lahko izbrali tematike, ki so najbolj pomembne za komunikacijske potrebe v vaši občini. </a:t>
            </a:r>
            <a:br>
              <a:rPr lang="sl-SI" sz="2000" dirty="0">
                <a:solidFill>
                  <a:srgbClr val="13165D"/>
                </a:solidFill>
                <a:latin typeface="Calibri"/>
                <a:ea typeface="Calibri"/>
                <a:cs typeface="Calibri"/>
                <a:sym typeface="Calibri"/>
              </a:rPr>
            </a:br>
            <a:br>
              <a:rPr lang="sl-SI" sz="2000" dirty="0">
                <a:solidFill>
                  <a:srgbClr val="13165D"/>
                </a:solidFill>
                <a:latin typeface="Calibri"/>
                <a:ea typeface="Calibri"/>
                <a:cs typeface="Calibri"/>
                <a:sym typeface="Calibri"/>
              </a:rPr>
            </a:br>
            <a:r>
              <a:rPr lang="sl-SI" sz="2000" dirty="0">
                <a:solidFill>
                  <a:srgbClr val="13165D"/>
                </a:solidFill>
                <a:latin typeface="Calibri"/>
                <a:ea typeface="Calibri"/>
                <a:cs typeface="Calibri"/>
                <a:sym typeface="Calibri"/>
              </a:rPr>
              <a:t>Po izpolnitvi ankete boste lahko: </a:t>
            </a:r>
            <a:br>
              <a:rPr lang="sl-SI" sz="2000" dirty="0">
                <a:solidFill>
                  <a:srgbClr val="13165D"/>
                </a:solidFill>
                <a:latin typeface="Calibri"/>
                <a:ea typeface="Calibri"/>
                <a:cs typeface="Calibri"/>
                <a:sym typeface="Calibri"/>
              </a:rPr>
            </a:br>
            <a:r>
              <a:rPr lang="sl-SI" sz="2000" dirty="0">
                <a:solidFill>
                  <a:srgbClr val="13165D"/>
                </a:solidFill>
                <a:latin typeface="Calibri"/>
                <a:ea typeface="Calibri"/>
                <a:cs typeface="Calibri"/>
                <a:sym typeface="Calibri"/>
              </a:rPr>
              <a:t>- prejemali bistvene informacije v povezavi z EU</a:t>
            </a:r>
            <a:br>
              <a:rPr lang="sl-SI" sz="2000" dirty="0">
                <a:solidFill>
                  <a:srgbClr val="13165D"/>
                </a:solidFill>
                <a:latin typeface="Calibri"/>
                <a:ea typeface="Calibri"/>
                <a:cs typeface="Calibri"/>
                <a:sym typeface="Calibri"/>
              </a:rPr>
            </a:br>
            <a:r>
              <a:rPr lang="sl-SI" sz="2000" dirty="0">
                <a:solidFill>
                  <a:srgbClr val="13165D"/>
                </a:solidFill>
                <a:latin typeface="Calibri"/>
                <a:ea typeface="Calibri"/>
                <a:cs typeface="Calibri"/>
                <a:sym typeface="Calibri"/>
              </a:rPr>
              <a:t>- sodelovali na spletnih seminarjih</a:t>
            </a:r>
            <a:br>
              <a:rPr lang="sl-SI" sz="2000" dirty="0">
                <a:solidFill>
                  <a:srgbClr val="13165D"/>
                </a:solidFill>
                <a:latin typeface="Calibri"/>
                <a:ea typeface="Calibri"/>
                <a:cs typeface="Calibri"/>
                <a:sym typeface="Calibri"/>
              </a:rPr>
            </a:br>
            <a:r>
              <a:rPr lang="sl-SI" sz="2000" dirty="0">
                <a:solidFill>
                  <a:srgbClr val="13165D"/>
                </a:solidFill>
                <a:latin typeface="Calibri"/>
                <a:ea typeface="Calibri"/>
                <a:cs typeface="Calibri"/>
                <a:sym typeface="Calibri"/>
              </a:rPr>
              <a:t>- sodelovali pri obiskih EU institucij v vašem jeziku</a:t>
            </a:r>
            <a:br>
              <a:rPr lang="en-GB" sz="2000" b="0" i="0" u="none" strike="noStrike" cap="none" dirty="0">
                <a:solidFill>
                  <a:srgbClr val="13165D"/>
                </a:solidFill>
                <a:latin typeface="Calibri"/>
                <a:ea typeface="Calibri"/>
                <a:cs typeface="Calibri"/>
                <a:sym typeface="Calibri"/>
              </a:rPr>
            </a:br>
            <a:br>
              <a:rPr lang="en-GB" sz="2000" b="0" i="0" u="none" strike="noStrike" cap="none" dirty="0">
                <a:solidFill>
                  <a:srgbClr val="13165D"/>
                </a:solidFill>
                <a:latin typeface="Calibri"/>
                <a:ea typeface="Calibri"/>
                <a:cs typeface="Calibri"/>
                <a:sym typeface="Calibri"/>
              </a:rPr>
            </a:br>
            <a:r>
              <a:rPr lang="sl-SI" sz="2000" b="1" i="0" u="none" strike="noStrike" cap="none" dirty="0">
                <a:solidFill>
                  <a:srgbClr val="13165D"/>
                </a:solidFill>
                <a:latin typeface="Calibri"/>
                <a:ea typeface="Calibri"/>
                <a:cs typeface="Calibri"/>
                <a:sym typeface="Calibri"/>
              </a:rPr>
              <a:t>Povezava do usmerjene ankete:</a:t>
            </a:r>
            <a:b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br>
            <a:r>
              <a:rPr lang="en-GB" sz="2000" b="0" i="0" u="sng" strike="noStrike" cap="none" dirty="0">
                <a:solidFill>
                  <a:srgbClr val="13165D"/>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https://ec.europa.eu/eusurvey/runner/BELC-specific-survey</a:t>
            </a:r>
            <a:endParaRPr sz="2000" b="0" i="0" u="none" strike="noStrike" cap="none" dirty="0">
              <a:solidFill>
                <a:srgbClr val="13165D"/>
              </a:solidFill>
              <a:latin typeface="Calibri"/>
              <a:ea typeface="Calibri"/>
              <a:cs typeface="Calibri"/>
              <a:sym typeface="Calibri"/>
            </a:endParaRPr>
          </a:p>
        </p:txBody>
      </p:sp>
      <p:sp>
        <p:nvSpPr>
          <p:cNvPr id="233" name="Google Shape;233;p23"/>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sl-SI" b="1" dirty="0">
                <a:solidFill>
                  <a:srgbClr val="13165D"/>
                </a:solidFill>
              </a:rPr>
              <a:t>Usmerjena anketa</a:t>
            </a:r>
            <a:endParaRPr dirty="0">
              <a:solidFill>
                <a:srgbClr val="13165D"/>
              </a:solidFill>
              <a:latin typeface="Calibri"/>
              <a:ea typeface="Calibri"/>
              <a:cs typeface="Calibri"/>
              <a:sym typeface="Calibri"/>
            </a:endParaRPr>
          </a:p>
        </p:txBody>
      </p:sp>
      <p:sp>
        <p:nvSpPr>
          <p:cNvPr id="4" name="Google Shape;220;p12">
            <a:extLst>
              <a:ext uri="{FF2B5EF4-FFF2-40B4-BE49-F238E27FC236}">
                <a16:creationId xmlns:a16="http://schemas.microsoft.com/office/drawing/2014/main" id="{B129FE5B-8FB1-44B8-C071-99CB848C886B}"/>
              </a:ext>
            </a:extLst>
          </p:cNvPr>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dirty="0" err="1">
                <a:solidFill>
                  <a:srgbClr val="7F7F7F"/>
                </a:solidFill>
                <a:latin typeface="Calibri"/>
                <a:ea typeface="Calibri"/>
                <a:cs typeface="Calibri"/>
                <a:sym typeface="Calibri"/>
              </a:rPr>
              <a:t>Gradimo</a:t>
            </a:r>
            <a:r>
              <a:rPr lang="en-GB" sz="1000" b="0" i="0" u="none" strike="noStrike" cap="none" dirty="0">
                <a:solidFill>
                  <a:srgbClr val="7F7F7F"/>
                </a:solidFill>
                <a:latin typeface="Calibri"/>
                <a:ea typeface="Calibri"/>
                <a:cs typeface="Calibri"/>
                <a:sym typeface="Calibri"/>
              </a:rPr>
              <a:t> </a:t>
            </a:r>
            <a:r>
              <a:rPr lang="en-GB" sz="1000" b="0" i="0" u="none" strike="noStrike" cap="none" dirty="0" err="1">
                <a:solidFill>
                  <a:srgbClr val="7F7F7F"/>
                </a:solidFill>
                <a:latin typeface="Calibri"/>
                <a:ea typeface="Calibri"/>
                <a:cs typeface="Calibri"/>
                <a:sym typeface="Calibri"/>
              </a:rPr>
              <a:t>Evropo</a:t>
            </a:r>
            <a:r>
              <a:rPr lang="en-GB" sz="1000" b="0" i="0" u="none" strike="noStrike" cap="none" dirty="0">
                <a:solidFill>
                  <a:srgbClr val="7F7F7F"/>
                </a:solidFill>
                <a:latin typeface="Calibri"/>
                <a:ea typeface="Calibri"/>
                <a:cs typeface="Calibri"/>
                <a:sym typeface="Calibri"/>
              </a:rPr>
              <a:t> z</a:t>
            </a:r>
            <a:br>
              <a:rPr lang="en-GB" sz="1000" b="0" i="0" u="none" strike="noStrike" cap="none" dirty="0">
                <a:solidFill>
                  <a:schemeClr val="lt1"/>
                </a:solidFill>
                <a:latin typeface="Calibri"/>
                <a:ea typeface="Calibri"/>
                <a:cs typeface="Calibri"/>
                <a:sym typeface="Calibri"/>
              </a:rPr>
            </a:br>
            <a:r>
              <a:rPr lang="en-GB" sz="2400" b="1" i="0" u="none" strike="noStrike" cap="none" dirty="0" err="1">
                <a:solidFill>
                  <a:srgbClr val="1F3864"/>
                </a:solidFill>
                <a:latin typeface="Calibri"/>
                <a:ea typeface="Calibri"/>
                <a:cs typeface="Calibri"/>
                <a:sym typeface="Calibri"/>
              </a:rPr>
              <a:t>izvoljenimi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predstavniki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občin</a:t>
            </a:r>
            <a:endParaRPr sz="1000" b="0" i="0" u="none" strike="noStrike" cap="none" dirty="0">
              <a:solidFill>
                <a:srgbClr val="1F3864"/>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3"/>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00"/>
              </a:buClr>
              <a:buSzPts val="4000"/>
              <a:buFont typeface="Calibri"/>
              <a:buNone/>
            </a:pPr>
            <a:r>
              <a:rPr lang="en-GB" sz="4000" b="1">
                <a:solidFill>
                  <a:srgbClr val="FFFF00"/>
                </a:solidFill>
                <a:latin typeface="Calibri"/>
                <a:ea typeface="Calibri"/>
                <a:cs typeface="Calibri"/>
                <a:sym typeface="Calibri"/>
              </a:rPr>
              <a:t>Partnerstvo</a:t>
            </a:r>
            <a:r>
              <a:rPr lang="en-GB" sz="4000" b="0">
                <a:solidFill>
                  <a:schemeClr val="lt1"/>
                </a:solidFill>
                <a:latin typeface="Calibri"/>
                <a:ea typeface="Calibri"/>
                <a:cs typeface="Calibri"/>
                <a:sym typeface="Calibri"/>
              </a:rPr>
              <a:t> z Odborom regij</a:t>
            </a:r>
            <a:endParaRPr/>
          </a:p>
        </p:txBody>
      </p:sp>
      <p:sp>
        <p:nvSpPr>
          <p:cNvPr id="226" name="Google Shape;226;p13"/>
          <p:cNvSpPr txBox="1"/>
          <p:nvPr/>
        </p:nvSpPr>
        <p:spPr>
          <a:xfrm>
            <a:off x="9552384" y="591597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chemeClr val="lt1"/>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izvoljenimi predstavniki občin</a:t>
            </a:r>
            <a:endParaRPr sz="1000" b="0" i="0" u="none" strike="noStrike" cap="non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Partnerstvo z Odborom regij</a:t>
            </a:r>
            <a:endParaRPr>
              <a:solidFill>
                <a:srgbClr val="13165D"/>
              </a:solidFill>
              <a:latin typeface="Calibri"/>
              <a:ea typeface="Calibri"/>
              <a:cs typeface="Calibri"/>
              <a:sym typeface="Calibri"/>
            </a:endParaRPr>
          </a:p>
        </p:txBody>
      </p:sp>
      <p:sp>
        <p:nvSpPr>
          <p:cNvPr id="232" name="Google Shape;232;p14"/>
          <p:cNvSpPr txBox="1">
            <a:spLocks noGrp="1"/>
          </p:cNvSpPr>
          <p:nvPr>
            <p:ph type="body" idx="1"/>
          </p:nvPr>
        </p:nvSpPr>
        <p:spPr>
          <a:xfrm>
            <a:off x="371475" y="1449388"/>
            <a:ext cx="11449050" cy="41719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rgbClr val="13155D"/>
              </a:buClr>
              <a:buSzPts val="2400"/>
              <a:buNone/>
            </a:pPr>
            <a:r>
              <a:rPr lang="en-GB" sz="2400">
                <a:solidFill>
                  <a:srgbClr val="13155D"/>
                </a:solidFill>
                <a:latin typeface="Calibri"/>
                <a:ea typeface="Calibri"/>
                <a:cs typeface="Calibri"/>
                <a:sym typeface="Calibri"/>
              </a:rPr>
              <a:t>Mreža </a:t>
            </a:r>
            <a:r>
              <a:rPr lang="en-GB" sz="2400" b="1">
                <a:solidFill>
                  <a:srgbClr val="13155D"/>
                </a:solidFill>
                <a:latin typeface="Calibri"/>
                <a:ea typeface="Calibri"/>
                <a:cs typeface="Calibri"/>
                <a:sym typeface="Calibri"/>
              </a:rPr>
              <a:t>»Gradimo Evropo z izvoljenimi predstavniki občin« </a:t>
            </a:r>
            <a:br>
              <a:rPr lang="en-GB" sz="2400">
                <a:solidFill>
                  <a:srgbClr val="13155D"/>
                </a:solidFill>
                <a:latin typeface="Calibri"/>
                <a:ea typeface="Calibri"/>
                <a:cs typeface="Calibri"/>
                <a:sym typeface="Calibri"/>
              </a:rPr>
            </a:br>
            <a:r>
              <a:rPr lang="en-GB" sz="2400">
                <a:solidFill>
                  <a:srgbClr val="13155D"/>
                </a:solidFill>
                <a:latin typeface="Calibri"/>
                <a:ea typeface="Calibri"/>
                <a:cs typeface="Calibri"/>
                <a:sym typeface="Calibri"/>
              </a:rPr>
              <a:t>tesno sodeluje z </a:t>
            </a:r>
            <a:r>
              <a:rPr lang="en-GB" sz="2400" b="1">
                <a:solidFill>
                  <a:srgbClr val="13155D"/>
                </a:solidFill>
                <a:latin typeface="Calibri"/>
                <a:ea typeface="Calibri"/>
                <a:cs typeface="Calibri"/>
                <a:sym typeface="Calibri"/>
              </a:rPr>
              <a:t>Evropsko mrežo regionalnih in lokalnih svetnikov EU Odbora regij.</a:t>
            </a:r>
            <a:endParaRPr/>
          </a:p>
          <a:p>
            <a:pPr marL="0" lvl="0" indent="0" algn="l" rtl="0">
              <a:lnSpc>
                <a:spcPct val="90000"/>
              </a:lnSpc>
              <a:spcBef>
                <a:spcPts val="1000"/>
              </a:spcBef>
              <a:spcAft>
                <a:spcPts val="0"/>
              </a:spcAft>
              <a:buClr>
                <a:srgbClr val="13155D"/>
              </a:buClr>
              <a:buSzPts val="2400"/>
              <a:buNone/>
            </a:pPr>
            <a:r>
              <a:rPr lang="en-GB" sz="2400">
                <a:solidFill>
                  <a:srgbClr val="13155D"/>
                </a:solidFill>
                <a:latin typeface="Calibri"/>
                <a:ea typeface="Calibri"/>
                <a:cs typeface="Calibri"/>
                <a:sym typeface="Calibri"/>
              </a:rPr>
              <a:t>Evropska mreža regionalnih in lokalnih svetnikov EU, ki jo je ustanovil Evropski odbor regij (OR) leta 2021, ima nekatere enake cilje kot naša mreža, na primer izboljšati znanje izvoljenih predstavnikov občin o politikah EU in jih podpirati pri njihovih dejavnostih, povezanih z EU.</a:t>
            </a:r>
            <a:endParaRPr/>
          </a:p>
          <a:p>
            <a:pPr marL="0" lvl="0" indent="0" algn="l" rtl="0">
              <a:lnSpc>
                <a:spcPct val="90000"/>
              </a:lnSpc>
              <a:spcBef>
                <a:spcPts val="1000"/>
              </a:spcBef>
              <a:spcAft>
                <a:spcPts val="0"/>
              </a:spcAft>
              <a:buClr>
                <a:srgbClr val="13155D"/>
              </a:buClr>
              <a:buSzPts val="2400"/>
              <a:buNone/>
            </a:pPr>
            <a:r>
              <a:rPr lang="en-GB" sz="2400">
                <a:solidFill>
                  <a:srgbClr val="13155D"/>
                </a:solidFill>
                <a:latin typeface="Calibri"/>
                <a:ea typeface="Calibri"/>
                <a:cs typeface="Calibri"/>
                <a:sym typeface="Calibri"/>
              </a:rPr>
              <a:t>Medtem ko je naša mreža osredotočena predvsem na komunikacijo z državljani, je cilj mreže Evropskega odbora regij povezovanje z delom članov Evropskega odbora regije. </a:t>
            </a:r>
            <a:endParaRPr/>
          </a:p>
          <a:p>
            <a:pPr marL="0" lvl="0" indent="0" algn="l" rtl="0">
              <a:lnSpc>
                <a:spcPct val="90000"/>
              </a:lnSpc>
              <a:spcBef>
                <a:spcPts val="1000"/>
              </a:spcBef>
              <a:spcAft>
                <a:spcPts val="0"/>
              </a:spcAft>
              <a:buClr>
                <a:srgbClr val="13155D"/>
              </a:buClr>
              <a:buSzPts val="2400"/>
              <a:buNone/>
            </a:pPr>
            <a:endParaRPr sz="2400">
              <a:solidFill>
                <a:srgbClr val="13155D"/>
              </a:solidFill>
            </a:endParaRPr>
          </a:p>
          <a:p>
            <a:pPr marL="0" lvl="0" indent="0" algn="l" rtl="0">
              <a:lnSpc>
                <a:spcPct val="90000"/>
              </a:lnSpc>
              <a:spcBef>
                <a:spcPts val="1000"/>
              </a:spcBef>
              <a:spcAft>
                <a:spcPts val="0"/>
              </a:spcAft>
              <a:buClr>
                <a:srgbClr val="13155D"/>
              </a:buClr>
              <a:buSzPts val="2400"/>
              <a:buNone/>
            </a:pPr>
            <a:r>
              <a:rPr lang="en-GB" sz="2400" b="1">
                <a:solidFill>
                  <a:srgbClr val="13155D"/>
                </a:solidFill>
                <a:latin typeface="Calibri"/>
                <a:ea typeface="Calibri"/>
                <a:cs typeface="Calibri"/>
                <a:sym typeface="Calibri"/>
              </a:rPr>
              <a:t>Pridružite se lahko obema mrežama!</a:t>
            </a:r>
            <a:endParaRPr/>
          </a:p>
          <a:p>
            <a:pPr marL="0" lvl="0" indent="0" algn="l" rtl="0">
              <a:lnSpc>
                <a:spcPct val="90000"/>
              </a:lnSpc>
              <a:spcBef>
                <a:spcPts val="1000"/>
              </a:spcBef>
              <a:spcAft>
                <a:spcPts val="0"/>
              </a:spcAft>
              <a:buClr>
                <a:srgbClr val="13155D"/>
              </a:buClr>
              <a:buSzPts val="2400"/>
              <a:buNone/>
            </a:pPr>
            <a:endParaRPr sz="2400">
              <a:solidFill>
                <a:srgbClr val="13155D"/>
              </a:solidFill>
              <a:latin typeface="Calibri"/>
              <a:ea typeface="Calibri"/>
              <a:cs typeface="Calibri"/>
              <a:sym typeface="Calibri"/>
            </a:endParaRPr>
          </a:p>
        </p:txBody>
      </p:sp>
      <p:sp>
        <p:nvSpPr>
          <p:cNvPr id="233" name="Google Shape;233;p14"/>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5"/>
          <p:cNvSpPr txBox="1">
            <a:spLocks noGrp="1"/>
          </p:cNvSpPr>
          <p:nvPr>
            <p:ph type="title"/>
          </p:nvPr>
        </p:nvSpPr>
        <p:spPr>
          <a:xfrm>
            <a:off x="371474" y="1449388"/>
            <a:ext cx="9385475"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4000"/>
              <a:buFont typeface="Calibri"/>
              <a:buNone/>
            </a:pPr>
            <a:r>
              <a:rPr lang="en-GB">
                <a:solidFill>
                  <a:srgbClr val="FFFFFF"/>
                </a:solidFill>
                <a:latin typeface="Calibri"/>
                <a:ea typeface="Calibri"/>
                <a:cs typeface="Calibri"/>
                <a:sym typeface="Calibri"/>
              </a:rPr>
              <a:t>Kaj so </a:t>
            </a:r>
            <a:r>
              <a:rPr lang="en-GB" b="1">
                <a:solidFill>
                  <a:srgbClr val="FFF100"/>
                </a:solidFill>
                <a:latin typeface="Calibri"/>
                <a:ea typeface="Calibri"/>
                <a:cs typeface="Calibri"/>
                <a:sym typeface="Calibri"/>
              </a:rPr>
              <a:t>naloge članov mreže?</a:t>
            </a:r>
            <a:endParaRPr>
              <a:solidFill>
                <a:srgbClr val="FFF100"/>
              </a:solidFill>
              <a:latin typeface="Calibri"/>
              <a:ea typeface="Calibri"/>
              <a:cs typeface="Calibri"/>
              <a:sym typeface="Calibri"/>
            </a:endParaRPr>
          </a:p>
        </p:txBody>
      </p:sp>
      <p:sp>
        <p:nvSpPr>
          <p:cNvPr id="239" name="Google Shape;239;p15"/>
          <p:cNvSpPr txBox="1"/>
          <p:nvPr/>
        </p:nvSpPr>
        <p:spPr>
          <a:xfrm>
            <a:off x="9552384" y="591597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chemeClr val="lt1"/>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izvoljenimi predstavniki občin</a:t>
            </a:r>
            <a:endParaRPr sz="10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6"/>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Kaj so naloge člano</a:t>
            </a:r>
            <a:r>
              <a:rPr lang="en-GB" b="1">
                <a:solidFill>
                  <a:srgbClr val="13165D"/>
                </a:solidFill>
              </a:rPr>
              <a:t>v mreže?</a:t>
            </a:r>
            <a:endParaRPr>
              <a:solidFill>
                <a:srgbClr val="13165D"/>
              </a:solidFill>
              <a:latin typeface="Calibri"/>
              <a:ea typeface="Calibri"/>
              <a:cs typeface="Calibri"/>
              <a:sym typeface="Calibri"/>
            </a:endParaRPr>
          </a:p>
        </p:txBody>
      </p:sp>
      <p:sp>
        <p:nvSpPr>
          <p:cNvPr id="245" name="Google Shape;245;p16"/>
          <p:cNvSpPr txBox="1">
            <a:spLocks noGrp="1"/>
          </p:cNvSpPr>
          <p:nvPr>
            <p:ph type="body" idx="3"/>
          </p:nvPr>
        </p:nvSpPr>
        <p:spPr>
          <a:xfrm>
            <a:off x="329359" y="1449387"/>
            <a:ext cx="7754189" cy="4171724"/>
          </a:xfrm>
          <a:prstGeom prst="rect">
            <a:avLst/>
          </a:prstGeom>
          <a:noFill/>
          <a:ln>
            <a:noFill/>
          </a:ln>
        </p:spPr>
        <p:txBody>
          <a:bodyPr spcFirstLastPara="1" wrap="square" lIns="0" tIns="0" rIns="0" bIns="0" anchor="ctr" anchorCtr="0">
            <a:noAutofit/>
          </a:bodyPr>
          <a:lstStyle/>
          <a:p>
            <a:pPr marL="228600" lvl="0" indent="-228600" algn="l" rtl="0">
              <a:lnSpc>
                <a:spcPct val="90000"/>
              </a:lnSpc>
              <a:spcBef>
                <a:spcPts val="0"/>
              </a:spcBef>
              <a:spcAft>
                <a:spcPts val="0"/>
              </a:spcAft>
              <a:buClr>
                <a:srgbClr val="FFF100"/>
              </a:buClr>
              <a:buSzPts val="1800"/>
              <a:buFont typeface="Arial"/>
              <a:buChar char="•"/>
            </a:pPr>
            <a:r>
              <a:rPr lang="en-GB" sz="1800" b="1">
                <a:solidFill>
                  <a:srgbClr val="FFFF00"/>
                </a:solidFill>
                <a:latin typeface="Calibri"/>
                <a:ea typeface="Calibri"/>
                <a:cs typeface="Calibri"/>
                <a:sym typeface="Calibri"/>
              </a:rPr>
              <a:t>Sodelovanje v razpravah </a:t>
            </a:r>
            <a:r>
              <a:rPr lang="en-GB" sz="1800">
                <a:solidFill>
                  <a:srgbClr val="FFFFFF"/>
                </a:solidFill>
                <a:latin typeface="Calibri"/>
                <a:ea typeface="Calibri"/>
                <a:cs typeface="Calibri"/>
                <a:sym typeface="Calibri"/>
              </a:rPr>
              <a:t>s člani svojega volilnega okrožja in/ali lokalnimi mediji o splošnih političnih pobudah in ukrepih, ki jih izvaja EU.</a:t>
            </a:r>
            <a:endParaRPr/>
          </a:p>
          <a:p>
            <a:pPr marL="228600" lvl="0" indent="-228600" algn="l" rtl="0">
              <a:lnSpc>
                <a:spcPct val="90000"/>
              </a:lnSpc>
              <a:spcBef>
                <a:spcPts val="1000"/>
              </a:spcBef>
              <a:spcAft>
                <a:spcPts val="0"/>
              </a:spcAft>
              <a:buClr>
                <a:srgbClr val="FFF100"/>
              </a:buClr>
              <a:buSzPts val="1800"/>
              <a:buFont typeface="Arial"/>
              <a:buChar char="•"/>
            </a:pPr>
            <a:r>
              <a:rPr lang="en-GB" sz="1800" b="1">
                <a:solidFill>
                  <a:srgbClr val="FFFF00"/>
                </a:solidFill>
                <a:latin typeface="Calibri"/>
                <a:ea typeface="Calibri"/>
                <a:cs typeface="Calibri"/>
                <a:sym typeface="Calibri"/>
              </a:rPr>
              <a:t>Objektivno predstavljanje </a:t>
            </a:r>
            <a:r>
              <a:rPr lang="en-GB" sz="1800">
                <a:solidFill>
                  <a:srgbClr val="FFFFFF"/>
                </a:solidFill>
                <a:latin typeface="Calibri"/>
                <a:ea typeface="Calibri"/>
                <a:cs typeface="Calibri"/>
                <a:sym typeface="Calibri"/>
              </a:rPr>
              <a:t>politike, ukrepov in pobud EU na podlagi točnih in zanesljivih informacij.</a:t>
            </a:r>
            <a:endParaRPr sz="1800">
              <a:solidFill>
                <a:srgbClr val="FFFFFF"/>
              </a:solidFill>
              <a:latin typeface="Calibri"/>
              <a:ea typeface="Calibri"/>
              <a:cs typeface="Calibri"/>
              <a:sym typeface="Calibri"/>
            </a:endParaRPr>
          </a:p>
          <a:p>
            <a:pPr marL="228600" lvl="0" indent="-228600" algn="l" rtl="0">
              <a:lnSpc>
                <a:spcPct val="90000"/>
              </a:lnSpc>
              <a:spcBef>
                <a:spcPts val="1000"/>
              </a:spcBef>
              <a:spcAft>
                <a:spcPts val="0"/>
              </a:spcAft>
              <a:buClr>
                <a:srgbClr val="FFF100"/>
              </a:buClr>
              <a:buSzPts val="1800"/>
              <a:buFont typeface="Arial"/>
              <a:buChar char="•"/>
            </a:pPr>
            <a:r>
              <a:rPr lang="en-GB" sz="1800" b="1">
                <a:solidFill>
                  <a:srgbClr val="FFFF00"/>
                </a:solidFill>
                <a:latin typeface="Calibri"/>
                <a:ea typeface="Calibri"/>
                <a:cs typeface="Calibri"/>
                <a:sym typeface="Calibri"/>
              </a:rPr>
              <a:t>Sodelovanje v mreži</a:t>
            </a:r>
            <a:r>
              <a:rPr lang="en-GB" sz="1800">
                <a:solidFill>
                  <a:schemeClr val="lt1"/>
                </a:solidFill>
                <a:latin typeface="Calibri"/>
                <a:ea typeface="Calibri"/>
                <a:cs typeface="Calibri"/>
                <a:sym typeface="Calibri"/>
              </a:rPr>
              <a:t>,</a:t>
            </a:r>
            <a:r>
              <a:rPr lang="en-GB" sz="1800" b="1">
                <a:solidFill>
                  <a:srgbClr val="FFFF00"/>
                </a:solidFill>
                <a:latin typeface="Calibri"/>
                <a:ea typeface="Calibri"/>
                <a:cs typeface="Calibri"/>
                <a:sym typeface="Calibri"/>
              </a:rPr>
              <a:t> </a:t>
            </a:r>
            <a:r>
              <a:rPr lang="en-GB" sz="1800">
                <a:solidFill>
                  <a:srgbClr val="FFFFFF"/>
                </a:solidFill>
                <a:latin typeface="Calibri"/>
                <a:ea typeface="Calibri"/>
                <a:cs typeface="Calibri"/>
                <a:sym typeface="Calibri"/>
              </a:rPr>
              <a:t>vključno z odgovarjanjem na ankete približno dvakrat na leto.</a:t>
            </a:r>
            <a:endParaRPr/>
          </a:p>
        </p:txBody>
      </p:sp>
      <p:sp>
        <p:nvSpPr>
          <p:cNvPr id="246" name="Google Shape;246;p16"/>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p:cNvSpPr txBox="1">
            <a:spLocks noGrp="1"/>
          </p:cNvSpPr>
          <p:nvPr>
            <p:ph type="title"/>
          </p:nvPr>
        </p:nvSpPr>
        <p:spPr>
          <a:xfrm>
            <a:off x="371475" y="1449388"/>
            <a:ext cx="7712074"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2F2F2"/>
              </a:buClr>
              <a:buSzPts val="4000"/>
              <a:buFont typeface="Calibri"/>
              <a:buNone/>
            </a:pPr>
            <a:r>
              <a:rPr lang="en-GB">
                <a:solidFill>
                  <a:srgbClr val="F2F2F2"/>
                </a:solidFill>
                <a:latin typeface="Calibri"/>
                <a:ea typeface="Calibri"/>
                <a:cs typeface="Calibri"/>
                <a:sym typeface="Calibri"/>
              </a:rPr>
              <a:t>Pridružitev mreži,</a:t>
            </a:r>
            <a:br>
              <a:rPr lang="en-GB" b="1">
                <a:solidFill>
                  <a:srgbClr val="F2F2F2"/>
                </a:solidFill>
                <a:latin typeface="Calibri"/>
                <a:ea typeface="Calibri"/>
                <a:cs typeface="Calibri"/>
                <a:sym typeface="Calibri"/>
              </a:rPr>
            </a:br>
            <a:r>
              <a:rPr lang="en-GB" b="1">
                <a:solidFill>
                  <a:srgbClr val="FFF100"/>
                </a:solidFill>
                <a:latin typeface="Calibri"/>
                <a:ea typeface="Calibri"/>
                <a:cs typeface="Calibri"/>
                <a:sym typeface="Calibri"/>
              </a:rPr>
              <a:t>kaj sledi?</a:t>
            </a:r>
            <a:endParaRPr>
              <a:solidFill>
                <a:srgbClr val="F2F2F2"/>
              </a:solidFill>
              <a:latin typeface="Calibri"/>
              <a:ea typeface="Calibri"/>
              <a:cs typeface="Calibri"/>
              <a:sym typeface="Calibri"/>
            </a:endParaRPr>
          </a:p>
        </p:txBody>
      </p:sp>
      <p:sp>
        <p:nvSpPr>
          <p:cNvPr id="252" name="Google Shape;252;p17"/>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315719" y="1449388"/>
            <a:ext cx="11437899" cy="1683557"/>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Clr>
                <a:schemeClr val="lt1"/>
              </a:buClr>
              <a:buSzPts val="4000"/>
              <a:buFont typeface="Calibri"/>
              <a:buNone/>
            </a:pPr>
            <a:r>
              <a:rPr lang="en-GB" sz="4000">
                <a:latin typeface="Calibri"/>
                <a:ea typeface="Calibri"/>
                <a:cs typeface="Calibri"/>
                <a:sym typeface="Calibri"/>
              </a:rPr>
              <a:t>Kaj je mreža</a:t>
            </a:r>
            <a:endParaRPr sz="4000">
              <a:latin typeface="Calibri"/>
              <a:ea typeface="Calibri"/>
              <a:cs typeface="Calibri"/>
              <a:sym typeface="Calibri"/>
            </a:endParaRPr>
          </a:p>
        </p:txBody>
      </p:sp>
      <p:sp>
        <p:nvSpPr>
          <p:cNvPr id="141" name="Google Shape;141;p2"/>
          <p:cNvSpPr txBox="1">
            <a:spLocks noGrp="1"/>
          </p:cNvSpPr>
          <p:nvPr>
            <p:ph type="body" idx="1"/>
          </p:nvPr>
        </p:nvSpPr>
        <p:spPr>
          <a:xfrm>
            <a:off x="304568" y="3132946"/>
            <a:ext cx="11437899" cy="1683556"/>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rgbClr val="FFF200"/>
              </a:buClr>
              <a:buSzPts val="5400"/>
              <a:buNone/>
            </a:pPr>
            <a:r>
              <a:rPr lang="en-GB" sz="5400"/>
              <a:t>»Gradimo Evropo z izvoljenimi predstavniki občin«?</a:t>
            </a:r>
            <a:endParaRPr sz="5400">
              <a:solidFill>
                <a:srgbClr val="FFF200"/>
              </a:solidFill>
              <a:latin typeface="Calibri"/>
              <a:ea typeface="Calibri"/>
              <a:cs typeface="Calibri"/>
              <a:sym typeface="Calibri"/>
            </a:endParaRPr>
          </a:p>
        </p:txBody>
      </p:sp>
      <p:sp>
        <p:nvSpPr>
          <p:cNvPr id="142" name="Google Shape;142;p2"/>
          <p:cNvSpPr txBox="1">
            <a:spLocks noGrp="1"/>
          </p:cNvSpPr>
          <p:nvPr>
            <p:ph type="body" idx="2"/>
          </p:nvPr>
        </p:nvSpPr>
        <p:spPr>
          <a:xfrm>
            <a:off x="9710948" y="6017679"/>
            <a:ext cx="2403231" cy="550965"/>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Gradimo Evropo z</a:t>
            </a:r>
            <a:br>
              <a:rPr lang="en-GB"/>
            </a:br>
            <a:r>
              <a:rPr lang="en-GB" sz="2400" b="1">
                <a:solidFill>
                  <a:srgbClr val="FFFF00"/>
                </a:solidFill>
              </a:rPr>
              <a:t>izvoljenimi predstavniki občin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Pridružitev mreži, kaj sledi?</a:t>
            </a:r>
            <a:endParaRPr>
              <a:solidFill>
                <a:srgbClr val="13165D"/>
              </a:solidFill>
              <a:latin typeface="Calibri"/>
              <a:ea typeface="Calibri"/>
              <a:cs typeface="Calibri"/>
              <a:sym typeface="Calibri"/>
            </a:endParaRPr>
          </a:p>
        </p:txBody>
      </p:sp>
      <p:sp>
        <p:nvSpPr>
          <p:cNvPr id="258" name="Google Shape;258;p18"/>
          <p:cNvSpPr txBox="1">
            <a:spLocks noGrp="1"/>
          </p:cNvSpPr>
          <p:nvPr>
            <p:ph type="body" idx="3"/>
          </p:nvPr>
        </p:nvSpPr>
        <p:spPr>
          <a:xfrm>
            <a:off x="360888" y="1449386"/>
            <a:ext cx="5260646" cy="4260749"/>
          </a:xfrm>
          <a:prstGeom prst="rect">
            <a:avLst/>
          </a:prstGeom>
          <a:noFill/>
          <a:ln>
            <a:noFill/>
          </a:ln>
        </p:spPr>
        <p:txBody>
          <a:bodyPr spcFirstLastPara="1" wrap="square" lIns="0" tIns="0" rIns="0" bIns="0" anchor="ctr" anchorCtr="0">
            <a:noAutofit/>
          </a:bodyPr>
          <a:lstStyle/>
          <a:p>
            <a:pPr marL="114300" lvl="0" indent="0" algn="l" rtl="0">
              <a:lnSpc>
                <a:spcPct val="90000"/>
              </a:lnSpc>
              <a:spcBef>
                <a:spcPts val="1000"/>
              </a:spcBef>
              <a:spcAft>
                <a:spcPts val="0"/>
              </a:spcAft>
              <a:buSzPts val="1800"/>
              <a:buNone/>
            </a:pPr>
            <a:r>
              <a:rPr lang="en-GB" sz="1800" b="1" dirty="0">
                <a:solidFill>
                  <a:srgbClr val="13165D"/>
                </a:solidFill>
                <a:latin typeface="Calibri"/>
                <a:ea typeface="Calibri"/>
                <a:cs typeface="Calibri"/>
                <a:sym typeface="Calibri"/>
              </a:rPr>
              <a:t>Ko </a:t>
            </a:r>
            <a:r>
              <a:rPr lang="en-GB" sz="1800" b="1" dirty="0" err="1">
                <a:solidFill>
                  <a:srgbClr val="13165D"/>
                </a:solidFill>
                <a:latin typeface="Calibri"/>
                <a:ea typeface="Calibri"/>
                <a:cs typeface="Calibri"/>
                <a:sym typeface="Calibri"/>
              </a:rPr>
              <a:t>bosta</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lokalni</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upravni</a:t>
            </a:r>
            <a:r>
              <a:rPr lang="en-GB" sz="1800" b="1" dirty="0">
                <a:solidFill>
                  <a:srgbClr val="13165D"/>
                </a:solidFill>
                <a:latin typeface="Calibri"/>
                <a:ea typeface="Calibri"/>
                <a:cs typeface="Calibri"/>
                <a:sym typeface="Calibri"/>
              </a:rPr>
              <a:t> organ in </a:t>
            </a:r>
            <a:r>
              <a:rPr lang="en-GB" sz="1800" b="1" dirty="0" err="1">
                <a:solidFill>
                  <a:srgbClr val="13165D"/>
                </a:solidFill>
                <a:latin typeface="Calibri"/>
                <a:ea typeface="Calibri"/>
                <a:cs typeface="Calibri"/>
                <a:sym typeface="Calibri"/>
              </a:rPr>
              <a:t>njegov</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izvoljeni</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predstavnik</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sprejeta</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kot</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partnerja</a:t>
            </a:r>
            <a:r>
              <a:rPr lang="en-GB" sz="1800" b="1" dirty="0">
                <a:solidFill>
                  <a:srgbClr val="13165D"/>
                </a:solidFill>
                <a:latin typeface="Calibri"/>
                <a:ea typeface="Calibri"/>
                <a:cs typeface="Calibri"/>
                <a:sym typeface="Calibri"/>
              </a:rPr>
              <a:t> in </a:t>
            </a:r>
            <a:r>
              <a:rPr lang="en-GB" sz="1800" b="1" dirty="0" err="1">
                <a:solidFill>
                  <a:srgbClr val="13165D"/>
                </a:solidFill>
                <a:latin typeface="Calibri"/>
                <a:ea typeface="Calibri"/>
                <a:cs typeface="Calibri"/>
                <a:sym typeface="Calibri"/>
              </a:rPr>
              <a:t>člana</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projekta</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bosta</a:t>
            </a:r>
            <a:r>
              <a:rPr lang="en-GB" sz="1800" b="1" dirty="0">
                <a:solidFill>
                  <a:srgbClr val="13165D"/>
                </a:solidFill>
                <a:latin typeface="Calibri"/>
                <a:ea typeface="Calibri"/>
                <a:cs typeface="Calibri"/>
                <a:sym typeface="Calibri"/>
              </a:rPr>
              <a:t>:</a:t>
            </a:r>
            <a:endParaRPr dirty="0"/>
          </a:p>
          <a:p>
            <a:pPr marL="285750" lvl="0" indent="-285750" algn="l" rtl="0">
              <a:lnSpc>
                <a:spcPct val="90000"/>
              </a:lnSpc>
              <a:spcBef>
                <a:spcPts val="1000"/>
              </a:spcBef>
              <a:spcAft>
                <a:spcPts val="0"/>
              </a:spcAft>
              <a:buSzPts val="1800"/>
              <a:buChar char="•"/>
            </a:pPr>
            <a:r>
              <a:rPr lang="sl-SI" sz="1800" b="1" dirty="0">
                <a:solidFill>
                  <a:srgbClr val="13165D"/>
                </a:solidFill>
                <a:latin typeface="Calibri"/>
                <a:ea typeface="Calibri"/>
                <a:cs typeface="Calibri"/>
                <a:sym typeface="Calibri"/>
              </a:rPr>
              <a:t>p</a:t>
            </a:r>
            <a:r>
              <a:rPr lang="en-GB" sz="1800" b="1" dirty="0" err="1">
                <a:solidFill>
                  <a:srgbClr val="13165D"/>
                </a:solidFill>
                <a:latin typeface="Calibri"/>
                <a:ea typeface="Calibri"/>
                <a:cs typeface="Calibri"/>
                <a:sym typeface="Calibri"/>
              </a:rPr>
              <a:t>rejela</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gradiva</a:t>
            </a:r>
            <a:r>
              <a:rPr lang="en-GB" sz="1800" b="1" dirty="0">
                <a:solidFill>
                  <a:srgbClr val="13165D"/>
                </a:solidFill>
                <a:latin typeface="Calibri"/>
                <a:ea typeface="Calibri"/>
                <a:cs typeface="Calibri"/>
                <a:sym typeface="Calibri"/>
              </a:rPr>
              <a:t> za </a:t>
            </a:r>
            <a:r>
              <a:rPr lang="en-GB" sz="1800" b="1" dirty="0" err="1">
                <a:solidFill>
                  <a:srgbClr val="13165D"/>
                </a:solidFill>
                <a:latin typeface="Calibri"/>
                <a:ea typeface="Calibri"/>
                <a:cs typeface="Calibri"/>
                <a:sym typeface="Calibri"/>
              </a:rPr>
              <a:t>prepoznavnost</a:t>
            </a:r>
            <a:r>
              <a:rPr lang="en-GB" sz="1800" b="1" dirty="0">
                <a:solidFill>
                  <a:srgbClr val="13165D"/>
                </a:solidFill>
                <a:latin typeface="Calibri"/>
                <a:ea typeface="Calibri"/>
                <a:cs typeface="Calibri"/>
                <a:sym typeface="Calibri"/>
              </a:rPr>
              <a:t> </a:t>
            </a:r>
            <a:r>
              <a:rPr lang="en-GB" sz="1800" dirty="0">
                <a:solidFill>
                  <a:srgbClr val="13165D"/>
                </a:solidFill>
                <a:latin typeface="Calibri"/>
                <a:ea typeface="Calibri"/>
                <a:cs typeface="Calibri"/>
                <a:sym typeface="Calibri"/>
              </a:rPr>
              <a:t>za </a:t>
            </a:r>
            <a:r>
              <a:rPr lang="en-GB" sz="1800" dirty="0" err="1">
                <a:solidFill>
                  <a:srgbClr val="13165D"/>
                </a:solidFill>
                <a:latin typeface="Calibri"/>
                <a:ea typeface="Calibri"/>
                <a:cs typeface="Calibri"/>
                <a:sym typeface="Calibri"/>
              </a:rPr>
              <a:t>obveščanje</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javnosti</a:t>
            </a:r>
            <a:r>
              <a:rPr lang="en-GB" sz="1800" dirty="0">
                <a:solidFill>
                  <a:srgbClr val="13165D"/>
                </a:solidFill>
                <a:latin typeface="Calibri"/>
                <a:ea typeface="Calibri"/>
                <a:cs typeface="Calibri"/>
                <a:sym typeface="Calibri"/>
              </a:rPr>
              <a:t> o </a:t>
            </a:r>
            <a:r>
              <a:rPr lang="en-GB" sz="1800" dirty="0" err="1">
                <a:solidFill>
                  <a:srgbClr val="13165D"/>
                </a:solidFill>
                <a:latin typeface="Calibri"/>
                <a:ea typeface="Calibri"/>
                <a:cs typeface="Calibri"/>
                <a:sym typeface="Calibri"/>
              </a:rPr>
              <a:t>svojem</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sodelovanju</a:t>
            </a:r>
            <a:r>
              <a:rPr lang="en-GB" sz="1800" dirty="0">
                <a:solidFill>
                  <a:srgbClr val="13165D"/>
                </a:solidFill>
                <a:latin typeface="Calibri"/>
                <a:ea typeface="Calibri"/>
                <a:cs typeface="Calibri"/>
                <a:sym typeface="Calibri"/>
              </a:rPr>
              <a:t> v </a:t>
            </a:r>
            <a:r>
              <a:rPr lang="en-GB" sz="1800" dirty="0" err="1">
                <a:solidFill>
                  <a:srgbClr val="13165D"/>
                </a:solidFill>
                <a:latin typeface="Calibri"/>
                <a:ea typeface="Calibri"/>
                <a:cs typeface="Calibri"/>
                <a:sym typeface="Calibri"/>
              </a:rPr>
              <a:t>projektu</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vključno</a:t>
            </a:r>
            <a:r>
              <a:rPr lang="en-GB" sz="1800" dirty="0">
                <a:solidFill>
                  <a:srgbClr val="13165D"/>
                </a:solidFill>
                <a:latin typeface="Calibri"/>
                <a:ea typeface="Calibri"/>
                <a:cs typeface="Calibri"/>
                <a:sym typeface="Calibri"/>
              </a:rPr>
              <a:t> s </a:t>
            </a:r>
            <a:r>
              <a:rPr lang="en-GB" sz="1800" dirty="0" err="1">
                <a:solidFill>
                  <a:srgbClr val="13165D"/>
                </a:solidFill>
                <a:latin typeface="Calibri"/>
                <a:ea typeface="Calibri"/>
                <a:cs typeface="Calibri"/>
                <a:sym typeface="Calibri"/>
              </a:rPr>
              <a:t>potrdilom</a:t>
            </a:r>
            <a:r>
              <a:rPr lang="en-GB" sz="1800" dirty="0">
                <a:solidFill>
                  <a:srgbClr val="13165D"/>
                </a:solidFill>
                <a:latin typeface="Calibri"/>
                <a:ea typeface="Calibri"/>
                <a:cs typeface="Calibri"/>
                <a:sym typeface="Calibri"/>
              </a:rPr>
              <a:t> za </a:t>
            </a:r>
            <a:r>
              <a:rPr lang="en-GB" sz="1800" dirty="0" err="1">
                <a:solidFill>
                  <a:srgbClr val="13165D"/>
                </a:solidFill>
                <a:latin typeface="Calibri"/>
                <a:ea typeface="Calibri"/>
                <a:cs typeface="Calibri"/>
                <a:sym typeface="Calibri"/>
              </a:rPr>
              <a:t>člana</a:t>
            </a:r>
            <a:r>
              <a:rPr lang="en-GB" sz="1800" dirty="0">
                <a:solidFill>
                  <a:srgbClr val="13165D"/>
                </a:solidFill>
                <a:latin typeface="Calibri"/>
                <a:ea typeface="Calibri"/>
                <a:cs typeface="Calibri"/>
                <a:sym typeface="Calibri"/>
              </a:rPr>
              <a:t>, ki ga je </a:t>
            </a:r>
            <a:r>
              <a:rPr lang="en-GB" sz="1800" dirty="0" err="1">
                <a:solidFill>
                  <a:srgbClr val="13165D"/>
                </a:solidFill>
                <a:latin typeface="Calibri"/>
                <a:ea typeface="Calibri"/>
                <a:cs typeface="Calibri"/>
                <a:sym typeface="Calibri"/>
              </a:rPr>
              <a:t>mogoče</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natisniti</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kovinsko</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tablico</a:t>
            </a:r>
            <a:r>
              <a:rPr lang="en-GB" sz="1800" dirty="0">
                <a:solidFill>
                  <a:srgbClr val="13165D"/>
                </a:solidFill>
                <a:latin typeface="Calibri"/>
                <a:ea typeface="Calibri"/>
                <a:cs typeface="Calibri"/>
                <a:sym typeface="Calibri"/>
              </a:rPr>
              <a:t> in </a:t>
            </a:r>
            <a:r>
              <a:rPr lang="en-GB" sz="1800" dirty="0" err="1">
                <a:solidFill>
                  <a:srgbClr val="13165D"/>
                </a:solidFill>
                <a:latin typeface="Calibri"/>
                <a:ea typeface="Calibri"/>
                <a:cs typeface="Calibri"/>
                <a:sym typeface="Calibri"/>
              </a:rPr>
              <a:t>rolo</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stojalom</a:t>
            </a:r>
            <a:r>
              <a:rPr lang="en-GB" sz="1800" dirty="0">
                <a:solidFill>
                  <a:srgbClr val="13165D"/>
                </a:solidFill>
                <a:latin typeface="Calibri"/>
                <a:ea typeface="Calibri"/>
                <a:cs typeface="Calibri"/>
                <a:sym typeface="Calibri"/>
              </a:rPr>
              <a:t> za </a:t>
            </a:r>
            <a:r>
              <a:rPr lang="en-GB" sz="1800" dirty="0" err="1">
                <a:solidFill>
                  <a:srgbClr val="13165D"/>
                </a:solidFill>
                <a:latin typeface="Calibri"/>
                <a:ea typeface="Calibri"/>
                <a:cs typeface="Calibri"/>
                <a:sym typeface="Calibri"/>
              </a:rPr>
              <a:t>lokalni</a:t>
            </a:r>
            <a:r>
              <a:rPr lang="en-GB" sz="1800" dirty="0">
                <a:solidFill>
                  <a:srgbClr val="13165D"/>
                </a:solidFill>
                <a:latin typeface="Calibri"/>
                <a:ea typeface="Calibri"/>
                <a:cs typeface="Calibri"/>
                <a:sym typeface="Calibri"/>
              </a:rPr>
              <a:t> organ, ki </a:t>
            </a:r>
            <a:r>
              <a:rPr lang="en-GB" sz="1800" dirty="0" err="1">
                <a:solidFill>
                  <a:srgbClr val="13165D"/>
                </a:solidFill>
                <a:latin typeface="Calibri"/>
                <a:ea typeface="Calibri"/>
                <a:cs typeface="Calibri"/>
                <a:sym typeface="Calibri"/>
              </a:rPr>
              <a:t>naj</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bo</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razstavljeno</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na</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mestih</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odprtih</a:t>
            </a:r>
            <a:r>
              <a:rPr lang="en-GB" sz="1800" dirty="0">
                <a:solidFill>
                  <a:srgbClr val="13165D"/>
                </a:solidFill>
                <a:latin typeface="Calibri"/>
                <a:ea typeface="Calibri"/>
                <a:cs typeface="Calibri"/>
                <a:sym typeface="Calibri"/>
              </a:rPr>
              <a:t> za </a:t>
            </a:r>
            <a:r>
              <a:rPr lang="en-GB" sz="1800" dirty="0" err="1">
                <a:solidFill>
                  <a:srgbClr val="13165D"/>
                </a:solidFill>
                <a:latin typeface="Calibri"/>
                <a:ea typeface="Calibri"/>
                <a:cs typeface="Calibri"/>
                <a:sym typeface="Calibri"/>
              </a:rPr>
              <a:t>javnost</a:t>
            </a:r>
            <a:r>
              <a:rPr lang="sl-SI" dirty="0">
                <a:solidFill>
                  <a:srgbClr val="13165D"/>
                </a:solidFill>
              </a:rPr>
              <a:t>;</a:t>
            </a:r>
            <a:endParaRPr dirty="0"/>
          </a:p>
          <a:p>
            <a:pPr marL="285750" lvl="0" indent="-285750" algn="l" rtl="0">
              <a:lnSpc>
                <a:spcPct val="90000"/>
              </a:lnSpc>
              <a:spcBef>
                <a:spcPts val="1000"/>
              </a:spcBef>
              <a:spcAft>
                <a:spcPts val="0"/>
              </a:spcAft>
              <a:buSzPts val="1800"/>
              <a:buChar char="•"/>
            </a:pPr>
            <a:r>
              <a:rPr lang="sl-SI" sz="1800" b="1" dirty="0">
                <a:solidFill>
                  <a:srgbClr val="13165D"/>
                </a:solidFill>
                <a:latin typeface="Calibri"/>
                <a:ea typeface="Calibri"/>
                <a:cs typeface="Calibri"/>
                <a:sym typeface="Calibri"/>
              </a:rPr>
              <a:t>n</a:t>
            </a:r>
            <a:r>
              <a:rPr lang="en-GB" sz="1800" b="1" dirty="0" err="1">
                <a:solidFill>
                  <a:srgbClr val="13165D"/>
                </a:solidFill>
                <a:latin typeface="Calibri"/>
                <a:ea typeface="Calibri"/>
                <a:cs typeface="Calibri"/>
                <a:sym typeface="Calibri"/>
              </a:rPr>
              <a:t>avedeni</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boste</a:t>
            </a:r>
            <a:r>
              <a:rPr lang="en-GB" sz="1800" b="1"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na</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javni</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spletni</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strani</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kot</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člani</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projekta</a:t>
            </a:r>
            <a:r>
              <a:rPr lang="sl-SI" dirty="0">
                <a:solidFill>
                  <a:srgbClr val="13165D"/>
                </a:solidFill>
              </a:rPr>
              <a:t>;</a:t>
            </a:r>
            <a:endParaRPr dirty="0"/>
          </a:p>
          <a:p>
            <a:pPr marL="285750" lvl="0" indent="-285750" algn="l" rtl="0">
              <a:lnSpc>
                <a:spcPct val="90000"/>
              </a:lnSpc>
              <a:spcBef>
                <a:spcPts val="1000"/>
              </a:spcBef>
              <a:spcAft>
                <a:spcPts val="0"/>
              </a:spcAft>
              <a:buSzPts val="1800"/>
              <a:buChar char="•"/>
            </a:pPr>
            <a:r>
              <a:rPr lang="en-GB" sz="1800" b="1" dirty="0" err="1">
                <a:solidFill>
                  <a:srgbClr val="13165D"/>
                </a:solidFill>
                <a:latin typeface="Calibri"/>
                <a:ea typeface="Calibri"/>
                <a:cs typeface="Calibri"/>
                <a:sym typeface="Calibri"/>
              </a:rPr>
              <a:t>pridobili</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boste</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dostop</a:t>
            </a:r>
            <a:r>
              <a:rPr lang="en-GB" sz="1800" b="1" dirty="0">
                <a:solidFill>
                  <a:srgbClr val="13165D"/>
                </a:solidFill>
                <a:latin typeface="Calibri"/>
                <a:ea typeface="Calibri"/>
                <a:cs typeface="Calibri"/>
                <a:sym typeface="Calibri"/>
              </a:rPr>
              <a:t> </a:t>
            </a:r>
            <a:r>
              <a:rPr lang="en-GB" sz="1800" dirty="0">
                <a:solidFill>
                  <a:srgbClr val="13165D"/>
                </a:solidFill>
                <a:latin typeface="Calibri"/>
                <a:ea typeface="Calibri"/>
                <a:cs typeface="Calibri"/>
                <a:sym typeface="Calibri"/>
              </a:rPr>
              <a:t>do </a:t>
            </a:r>
            <a:r>
              <a:rPr lang="en-GB" sz="1800" dirty="0" err="1">
                <a:solidFill>
                  <a:srgbClr val="13165D"/>
                </a:solidFill>
                <a:latin typeface="Calibri"/>
                <a:ea typeface="Calibri"/>
                <a:cs typeface="Calibri"/>
                <a:sym typeface="Calibri"/>
              </a:rPr>
              <a:t>spletne</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informacijske</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platforme</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glejte</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spodaj</a:t>
            </a:r>
            <a:r>
              <a:rPr lang="en-GB" sz="1800" dirty="0">
                <a:solidFill>
                  <a:srgbClr val="13165D"/>
                </a:solidFill>
                <a:latin typeface="Calibri"/>
                <a:ea typeface="Calibri"/>
                <a:cs typeface="Calibri"/>
                <a:sym typeface="Calibri"/>
              </a:rPr>
              <a:t>)</a:t>
            </a:r>
            <a:r>
              <a:rPr lang="sl-SI" sz="1800" dirty="0">
                <a:solidFill>
                  <a:srgbClr val="13165D"/>
                </a:solidFill>
                <a:latin typeface="Calibri"/>
                <a:ea typeface="Calibri"/>
                <a:cs typeface="Calibri"/>
                <a:sym typeface="Calibri"/>
              </a:rPr>
              <a:t>;</a:t>
            </a:r>
            <a:endParaRPr dirty="0"/>
          </a:p>
          <a:p>
            <a:pPr marL="285750" lvl="0" indent="-285750" algn="l" rtl="0">
              <a:lnSpc>
                <a:spcPct val="90000"/>
              </a:lnSpc>
              <a:spcBef>
                <a:spcPts val="1000"/>
              </a:spcBef>
              <a:spcAft>
                <a:spcPts val="0"/>
              </a:spcAft>
              <a:buSzPts val="1800"/>
              <a:buChar char="•"/>
            </a:pPr>
            <a:r>
              <a:rPr lang="en-GB" sz="1800" dirty="0" err="1">
                <a:solidFill>
                  <a:srgbClr val="13165D"/>
                </a:solidFill>
                <a:latin typeface="Calibri"/>
                <a:ea typeface="Calibri"/>
                <a:cs typeface="Calibri"/>
                <a:sym typeface="Calibri"/>
              </a:rPr>
              <a:t>začeli</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boste</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prejemati</a:t>
            </a:r>
            <a:r>
              <a:rPr lang="en-GB" sz="1800"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gradivo</a:t>
            </a:r>
            <a:r>
              <a:rPr lang="en-GB" sz="1800" b="1" dirty="0">
                <a:solidFill>
                  <a:srgbClr val="13165D"/>
                </a:solidFill>
                <a:latin typeface="Calibri"/>
                <a:ea typeface="Calibri"/>
                <a:cs typeface="Calibri"/>
                <a:sym typeface="Calibri"/>
              </a:rPr>
              <a:t> in </a:t>
            </a:r>
            <a:r>
              <a:rPr lang="en-GB" sz="1800" b="1" dirty="0" err="1">
                <a:solidFill>
                  <a:srgbClr val="13165D"/>
                </a:solidFill>
                <a:latin typeface="Calibri"/>
                <a:ea typeface="Calibri"/>
                <a:cs typeface="Calibri"/>
                <a:sym typeface="Calibri"/>
              </a:rPr>
              <a:t>posodobljene</a:t>
            </a:r>
            <a:r>
              <a:rPr lang="en-GB" sz="1800" b="1" dirty="0">
                <a:solidFill>
                  <a:srgbClr val="13165D"/>
                </a:solidFill>
                <a:latin typeface="Calibri"/>
                <a:ea typeface="Calibri"/>
                <a:cs typeface="Calibri"/>
                <a:sym typeface="Calibri"/>
              </a:rPr>
              <a:t> </a:t>
            </a:r>
            <a:r>
              <a:rPr lang="en-GB" sz="1800" b="1" dirty="0" err="1">
                <a:solidFill>
                  <a:srgbClr val="13165D"/>
                </a:solidFill>
                <a:latin typeface="Calibri"/>
                <a:ea typeface="Calibri"/>
                <a:cs typeface="Calibri"/>
                <a:sym typeface="Calibri"/>
              </a:rPr>
              <a:t>informacije</a:t>
            </a:r>
            <a:r>
              <a:rPr lang="en-GB" sz="1800" dirty="0">
                <a:solidFill>
                  <a:srgbClr val="13165D"/>
                </a:solidFill>
                <a:latin typeface="Calibri"/>
                <a:ea typeface="Calibri"/>
                <a:cs typeface="Calibri"/>
                <a:sym typeface="Calibri"/>
              </a:rPr>
              <a:t> o </a:t>
            </a:r>
            <a:r>
              <a:rPr lang="en-GB" sz="1800" dirty="0" err="1">
                <a:solidFill>
                  <a:srgbClr val="13165D"/>
                </a:solidFill>
                <a:latin typeface="Calibri"/>
                <a:ea typeface="Calibri"/>
                <a:cs typeface="Calibri"/>
                <a:sym typeface="Calibri"/>
              </a:rPr>
              <a:t>projektnih</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aktivnostih</a:t>
            </a:r>
            <a:r>
              <a:rPr lang="en-GB" sz="1800" dirty="0">
                <a:solidFill>
                  <a:srgbClr val="13165D"/>
                </a:solidFill>
                <a:latin typeface="Calibri"/>
                <a:ea typeface="Calibri"/>
                <a:cs typeface="Calibri"/>
                <a:sym typeface="Calibri"/>
              </a:rPr>
              <a:t> po </a:t>
            </a:r>
            <a:r>
              <a:rPr lang="en-GB" sz="1800" dirty="0" err="1">
                <a:solidFill>
                  <a:srgbClr val="13165D"/>
                </a:solidFill>
                <a:latin typeface="Calibri"/>
                <a:ea typeface="Calibri"/>
                <a:cs typeface="Calibri"/>
                <a:sym typeface="Calibri"/>
              </a:rPr>
              <a:t>elektronski</a:t>
            </a:r>
            <a:r>
              <a:rPr lang="en-GB" sz="1800" dirty="0">
                <a:solidFill>
                  <a:srgbClr val="13165D"/>
                </a:solidFill>
                <a:latin typeface="Calibri"/>
                <a:ea typeface="Calibri"/>
                <a:cs typeface="Calibri"/>
                <a:sym typeface="Calibri"/>
              </a:rPr>
              <a:t> </a:t>
            </a:r>
            <a:r>
              <a:rPr lang="en-GB" sz="1800" dirty="0" err="1">
                <a:solidFill>
                  <a:srgbClr val="13165D"/>
                </a:solidFill>
                <a:latin typeface="Calibri"/>
                <a:ea typeface="Calibri"/>
                <a:cs typeface="Calibri"/>
                <a:sym typeface="Calibri"/>
              </a:rPr>
              <a:t>pošti</a:t>
            </a:r>
            <a:r>
              <a:rPr lang="en-GB" sz="1800" dirty="0">
                <a:solidFill>
                  <a:srgbClr val="13165D"/>
                </a:solidFill>
                <a:latin typeface="Calibri"/>
                <a:ea typeface="Calibri"/>
                <a:cs typeface="Calibri"/>
                <a:sym typeface="Calibri"/>
              </a:rPr>
              <a:t>.</a:t>
            </a:r>
            <a:endParaRPr dirty="0"/>
          </a:p>
        </p:txBody>
      </p:sp>
      <p:sp>
        <p:nvSpPr>
          <p:cNvPr id="259" name="Google Shape;259;p18"/>
          <p:cNvSpPr txBox="1"/>
          <p:nvPr/>
        </p:nvSpPr>
        <p:spPr>
          <a:xfrm>
            <a:off x="6096000" y="1449386"/>
            <a:ext cx="5058364" cy="404272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1800" b="1" i="0" u="none" strike="noStrike" cap="none">
                <a:solidFill>
                  <a:srgbClr val="13155D"/>
                </a:solidFill>
                <a:latin typeface="Calibri"/>
                <a:ea typeface="Calibri"/>
                <a:cs typeface="Calibri"/>
                <a:sym typeface="Calibri"/>
              </a:rPr>
              <a:t>Poleg tega bodo izvoljeni predstavniki občin prejeli uvodno anketo o svojih področjih zanimanja in potrebah po informacijah. Povabljeni bodo tudi na informativna srečanja v živo in prek spleta, povezana z njihovim področjem zanimanja in potrebami po informacijah.</a:t>
            </a:r>
            <a:endParaRPr/>
          </a:p>
        </p:txBody>
      </p:sp>
      <p:sp>
        <p:nvSpPr>
          <p:cNvPr id="260" name="Google Shape;260;p18"/>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9"/>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000" b="0" i="0" u="none" strike="noStrike" cap="none">
                <a:solidFill>
                  <a:srgbClr val="13165D"/>
                </a:solidFill>
                <a:latin typeface="Calibri"/>
                <a:ea typeface="Calibri"/>
                <a:cs typeface="Calibri"/>
                <a:sym typeface="Calibri"/>
              </a:rPr>
              <a:t>Spletna komunikacijska platforma za člane mreže Gradimo Evropo z izvoljenimi predstavniki občin gostuje </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na </a:t>
            </a:r>
            <a:r>
              <a:rPr lang="en-GB" sz="2000" b="1" i="0" u="none" strike="noStrike" cap="none">
                <a:solidFill>
                  <a:srgbClr val="13165D"/>
                </a:solidFill>
                <a:latin typeface="Calibri"/>
                <a:ea typeface="Calibri"/>
                <a:cs typeface="Calibri"/>
                <a:sym typeface="Calibri"/>
              </a:rPr>
              <a:t>platformi Futurium Evropske komisije </a:t>
            </a:r>
            <a:r>
              <a:rPr lang="en-GB" sz="2000" b="0" i="0" u="none" strike="noStrike" cap="none">
                <a:solidFill>
                  <a:srgbClr val="13165D"/>
                </a:solidFill>
                <a:latin typeface="Calibri"/>
                <a:ea typeface="Calibri"/>
                <a:cs typeface="Calibri"/>
                <a:sym typeface="Calibri"/>
              </a:rPr>
              <a:t>(https://futurium.ec.europa.eu).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Člani se morajo registrirati na strani </a:t>
            </a:r>
            <a:r>
              <a:rPr lang="en-GB" sz="2000" b="1" i="0" u="none" strike="noStrike" cap="none">
                <a:solidFill>
                  <a:srgbClr val="13165D"/>
                </a:solidFill>
                <a:latin typeface="Calibri"/>
                <a:ea typeface="Calibri"/>
                <a:cs typeface="Calibri"/>
                <a:sym typeface="Calibri"/>
              </a:rPr>
              <a:t>EU Login</a:t>
            </a:r>
            <a:r>
              <a:rPr lang="en-GB" sz="2000" b="0" i="0" u="none" strike="noStrike" cap="none">
                <a:solidFill>
                  <a:srgbClr val="13165D"/>
                </a:solidFill>
                <a:latin typeface="Calibri"/>
                <a:ea typeface="Calibri"/>
                <a:cs typeface="Calibri"/>
                <a:sym typeface="Calibri"/>
              </a:rPr>
              <a:t>, </a:t>
            </a: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da lahko dostopajo do platforme. </a:t>
            </a:r>
            <a:endParaRPr/>
          </a:p>
        </p:txBody>
      </p:sp>
      <p:pic>
        <p:nvPicPr>
          <p:cNvPr id="266" name="Google Shape;266;p19"/>
          <p:cNvPicPr preferRelativeResize="0"/>
          <p:nvPr/>
        </p:nvPicPr>
        <p:blipFill rotWithShape="1">
          <a:blip r:embed="rId3">
            <a:alphaModFix/>
          </a:blip>
          <a:srcRect/>
          <a:stretch/>
        </p:blipFill>
        <p:spPr>
          <a:xfrm>
            <a:off x="5740524" y="1719000"/>
            <a:ext cx="6080000" cy="3420000"/>
          </a:xfrm>
          <a:prstGeom prst="rect">
            <a:avLst/>
          </a:prstGeom>
          <a:noFill/>
          <a:ln>
            <a:noFill/>
          </a:ln>
        </p:spPr>
      </p:pic>
      <p:sp>
        <p:nvSpPr>
          <p:cNvPr id="267" name="Google Shape;267;p19"/>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Pridružitev mreži, kaj sledi?</a:t>
            </a:r>
            <a:endParaRPr>
              <a:solidFill>
                <a:srgbClr val="13165D"/>
              </a:solidFill>
              <a:latin typeface="Calibri"/>
              <a:ea typeface="Calibri"/>
              <a:cs typeface="Calibri"/>
              <a:sym typeface="Calibri"/>
            </a:endParaRPr>
          </a:p>
        </p:txBody>
      </p:sp>
      <p:sp>
        <p:nvSpPr>
          <p:cNvPr id="268" name="Google Shape;268;p19"/>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dirty="0" err="1">
                <a:solidFill>
                  <a:srgbClr val="7F7F7F"/>
                </a:solidFill>
                <a:latin typeface="Calibri"/>
                <a:ea typeface="Calibri"/>
                <a:cs typeface="Calibri"/>
                <a:sym typeface="Calibri"/>
              </a:rPr>
              <a:t>Gradimo</a:t>
            </a:r>
            <a:r>
              <a:rPr lang="en-GB" sz="1000" b="0" i="0" u="none" strike="noStrike" cap="none" dirty="0">
                <a:solidFill>
                  <a:srgbClr val="7F7F7F"/>
                </a:solidFill>
                <a:latin typeface="Calibri"/>
                <a:ea typeface="Calibri"/>
                <a:cs typeface="Calibri"/>
                <a:sym typeface="Calibri"/>
              </a:rPr>
              <a:t> </a:t>
            </a:r>
            <a:r>
              <a:rPr lang="en-GB" sz="1000" b="0" i="0" u="none" strike="noStrike" cap="none" dirty="0" err="1">
                <a:solidFill>
                  <a:srgbClr val="7F7F7F"/>
                </a:solidFill>
                <a:latin typeface="Calibri"/>
                <a:ea typeface="Calibri"/>
                <a:cs typeface="Calibri"/>
                <a:sym typeface="Calibri"/>
              </a:rPr>
              <a:t>Evropo</a:t>
            </a:r>
            <a:r>
              <a:rPr lang="en-GB" sz="1000" b="0" i="0" u="none" strike="noStrike" cap="none" dirty="0">
                <a:solidFill>
                  <a:srgbClr val="7F7F7F"/>
                </a:solidFill>
                <a:latin typeface="Calibri"/>
                <a:ea typeface="Calibri"/>
                <a:cs typeface="Calibri"/>
                <a:sym typeface="Calibri"/>
              </a:rPr>
              <a:t> z</a:t>
            </a:r>
            <a:br>
              <a:rPr lang="en-GB" sz="1000" b="0" i="0" u="none" strike="noStrike" cap="none" dirty="0">
                <a:solidFill>
                  <a:schemeClr val="lt1"/>
                </a:solidFill>
                <a:latin typeface="Calibri"/>
                <a:ea typeface="Calibri"/>
                <a:cs typeface="Calibri"/>
                <a:sym typeface="Calibri"/>
              </a:rPr>
            </a:br>
            <a:r>
              <a:rPr lang="en-GB" sz="2400" b="1" i="0" u="none" strike="noStrike" cap="none" dirty="0" err="1">
                <a:solidFill>
                  <a:srgbClr val="1F3864"/>
                </a:solidFill>
                <a:latin typeface="Calibri"/>
                <a:ea typeface="Calibri"/>
                <a:cs typeface="Calibri"/>
                <a:sym typeface="Calibri"/>
              </a:rPr>
              <a:t>izvoljenimi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predstavniki</a:t>
            </a:r>
            <a:r>
              <a:rPr lang="en-GB" sz="2400" b="1" i="0" u="none" strike="noStrike" cap="none" dirty="0">
                <a:solidFill>
                  <a:srgbClr val="1F3864"/>
                </a:solidFill>
                <a:latin typeface="Calibri"/>
                <a:ea typeface="Calibri"/>
                <a:cs typeface="Calibri"/>
                <a:sym typeface="Calibri"/>
              </a:rPr>
              <a:t> </a:t>
            </a:r>
            <a:r>
              <a:rPr lang="en-GB" sz="2400" b="1" i="0" u="none" strike="noStrike" cap="none" dirty="0" err="1">
                <a:solidFill>
                  <a:srgbClr val="1F3864"/>
                </a:solidFill>
                <a:latin typeface="Calibri"/>
                <a:ea typeface="Calibri"/>
                <a:cs typeface="Calibri"/>
                <a:sym typeface="Calibri"/>
              </a:rPr>
              <a:t>občin</a:t>
            </a:r>
            <a:endParaRPr sz="1000" b="0" i="0" u="none" strike="noStrike" cap="none" dirty="0">
              <a:solidFill>
                <a:srgbClr val="1F3864"/>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0"/>
          <p:cNvSpPr txBox="1">
            <a:spLocks noGrp="1"/>
          </p:cNvSpPr>
          <p:nvPr>
            <p:ph type="title"/>
          </p:nvPr>
        </p:nvSpPr>
        <p:spPr>
          <a:xfrm>
            <a:off x="371475" y="1449389"/>
            <a:ext cx="4954152" cy="41402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13165D"/>
              </a:buClr>
              <a:buSzPts val="2000"/>
              <a:buFont typeface="Calibri"/>
              <a:buNone/>
            </a:pPr>
            <a:r>
              <a:rPr lang="en-GB" sz="2000" b="0" i="0" u="none" strike="noStrike" cap="none">
                <a:solidFill>
                  <a:srgbClr val="13165D"/>
                </a:solidFill>
                <a:latin typeface="Calibri"/>
                <a:ea typeface="Calibri"/>
                <a:cs typeface="Calibri"/>
                <a:sym typeface="Calibri"/>
              </a:rPr>
              <a:t>The online communication platform for the members of Building Europe with Local Councillors is hosted on the </a:t>
            </a:r>
            <a:r>
              <a:rPr lang="en-GB" sz="2000" b="1" i="0" u="none" strike="noStrike" cap="none">
                <a:solidFill>
                  <a:srgbClr val="13165D"/>
                </a:solidFill>
                <a:latin typeface="Calibri"/>
                <a:ea typeface="Calibri"/>
                <a:cs typeface="Calibri"/>
                <a:sym typeface="Calibri"/>
              </a:rPr>
              <a:t>European Commission Futurium platform</a:t>
            </a:r>
            <a:r>
              <a:rPr lang="en-GB" sz="2000" b="0" i="0" u="none" strike="noStrike" cap="none">
                <a:solidFill>
                  <a:srgbClr val="13165D"/>
                </a:solidFill>
                <a:latin typeface="Calibri"/>
                <a:ea typeface="Calibri"/>
                <a:cs typeface="Calibri"/>
                <a:sym typeface="Calibri"/>
              </a:rPr>
              <a:t> (https://futurium.ec.europa.eu).</a:t>
            </a:r>
            <a:br>
              <a:rPr lang="en-GB" sz="2000" b="0" i="0" u="none" strike="noStrike" cap="none">
                <a:solidFill>
                  <a:srgbClr val="13165D"/>
                </a:solidFill>
                <a:latin typeface="Calibri"/>
                <a:ea typeface="Calibri"/>
                <a:cs typeface="Calibri"/>
                <a:sym typeface="Calibri"/>
              </a:rPr>
            </a:br>
            <a:br>
              <a:rPr lang="en-GB" sz="2000" b="0" i="0" u="none" strike="noStrike" cap="none">
                <a:solidFill>
                  <a:srgbClr val="13165D"/>
                </a:solidFill>
                <a:latin typeface="Calibri"/>
                <a:ea typeface="Calibri"/>
                <a:cs typeface="Calibri"/>
                <a:sym typeface="Calibri"/>
              </a:rPr>
            </a:br>
            <a:r>
              <a:rPr lang="en-GB" sz="2000" b="0" i="0" u="none" strike="noStrike" cap="none">
                <a:solidFill>
                  <a:srgbClr val="13165D"/>
                </a:solidFill>
                <a:latin typeface="Calibri"/>
                <a:ea typeface="Calibri"/>
                <a:cs typeface="Calibri"/>
                <a:sym typeface="Calibri"/>
              </a:rPr>
              <a:t>Members will need to register to</a:t>
            </a:r>
            <a:r>
              <a:rPr lang="en-GB" sz="2000" b="1" i="0" u="none" strike="noStrike" cap="none">
                <a:solidFill>
                  <a:srgbClr val="13165D"/>
                </a:solidFill>
                <a:latin typeface="Calibri"/>
                <a:ea typeface="Calibri"/>
                <a:cs typeface="Calibri"/>
                <a:sym typeface="Calibri"/>
              </a:rPr>
              <a:t> EU login </a:t>
            </a:r>
            <a:r>
              <a:rPr lang="en-GB" sz="2000" b="0" i="0" u="none" strike="noStrike" cap="none">
                <a:solidFill>
                  <a:srgbClr val="13165D"/>
                </a:solidFill>
                <a:latin typeface="Calibri"/>
                <a:ea typeface="Calibri"/>
                <a:cs typeface="Calibri"/>
                <a:sym typeface="Calibri"/>
              </a:rPr>
              <a:t>to receive access to the platform. </a:t>
            </a:r>
            <a:endParaRPr sz="2000" b="0" i="0" u="none" strike="noStrike" cap="none">
              <a:solidFill>
                <a:schemeClr val="dk1"/>
              </a:solidFill>
              <a:latin typeface="Calibri"/>
              <a:ea typeface="Calibri"/>
              <a:cs typeface="Calibri"/>
              <a:sym typeface="Calibri"/>
            </a:endParaRPr>
          </a:p>
        </p:txBody>
      </p:sp>
      <p:sp>
        <p:nvSpPr>
          <p:cNvPr id="274" name="Google Shape;274;p20"/>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275" name="Google Shape;275;p20"/>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Joining the network</a:t>
            </a:r>
            <a:br>
              <a:rPr lang="en-GB">
                <a:solidFill>
                  <a:srgbClr val="13165D"/>
                </a:solidFill>
              </a:rPr>
            </a:br>
            <a:r>
              <a:rPr lang="en-GB" b="1">
                <a:solidFill>
                  <a:srgbClr val="13165D"/>
                </a:solidFill>
                <a:latin typeface="Calibri"/>
                <a:ea typeface="Calibri"/>
                <a:cs typeface="Calibri"/>
                <a:sym typeface="Calibri"/>
              </a:rPr>
              <a:t>what happens next?</a:t>
            </a:r>
            <a:endParaRPr>
              <a:solidFill>
                <a:srgbClr val="13165D"/>
              </a:solidFill>
              <a:latin typeface="Calibri"/>
              <a:ea typeface="Calibri"/>
              <a:cs typeface="Calibri"/>
              <a:sym typeface="Calibri"/>
            </a:endParaRPr>
          </a:p>
        </p:txBody>
      </p:sp>
      <p:sp>
        <p:nvSpPr>
          <p:cNvPr id="276" name="Google Shape;276;p20"/>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7" name="Google Shape;277;p20"/>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1"/>
          <p:cNvSpPr txBox="1">
            <a:spLocks noGrp="1"/>
          </p:cNvSpPr>
          <p:nvPr>
            <p:ph type="body" idx="1"/>
          </p:nvPr>
        </p:nvSpPr>
        <p:spPr>
          <a:xfrm>
            <a:off x="8200844" y="5909558"/>
            <a:ext cx="3619680" cy="641683"/>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sl-SI" b="0" i="0" u="none" strike="noStrike" cap="none" dirty="0">
                <a:solidFill>
                  <a:srgbClr val="7F7F7F"/>
                </a:solidFill>
                <a:latin typeface="Calibri"/>
                <a:ea typeface="Calibri"/>
                <a:cs typeface="Calibri"/>
                <a:sym typeface="Calibri"/>
              </a:rPr>
              <a:t>Gradimo Evropo z</a:t>
            </a:r>
            <a:br>
              <a:rPr lang="sl-SI" sz="800" b="0" i="0" u="none" strike="noStrike" cap="none" dirty="0">
                <a:solidFill>
                  <a:schemeClr val="lt1"/>
                </a:solidFill>
                <a:latin typeface="Calibri"/>
                <a:ea typeface="Calibri"/>
                <a:cs typeface="Calibri"/>
                <a:sym typeface="Calibri"/>
              </a:rPr>
            </a:br>
            <a:r>
              <a:rPr lang="sl-SI" sz="2400" b="1" i="0" u="none" strike="noStrike" cap="none" dirty="0">
                <a:solidFill>
                  <a:srgbClr val="1F3864"/>
                </a:solidFill>
                <a:latin typeface="Calibri"/>
                <a:ea typeface="Calibri"/>
                <a:cs typeface="Calibri"/>
                <a:sym typeface="Calibri"/>
              </a:rPr>
              <a:t>izvoljenimi </a:t>
            </a:r>
          </a:p>
          <a:p>
            <a:pPr marL="0" marR="0" lvl="0" indent="0" algn="r" rtl="0">
              <a:lnSpc>
                <a:spcPct val="90000"/>
              </a:lnSpc>
              <a:spcBef>
                <a:spcPts val="0"/>
              </a:spcBef>
              <a:spcAft>
                <a:spcPts val="0"/>
              </a:spcAft>
              <a:buClr>
                <a:schemeClr val="lt1"/>
              </a:buClr>
              <a:buSzPts val="1400"/>
              <a:buFont typeface="Arial"/>
              <a:buNone/>
            </a:pPr>
            <a:r>
              <a:rPr lang="sl-SI" sz="2400" b="1" i="0" u="none" strike="noStrike" cap="none" dirty="0">
                <a:solidFill>
                  <a:srgbClr val="1F3864"/>
                </a:solidFill>
                <a:latin typeface="Calibri"/>
                <a:ea typeface="Calibri"/>
                <a:cs typeface="Calibri"/>
                <a:sym typeface="Calibri"/>
              </a:rPr>
              <a:t>predstavniki občin</a:t>
            </a:r>
            <a:endParaRPr lang="sl-SI" sz="2400" b="0" i="0" u="none" strike="noStrike" cap="none" dirty="0">
              <a:solidFill>
                <a:srgbClr val="1F3864"/>
              </a:solidFill>
              <a:latin typeface="Calibri"/>
              <a:ea typeface="Calibri"/>
              <a:cs typeface="Calibri"/>
              <a:sym typeface="Calibri"/>
            </a:endParaRPr>
          </a:p>
          <a:p>
            <a:pPr marL="0" lvl="0" indent="0" algn="r" rtl="0">
              <a:lnSpc>
                <a:spcPct val="90000"/>
              </a:lnSpc>
              <a:spcBef>
                <a:spcPts val="1000"/>
              </a:spcBef>
              <a:spcAft>
                <a:spcPts val="0"/>
              </a:spcAft>
              <a:buClr>
                <a:srgbClr val="7F7F7F"/>
              </a:buClr>
              <a:buSzPts val="1400"/>
              <a:buNone/>
            </a:pPr>
            <a:endParaRPr dirty="0"/>
          </a:p>
        </p:txBody>
      </p:sp>
      <p:sp>
        <p:nvSpPr>
          <p:cNvPr id="296" name="Google Shape;296;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The online communication platform for members</a:t>
            </a:r>
            <a:endParaRPr>
              <a:solidFill>
                <a:srgbClr val="13165D"/>
              </a:solidFill>
              <a:latin typeface="Calibri"/>
              <a:ea typeface="Calibri"/>
              <a:cs typeface="Calibri"/>
              <a:sym typeface="Calibri"/>
            </a:endParaRPr>
          </a:p>
        </p:txBody>
      </p:sp>
      <p:pic>
        <p:nvPicPr>
          <p:cNvPr id="297" name="Google Shape;297;p21" descr="Graphical user interface, application&#10;&#10;Description automatically generated"/>
          <p:cNvPicPr preferRelativeResize="0"/>
          <p:nvPr/>
        </p:nvPicPr>
        <p:blipFill rotWithShape="1">
          <a:blip r:embed="rId3">
            <a:alphaModFix/>
          </a:blip>
          <a:srcRect/>
          <a:stretch/>
        </p:blipFill>
        <p:spPr>
          <a:xfrm>
            <a:off x="1048136" y="1094153"/>
            <a:ext cx="5419518" cy="4789979"/>
          </a:xfrm>
          <a:prstGeom prst="rect">
            <a:avLst/>
          </a:prstGeom>
          <a:noFill/>
          <a:ln>
            <a:noFill/>
          </a:ln>
        </p:spPr>
      </p:pic>
      <p:pic>
        <p:nvPicPr>
          <p:cNvPr id="298" name="Google Shape;298;p21" descr="Graphical user interface, application&#10;&#10;Description automatically generated"/>
          <p:cNvPicPr preferRelativeResize="0"/>
          <p:nvPr/>
        </p:nvPicPr>
        <p:blipFill rotWithShape="1">
          <a:blip r:embed="rId4">
            <a:alphaModFix/>
          </a:blip>
          <a:srcRect/>
          <a:stretch/>
        </p:blipFill>
        <p:spPr>
          <a:xfrm>
            <a:off x="6653065" y="1094153"/>
            <a:ext cx="5393009" cy="4789979"/>
          </a:xfrm>
          <a:prstGeom prst="rect">
            <a:avLst/>
          </a:prstGeom>
          <a:noFill/>
          <a:ln>
            <a:noFill/>
          </a:ln>
        </p:spPr>
      </p:pic>
      <p:sp>
        <p:nvSpPr>
          <p:cNvPr id="299" name="Google Shape;299;p21"/>
          <p:cNvSpPr txBox="1"/>
          <p:nvPr/>
        </p:nvSpPr>
        <p:spPr>
          <a:xfrm>
            <a:off x="1268847" y="553520"/>
            <a:ext cx="7498335" cy="39669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rgbClr val="13165D"/>
              </a:buClr>
              <a:buSzPts val="2000"/>
              <a:buFont typeface="Calibri"/>
              <a:buNone/>
              <a:tabLst/>
              <a:defRPr/>
            </a:pPr>
            <a:r>
              <a:rPr kumimoji="0" lang="sl-SI" sz="2000" b="0" i="0" u="none" strike="noStrike" kern="0" cap="none" spc="0" normalizeH="0" baseline="0" dirty="0">
                <a:ln>
                  <a:noFill/>
                </a:ln>
                <a:solidFill>
                  <a:srgbClr val="13165D"/>
                </a:solidFill>
                <a:effectLst/>
                <a:uLnTx/>
                <a:uFillTx/>
                <a:latin typeface="Calibri"/>
                <a:ea typeface="Calibri"/>
                <a:cs typeface="Calibri"/>
                <a:sym typeface="Calibri"/>
              </a:rPr>
              <a:t>Skupina Gradimo Evropo z izvoljenimi predstavniki občin</a:t>
            </a:r>
            <a:endParaRPr kumimoji="0" lang="sl-SI" sz="2000" b="0" i="0" u="none" strike="noStrike" kern="0" cap="none" spc="0" normalizeH="0" baseline="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1"/>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rPr>
              <a:t>Spletna komunikacijska platforma za člane</a:t>
            </a:r>
            <a:endParaRPr>
              <a:solidFill>
                <a:srgbClr val="13165D"/>
              </a:solidFill>
              <a:latin typeface="Calibri"/>
              <a:ea typeface="Calibri"/>
              <a:cs typeface="Calibri"/>
              <a:sym typeface="Calibri"/>
            </a:endParaRPr>
          </a:p>
        </p:txBody>
      </p:sp>
      <p:sp>
        <p:nvSpPr>
          <p:cNvPr id="283" name="Google Shape;283;p21"/>
          <p:cNvSpPr txBox="1">
            <a:spLocks noGrp="1"/>
          </p:cNvSpPr>
          <p:nvPr>
            <p:ph type="body" idx="3"/>
          </p:nvPr>
        </p:nvSpPr>
        <p:spPr>
          <a:xfrm>
            <a:off x="433848" y="2476500"/>
            <a:ext cx="11386676" cy="2437023"/>
          </a:xfrm>
          <a:prstGeom prst="rect">
            <a:avLst/>
          </a:prstGeom>
          <a:noFill/>
          <a:ln>
            <a:noFill/>
          </a:ln>
        </p:spPr>
        <p:txBody>
          <a:bodyPr spcFirstLastPara="1" wrap="square" lIns="0" tIns="0" rIns="0" bIns="0" anchor="ctr" anchorCtr="0">
            <a:noAutofit/>
          </a:bodyPr>
          <a:lstStyle/>
          <a:p>
            <a:pPr marL="342900" lvl="0" indent="-342900" algn="l" rtl="0">
              <a:lnSpc>
                <a:spcPct val="90000"/>
              </a:lnSpc>
              <a:spcBef>
                <a:spcPts val="1000"/>
              </a:spcBef>
              <a:spcAft>
                <a:spcPts val="0"/>
              </a:spcAft>
              <a:buSzPts val="1800"/>
              <a:buChar char="•"/>
            </a:pPr>
            <a:r>
              <a:rPr lang="en-GB" sz="2000" b="1" dirty="0" err="1">
                <a:solidFill>
                  <a:srgbClr val="13165D"/>
                </a:solidFill>
                <a:latin typeface="Calibri"/>
                <a:ea typeface="Calibri"/>
                <a:cs typeface="Calibri"/>
                <a:sym typeface="Calibri"/>
              </a:rPr>
              <a:t>Informacije</a:t>
            </a:r>
            <a:r>
              <a:rPr lang="en-GB" sz="2000" dirty="0">
                <a:solidFill>
                  <a:srgbClr val="13165D"/>
                </a:solidFill>
                <a:latin typeface="Calibri"/>
                <a:ea typeface="Calibri"/>
                <a:cs typeface="Calibri"/>
                <a:sym typeface="Calibri"/>
              </a:rPr>
              <a:t>,</a:t>
            </a:r>
            <a:r>
              <a:rPr lang="en-GB" sz="2000" b="1" dirty="0">
                <a:solidFill>
                  <a:srgbClr val="13165D"/>
                </a:solidFill>
                <a:latin typeface="Calibri"/>
                <a:ea typeface="Calibri"/>
                <a:cs typeface="Calibri"/>
                <a:sym typeface="Calibri"/>
              </a:rPr>
              <a:t> </a:t>
            </a:r>
            <a:r>
              <a:rPr lang="en-GB" sz="2000" dirty="0">
                <a:solidFill>
                  <a:srgbClr val="13165D"/>
                </a:solidFill>
                <a:latin typeface="Calibri"/>
                <a:ea typeface="Calibri"/>
                <a:cs typeface="Calibri"/>
                <a:sym typeface="Calibri"/>
              </a:rPr>
              <a:t>ki </a:t>
            </a:r>
            <a:r>
              <a:rPr lang="en-GB" sz="2000" dirty="0" err="1">
                <a:solidFill>
                  <a:srgbClr val="13165D"/>
                </a:solidFill>
                <a:latin typeface="Calibri"/>
                <a:ea typeface="Calibri"/>
                <a:cs typeface="Calibri"/>
                <a:sym typeface="Calibri"/>
              </a:rPr>
              <a:t>ustrezajo</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področjem</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zanimanja</a:t>
            </a:r>
            <a:r>
              <a:rPr lang="en-GB" sz="2000" dirty="0">
                <a:solidFill>
                  <a:srgbClr val="13165D"/>
                </a:solidFill>
                <a:latin typeface="Calibri"/>
                <a:ea typeface="Calibri"/>
                <a:cs typeface="Calibri"/>
                <a:sym typeface="Calibri"/>
              </a:rPr>
              <a:t> in </a:t>
            </a:r>
            <a:r>
              <a:rPr lang="en-GB" sz="2000" dirty="0" err="1">
                <a:solidFill>
                  <a:srgbClr val="13165D"/>
                </a:solidFill>
                <a:latin typeface="Calibri"/>
                <a:ea typeface="Calibri"/>
                <a:cs typeface="Calibri"/>
                <a:sym typeface="Calibri"/>
              </a:rPr>
              <a:t>potrebam</a:t>
            </a:r>
            <a:r>
              <a:rPr lang="en-GB" sz="2000" dirty="0">
                <a:solidFill>
                  <a:srgbClr val="13165D"/>
                </a:solidFill>
                <a:latin typeface="Calibri"/>
                <a:ea typeface="Calibri"/>
                <a:cs typeface="Calibri"/>
                <a:sym typeface="Calibri"/>
              </a:rPr>
              <a:t> po </a:t>
            </a:r>
            <a:r>
              <a:rPr lang="en-GB" sz="2000" dirty="0" err="1">
                <a:solidFill>
                  <a:srgbClr val="13165D"/>
                </a:solidFill>
                <a:latin typeface="Calibri"/>
                <a:ea typeface="Calibri"/>
                <a:cs typeface="Calibri"/>
                <a:sym typeface="Calibri"/>
              </a:rPr>
              <a:t>informacijah</a:t>
            </a:r>
            <a:r>
              <a:rPr lang="en-GB" sz="2000" dirty="0">
                <a:solidFill>
                  <a:srgbClr val="13165D"/>
                </a:solidFill>
                <a:latin typeface="Calibri"/>
                <a:ea typeface="Calibri"/>
                <a:cs typeface="Calibri"/>
                <a:sym typeface="Calibri"/>
              </a:rPr>
              <a:t>, ki so </a:t>
            </a:r>
            <a:r>
              <a:rPr lang="en-GB" sz="2000" dirty="0" err="1">
                <a:solidFill>
                  <a:srgbClr val="13165D"/>
                </a:solidFill>
                <a:latin typeface="Calibri"/>
                <a:ea typeface="Calibri"/>
                <a:cs typeface="Calibri"/>
                <a:sym typeface="Calibri"/>
              </a:rPr>
              <a:t>jih</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člani</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izrazili</a:t>
            </a:r>
            <a:r>
              <a:rPr lang="en-GB" sz="2000" dirty="0">
                <a:solidFill>
                  <a:srgbClr val="13165D"/>
                </a:solidFill>
                <a:latin typeface="Calibri"/>
                <a:ea typeface="Calibri"/>
                <a:cs typeface="Calibri"/>
                <a:sym typeface="Calibri"/>
              </a:rPr>
              <a:t> v </a:t>
            </a:r>
            <a:r>
              <a:rPr lang="en-GB" sz="2000" dirty="0" err="1">
                <a:solidFill>
                  <a:srgbClr val="13165D"/>
                </a:solidFill>
                <a:latin typeface="Calibri"/>
                <a:ea typeface="Calibri"/>
                <a:cs typeface="Calibri"/>
                <a:sym typeface="Calibri"/>
              </a:rPr>
              <a:t>uvodni</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anketi</a:t>
            </a:r>
            <a:r>
              <a:rPr lang="en-GB" sz="2000" dirty="0">
                <a:solidFill>
                  <a:srgbClr val="13165D"/>
                </a:solidFill>
                <a:latin typeface="Calibri"/>
                <a:ea typeface="Calibri"/>
                <a:cs typeface="Calibri"/>
                <a:sym typeface="Calibri"/>
              </a:rPr>
              <a:t>.</a:t>
            </a:r>
            <a:endParaRPr dirty="0"/>
          </a:p>
          <a:p>
            <a:pPr marL="342900" lvl="0" indent="-342900" algn="l" rtl="0">
              <a:lnSpc>
                <a:spcPct val="90000"/>
              </a:lnSpc>
              <a:spcBef>
                <a:spcPts val="1000"/>
              </a:spcBef>
              <a:spcAft>
                <a:spcPts val="0"/>
              </a:spcAft>
              <a:buSzPts val="1800"/>
              <a:buChar char="•"/>
            </a:pPr>
            <a:r>
              <a:rPr lang="en-GB" sz="2000" b="1" dirty="0">
                <a:solidFill>
                  <a:srgbClr val="13165D"/>
                </a:solidFill>
                <a:latin typeface="Calibri"/>
                <a:ea typeface="Calibri"/>
                <a:cs typeface="Calibri"/>
                <a:sym typeface="Calibri"/>
              </a:rPr>
              <a:t>Forum</a:t>
            </a:r>
            <a:r>
              <a:rPr lang="en-GB" sz="2000" dirty="0">
                <a:solidFill>
                  <a:srgbClr val="13165D"/>
                </a:solidFill>
                <a:latin typeface="Calibri"/>
                <a:ea typeface="Calibri"/>
                <a:cs typeface="Calibri"/>
                <a:sym typeface="Calibri"/>
              </a:rPr>
              <a:t> za </a:t>
            </a:r>
            <a:r>
              <a:rPr lang="en-GB" sz="2000" dirty="0" err="1">
                <a:solidFill>
                  <a:srgbClr val="13165D"/>
                </a:solidFill>
                <a:latin typeface="Calibri"/>
                <a:ea typeface="Calibri"/>
                <a:cs typeface="Calibri"/>
                <a:sym typeface="Calibri"/>
              </a:rPr>
              <a:t>vzajemno</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učenje</a:t>
            </a:r>
            <a:r>
              <a:rPr lang="en-GB" sz="2000" dirty="0">
                <a:solidFill>
                  <a:srgbClr val="13165D"/>
                </a:solidFill>
                <a:latin typeface="Calibri"/>
                <a:ea typeface="Calibri"/>
                <a:cs typeface="Calibri"/>
                <a:sym typeface="Calibri"/>
              </a:rPr>
              <a:t> med </a:t>
            </a:r>
            <a:r>
              <a:rPr lang="en-GB" sz="2000" dirty="0" err="1">
                <a:solidFill>
                  <a:srgbClr val="13165D"/>
                </a:solidFill>
                <a:latin typeface="Calibri"/>
                <a:ea typeface="Calibri"/>
                <a:cs typeface="Calibri"/>
                <a:sym typeface="Calibri"/>
              </a:rPr>
              <a:t>člani</a:t>
            </a:r>
            <a:r>
              <a:rPr lang="en-GB" sz="2000" dirty="0">
                <a:solidFill>
                  <a:srgbClr val="13165D"/>
                </a:solidFill>
                <a:latin typeface="Calibri"/>
                <a:ea typeface="Calibri"/>
                <a:cs typeface="Calibri"/>
                <a:sym typeface="Calibri"/>
              </a:rPr>
              <a:t> in </a:t>
            </a:r>
            <a:r>
              <a:rPr lang="en-GB" sz="2000" dirty="0" err="1">
                <a:solidFill>
                  <a:srgbClr val="13165D"/>
                </a:solidFill>
                <a:latin typeface="Calibri"/>
                <a:ea typeface="Calibri"/>
                <a:cs typeface="Calibri"/>
                <a:sym typeface="Calibri"/>
              </a:rPr>
              <a:t>izmenjavo</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izkušenj</a:t>
            </a:r>
            <a:r>
              <a:rPr lang="sl-SI" sz="2000" dirty="0">
                <a:solidFill>
                  <a:srgbClr val="13165D"/>
                </a:solidFill>
                <a:latin typeface="Calibri"/>
                <a:ea typeface="Calibri"/>
                <a:cs typeface="Calibri"/>
                <a:sym typeface="Calibri"/>
              </a:rPr>
              <a:t>.</a:t>
            </a:r>
            <a:endParaRPr dirty="0"/>
          </a:p>
          <a:p>
            <a:pPr marL="342900" lvl="0" indent="-342900" algn="l" rtl="0">
              <a:lnSpc>
                <a:spcPct val="90000"/>
              </a:lnSpc>
              <a:spcBef>
                <a:spcPts val="1000"/>
              </a:spcBef>
              <a:spcAft>
                <a:spcPts val="0"/>
              </a:spcAft>
              <a:buSzPts val="1800"/>
              <a:buChar char="•"/>
            </a:pPr>
            <a:r>
              <a:rPr lang="en-GB" sz="2000" dirty="0" err="1">
                <a:solidFill>
                  <a:srgbClr val="13165D"/>
                </a:solidFill>
                <a:latin typeface="Calibri"/>
                <a:ea typeface="Calibri"/>
                <a:cs typeface="Calibri"/>
                <a:sym typeface="Calibri"/>
              </a:rPr>
              <a:t>Izbrano</a:t>
            </a:r>
            <a:r>
              <a:rPr lang="en-GB" sz="2000" dirty="0">
                <a:solidFill>
                  <a:srgbClr val="13165D"/>
                </a:solidFill>
                <a:latin typeface="Calibri"/>
                <a:ea typeface="Calibri"/>
                <a:cs typeface="Calibri"/>
                <a:sym typeface="Calibri"/>
              </a:rPr>
              <a:t> </a:t>
            </a:r>
            <a:r>
              <a:rPr lang="en-GB" sz="2000" b="1" dirty="0" err="1">
                <a:solidFill>
                  <a:srgbClr val="13165D"/>
                </a:solidFill>
                <a:latin typeface="Calibri"/>
                <a:ea typeface="Calibri"/>
                <a:cs typeface="Calibri"/>
                <a:sym typeface="Calibri"/>
              </a:rPr>
              <a:t>informacijsko</a:t>
            </a:r>
            <a:r>
              <a:rPr lang="en-GB" sz="2000" b="1" dirty="0">
                <a:solidFill>
                  <a:srgbClr val="13165D"/>
                </a:solidFill>
                <a:latin typeface="Calibri"/>
                <a:ea typeface="Calibri"/>
                <a:cs typeface="Calibri"/>
                <a:sym typeface="Calibri"/>
              </a:rPr>
              <a:t> </a:t>
            </a:r>
            <a:r>
              <a:rPr lang="en-GB" sz="2000" b="1" dirty="0" err="1">
                <a:solidFill>
                  <a:srgbClr val="13165D"/>
                </a:solidFill>
                <a:latin typeface="Calibri"/>
                <a:ea typeface="Calibri"/>
                <a:cs typeface="Calibri"/>
                <a:sym typeface="Calibri"/>
              </a:rPr>
              <a:t>gradivo</a:t>
            </a:r>
            <a:r>
              <a:rPr lang="sl-SI" sz="2000" b="1" dirty="0">
                <a:solidFill>
                  <a:srgbClr val="13165D"/>
                </a:solidFill>
                <a:latin typeface="Calibri"/>
                <a:ea typeface="Calibri"/>
                <a:cs typeface="Calibri"/>
                <a:sym typeface="Calibri"/>
              </a:rPr>
              <a:t>.</a:t>
            </a:r>
            <a:endParaRPr dirty="0"/>
          </a:p>
          <a:p>
            <a:pPr marL="342900" lvl="0" indent="-342900" algn="l" rtl="0">
              <a:lnSpc>
                <a:spcPct val="90000"/>
              </a:lnSpc>
              <a:spcBef>
                <a:spcPts val="1000"/>
              </a:spcBef>
              <a:spcAft>
                <a:spcPts val="0"/>
              </a:spcAft>
              <a:buSzPts val="1800"/>
              <a:buChar char="•"/>
            </a:pPr>
            <a:r>
              <a:rPr lang="en-GB" sz="2000" b="1" dirty="0" err="1">
                <a:solidFill>
                  <a:srgbClr val="13165D"/>
                </a:solidFill>
                <a:latin typeface="Calibri"/>
                <a:ea typeface="Calibri"/>
                <a:cs typeface="Calibri"/>
                <a:sym typeface="Calibri"/>
              </a:rPr>
              <a:t>Koledar</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spletnih</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dogodkov</a:t>
            </a:r>
            <a:r>
              <a:rPr lang="en-GB" sz="2000" dirty="0">
                <a:solidFill>
                  <a:srgbClr val="13165D"/>
                </a:solidFill>
                <a:latin typeface="Calibri"/>
                <a:ea typeface="Calibri"/>
                <a:cs typeface="Calibri"/>
                <a:sym typeface="Calibri"/>
              </a:rPr>
              <a:t> in </a:t>
            </a:r>
            <a:r>
              <a:rPr lang="en-GB" sz="2000" dirty="0" err="1">
                <a:solidFill>
                  <a:srgbClr val="13165D"/>
                </a:solidFill>
                <a:latin typeface="Calibri"/>
                <a:ea typeface="Calibri"/>
                <a:cs typeface="Calibri"/>
                <a:sym typeface="Calibri"/>
              </a:rPr>
              <a:t>dogodkov</a:t>
            </a:r>
            <a:r>
              <a:rPr lang="en-GB" sz="2000" dirty="0">
                <a:solidFill>
                  <a:srgbClr val="13165D"/>
                </a:solidFill>
                <a:latin typeface="Calibri"/>
                <a:ea typeface="Calibri"/>
                <a:cs typeface="Calibri"/>
                <a:sym typeface="Calibri"/>
              </a:rPr>
              <a:t> v </a:t>
            </a:r>
            <a:r>
              <a:rPr lang="en-GB" sz="2000" dirty="0" err="1">
                <a:solidFill>
                  <a:srgbClr val="13165D"/>
                </a:solidFill>
                <a:latin typeface="Calibri"/>
                <a:ea typeface="Calibri"/>
                <a:cs typeface="Calibri"/>
                <a:sym typeface="Calibri"/>
              </a:rPr>
              <a:t>živo</a:t>
            </a:r>
            <a:r>
              <a:rPr lang="sl-SI" sz="2000" dirty="0">
                <a:solidFill>
                  <a:srgbClr val="13165D"/>
                </a:solidFill>
                <a:latin typeface="Calibri"/>
                <a:ea typeface="Calibri"/>
                <a:cs typeface="Calibri"/>
                <a:sym typeface="Calibri"/>
              </a:rPr>
              <a:t>.</a:t>
            </a:r>
            <a:endParaRPr dirty="0"/>
          </a:p>
          <a:p>
            <a:pPr marL="342900" lvl="0" indent="-342900" algn="l" rtl="0">
              <a:lnSpc>
                <a:spcPct val="90000"/>
              </a:lnSpc>
              <a:spcBef>
                <a:spcPts val="1000"/>
              </a:spcBef>
              <a:spcAft>
                <a:spcPts val="0"/>
              </a:spcAft>
              <a:buSzPts val="1800"/>
              <a:buChar char="•"/>
            </a:pPr>
            <a:r>
              <a:rPr lang="en-GB" sz="2000" b="1" dirty="0" err="1">
                <a:solidFill>
                  <a:srgbClr val="13165D"/>
                </a:solidFill>
                <a:latin typeface="Calibri"/>
                <a:ea typeface="Calibri"/>
                <a:cs typeface="Calibri"/>
                <a:sym typeface="Calibri"/>
              </a:rPr>
              <a:t>Skupina</a:t>
            </a:r>
            <a:r>
              <a:rPr lang="en-GB" sz="2000" dirty="0">
                <a:solidFill>
                  <a:srgbClr val="13165D"/>
                </a:solidFill>
                <a:latin typeface="Calibri"/>
                <a:ea typeface="Calibri"/>
                <a:cs typeface="Calibri"/>
                <a:sym typeface="Calibri"/>
              </a:rPr>
              <a:t> s </a:t>
            </a:r>
            <a:r>
              <a:rPr lang="en-GB" sz="2000" dirty="0" err="1">
                <a:solidFill>
                  <a:srgbClr val="13165D"/>
                </a:solidFill>
                <a:latin typeface="Calibri"/>
                <a:ea typeface="Calibri"/>
                <a:cs typeface="Calibri"/>
                <a:sym typeface="Calibri"/>
              </a:rPr>
              <a:t>člani</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mreže</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lokalnih</a:t>
            </a:r>
            <a:r>
              <a:rPr lang="en-GB" sz="2000" dirty="0">
                <a:solidFill>
                  <a:srgbClr val="13165D"/>
                </a:solidFill>
                <a:latin typeface="Calibri"/>
                <a:ea typeface="Calibri"/>
                <a:cs typeface="Calibri"/>
                <a:sym typeface="Calibri"/>
              </a:rPr>
              <a:t> in </a:t>
            </a:r>
            <a:r>
              <a:rPr lang="en-GB" sz="2000" dirty="0" err="1">
                <a:solidFill>
                  <a:srgbClr val="13165D"/>
                </a:solidFill>
                <a:latin typeface="Calibri"/>
                <a:ea typeface="Calibri"/>
                <a:cs typeface="Calibri"/>
                <a:sym typeface="Calibri"/>
              </a:rPr>
              <a:t>regionalnih</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svetnikov</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Odbora</a:t>
            </a:r>
            <a:r>
              <a:rPr lang="en-GB" sz="2000" dirty="0">
                <a:solidFill>
                  <a:srgbClr val="13165D"/>
                </a:solidFill>
                <a:latin typeface="Calibri"/>
                <a:ea typeface="Calibri"/>
                <a:cs typeface="Calibri"/>
                <a:sym typeface="Calibri"/>
              </a:rPr>
              <a:t> </a:t>
            </a:r>
            <a:r>
              <a:rPr lang="en-GB" sz="2000" dirty="0" err="1">
                <a:solidFill>
                  <a:srgbClr val="13165D"/>
                </a:solidFill>
                <a:latin typeface="Calibri"/>
                <a:ea typeface="Calibri"/>
                <a:cs typeface="Calibri"/>
                <a:sym typeface="Calibri"/>
              </a:rPr>
              <a:t>regij</a:t>
            </a:r>
            <a:r>
              <a:rPr lang="sl-SI" sz="2000" dirty="0">
                <a:solidFill>
                  <a:srgbClr val="13165D"/>
                </a:solidFill>
                <a:latin typeface="Calibri"/>
                <a:ea typeface="Calibri"/>
                <a:cs typeface="Calibri"/>
                <a:sym typeface="Calibri"/>
              </a:rPr>
              <a:t>.</a:t>
            </a:r>
            <a:endParaRPr dirty="0"/>
          </a:p>
        </p:txBody>
      </p:sp>
      <p:sp>
        <p:nvSpPr>
          <p:cNvPr id="284" name="Google Shape;284;p21"/>
          <p:cNvSpPr txBox="1"/>
          <p:nvPr/>
        </p:nvSpPr>
        <p:spPr>
          <a:xfrm>
            <a:off x="614887" y="1906580"/>
            <a:ext cx="9697512" cy="42534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2000" b="1" i="0" u="none" strike="noStrike" cap="none">
                <a:solidFill>
                  <a:srgbClr val="13165D"/>
                </a:solidFill>
                <a:latin typeface="Calibri"/>
                <a:ea typeface="Calibri"/>
                <a:cs typeface="Calibri"/>
                <a:sym typeface="Calibri"/>
              </a:rPr>
              <a:t>Kakšne vsebine so na voljo na platformi?</a:t>
            </a:r>
            <a:endParaRPr/>
          </a:p>
        </p:txBody>
      </p:sp>
      <p:sp>
        <p:nvSpPr>
          <p:cNvPr id="285" name="Google Shape;285;p21"/>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4"/>
          <p:cNvSpPr txBox="1">
            <a:spLocks noGrp="1"/>
          </p:cNvSpPr>
          <p:nvPr>
            <p:ph type="title"/>
          </p:nvPr>
        </p:nvSpPr>
        <p:spPr>
          <a:xfrm>
            <a:off x="371475" y="4047855"/>
            <a:ext cx="5724525" cy="50653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rgbClr val="13165D"/>
              </a:buClr>
              <a:buSzPts val="1800"/>
              <a:buFont typeface="Calibri"/>
              <a:buNone/>
            </a:pPr>
            <a:r>
              <a:rPr lang="en-GB" sz="1800" b="1" i="0" u="none" strike="noStrike" cap="none">
                <a:solidFill>
                  <a:srgbClr val="13165D"/>
                </a:solidFill>
                <a:latin typeface="Calibri"/>
                <a:ea typeface="Calibri"/>
                <a:cs typeface="Calibri"/>
                <a:sym typeface="Calibri"/>
              </a:rPr>
              <a:t>building-europe-with-local-councillors.europa.eu</a:t>
            </a:r>
            <a:endParaRPr sz="1800" b="0" i="0" u="none" strike="noStrike" cap="none">
              <a:solidFill>
                <a:srgbClr val="13165D"/>
              </a:solidFill>
              <a:latin typeface="Calibri"/>
              <a:ea typeface="Calibri"/>
              <a:cs typeface="Calibri"/>
              <a:sym typeface="Calibri"/>
            </a:endParaRPr>
          </a:p>
        </p:txBody>
      </p:sp>
      <p:pic>
        <p:nvPicPr>
          <p:cNvPr id="304" name="Google Shape;304;p24"/>
          <p:cNvPicPr preferRelativeResize="0"/>
          <p:nvPr/>
        </p:nvPicPr>
        <p:blipFill rotWithShape="1">
          <a:blip r:embed="rId3">
            <a:alphaModFix/>
          </a:blip>
          <a:srcRect/>
          <a:stretch/>
        </p:blipFill>
        <p:spPr>
          <a:xfrm>
            <a:off x="371475" y="2182700"/>
            <a:ext cx="1865155" cy="1865155"/>
          </a:xfrm>
          <a:prstGeom prst="rect">
            <a:avLst/>
          </a:prstGeom>
          <a:noFill/>
          <a:ln>
            <a:noFill/>
          </a:ln>
        </p:spPr>
      </p:pic>
      <p:pic>
        <p:nvPicPr>
          <p:cNvPr id="305" name="Google Shape;305;p24"/>
          <p:cNvPicPr preferRelativeResize="0"/>
          <p:nvPr/>
        </p:nvPicPr>
        <p:blipFill rotWithShape="1">
          <a:blip r:embed="rId4">
            <a:alphaModFix/>
          </a:blip>
          <a:srcRect/>
          <a:stretch/>
        </p:blipFill>
        <p:spPr>
          <a:xfrm>
            <a:off x="5740524" y="1719000"/>
            <a:ext cx="6080000" cy="3420000"/>
          </a:xfrm>
          <a:prstGeom prst="rect">
            <a:avLst/>
          </a:prstGeom>
          <a:noFill/>
          <a:ln>
            <a:noFill/>
          </a:ln>
        </p:spPr>
      </p:pic>
      <p:sp>
        <p:nvSpPr>
          <p:cNvPr id="306" name="Google Shape;306;p2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Vloga podjetja</a:t>
            </a:r>
            <a:br>
              <a:rPr lang="en-GB">
                <a:solidFill>
                  <a:srgbClr val="13165D"/>
                </a:solidFill>
              </a:rPr>
            </a:br>
            <a:r>
              <a:rPr lang="en-GB" b="1">
                <a:solidFill>
                  <a:srgbClr val="13165D"/>
                </a:solidFill>
                <a:latin typeface="Calibri"/>
                <a:ea typeface="Calibri"/>
                <a:cs typeface="Calibri"/>
                <a:sym typeface="Calibri"/>
              </a:rPr>
              <a:t>Netcompany</a:t>
            </a:r>
            <a:r>
              <a:rPr lang="en-GB" b="1">
                <a:solidFill>
                  <a:srgbClr val="13165D"/>
                </a:solidFill>
              </a:rPr>
              <a:t>-</a:t>
            </a:r>
            <a:r>
              <a:rPr lang="en-GB" b="1">
                <a:solidFill>
                  <a:srgbClr val="13165D"/>
                </a:solidFill>
                <a:latin typeface="Calibri"/>
                <a:ea typeface="Calibri"/>
                <a:cs typeface="Calibri"/>
                <a:sym typeface="Calibri"/>
              </a:rPr>
              <a:t>Intrasoft</a:t>
            </a:r>
            <a:endParaRPr>
              <a:solidFill>
                <a:srgbClr val="13165D"/>
              </a:solidFill>
              <a:latin typeface="Calibri"/>
              <a:ea typeface="Calibri"/>
              <a:cs typeface="Calibri"/>
              <a:sym typeface="Calibri"/>
            </a:endParaRPr>
          </a:p>
        </p:txBody>
      </p:sp>
      <p:sp>
        <p:nvSpPr>
          <p:cNvPr id="307" name="Google Shape;307;p24"/>
          <p:cNvSpPr txBox="1"/>
          <p:nvPr/>
        </p:nvSpPr>
        <p:spPr>
          <a:xfrm>
            <a:off x="9542657"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6"/>
          <p:cNvSpPr txBox="1">
            <a:spLocks noGrp="1"/>
          </p:cNvSpPr>
          <p:nvPr>
            <p:ph type="title"/>
          </p:nvPr>
        </p:nvSpPr>
        <p:spPr>
          <a:xfrm>
            <a:off x="2212085" y="2112579"/>
            <a:ext cx="7767829" cy="1715843"/>
          </a:xfrm>
          <a:prstGeom prst="rect">
            <a:avLst/>
          </a:prstGeom>
          <a:noFill/>
          <a:ln>
            <a:noFill/>
          </a:ln>
        </p:spPr>
        <p:txBody>
          <a:bodyPr spcFirstLastPara="1" wrap="square" lIns="0" tIns="0" rIns="0" bIns="0" anchor="b" anchorCtr="0">
            <a:noAutofit/>
          </a:bodyPr>
          <a:lstStyle/>
          <a:p>
            <a:pPr marL="0" lvl="0" indent="0" algn="ctr" rtl="0">
              <a:lnSpc>
                <a:spcPct val="90000"/>
              </a:lnSpc>
              <a:spcBef>
                <a:spcPts val="0"/>
              </a:spcBef>
              <a:spcAft>
                <a:spcPts val="0"/>
              </a:spcAft>
              <a:buClr>
                <a:srgbClr val="FFFF00"/>
              </a:buClr>
              <a:buSzPts val="12000"/>
              <a:buFont typeface="Calibri"/>
              <a:buNone/>
            </a:pPr>
            <a:r>
              <a:rPr lang="en-GB" sz="12000"/>
              <a:t>Hvala</a:t>
            </a:r>
            <a:endParaRPr/>
          </a:p>
        </p:txBody>
      </p:sp>
      <p:pic>
        <p:nvPicPr>
          <p:cNvPr id="324" name="Google Shape;324;p26"/>
          <p:cNvPicPr preferRelativeResize="0"/>
          <p:nvPr/>
        </p:nvPicPr>
        <p:blipFill rotWithShape="1">
          <a:blip r:embed="rId3">
            <a:alphaModFix/>
          </a:blip>
          <a:srcRect/>
          <a:stretch/>
        </p:blipFill>
        <p:spPr>
          <a:xfrm>
            <a:off x="7194620" y="5471152"/>
            <a:ext cx="2192441" cy="634877"/>
          </a:xfrm>
          <a:prstGeom prst="rect">
            <a:avLst/>
          </a:prstGeom>
          <a:noFill/>
          <a:ln>
            <a:noFill/>
          </a:ln>
        </p:spPr>
      </p:pic>
      <p:pic>
        <p:nvPicPr>
          <p:cNvPr id="325" name="Google Shape;325;p26"/>
          <p:cNvPicPr preferRelativeResize="0"/>
          <p:nvPr/>
        </p:nvPicPr>
        <p:blipFill rotWithShape="1">
          <a:blip r:embed="rId4">
            <a:alphaModFix/>
          </a:blip>
          <a:srcRect/>
          <a:stretch/>
        </p:blipFill>
        <p:spPr>
          <a:xfrm>
            <a:off x="3039226" y="5471152"/>
            <a:ext cx="653543" cy="653543"/>
          </a:xfrm>
          <a:prstGeom prst="rect">
            <a:avLst/>
          </a:prstGeom>
          <a:noFill/>
          <a:ln>
            <a:noFill/>
          </a:ln>
        </p:spPr>
      </p:pic>
      <p:sp>
        <p:nvSpPr>
          <p:cNvPr id="326" name="Google Shape;326;p26"/>
          <p:cNvSpPr txBox="1"/>
          <p:nvPr/>
        </p:nvSpPr>
        <p:spPr>
          <a:xfrm>
            <a:off x="2377185" y="3990407"/>
            <a:ext cx="7767829" cy="371789"/>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lt1"/>
              </a:buClr>
              <a:buSzPts val="3000"/>
              <a:buFont typeface="Calibri"/>
              <a:buNone/>
            </a:pPr>
            <a:r>
              <a:rPr lang="en-GB" sz="3000" b="0" i="0" u="none" strike="noStrike" cap="none">
                <a:solidFill>
                  <a:schemeClr val="lt1"/>
                </a:solidFill>
                <a:latin typeface="Calibri"/>
                <a:ea typeface="Calibri"/>
                <a:cs typeface="Calibri"/>
                <a:sym typeface="Calibri"/>
              </a:rPr>
              <a:t>Gradimo Evropo z </a:t>
            </a:r>
            <a:r>
              <a:rPr lang="en-GB" sz="3000" b="1" i="0" u="none" strike="noStrike" cap="none">
                <a:solidFill>
                  <a:schemeClr val="lt1"/>
                </a:solidFill>
                <a:latin typeface="Calibri"/>
                <a:ea typeface="Calibri"/>
                <a:cs typeface="Calibri"/>
                <a:sym typeface="Calibri"/>
              </a:rPr>
              <a:t>izvoljenimi predstavniki občin</a:t>
            </a:r>
            <a:endParaRPr sz="3000" b="1" i="0" u="none" strike="noStrike" cap="none">
              <a:solidFill>
                <a:schemeClr val="lt1"/>
              </a:solidFill>
              <a:latin typeface="Calibri"/>
              <a:ea typeface="Calibri"/>
              <a:cs typeface="Calibri"/>
              <a:sym typeface="Calibri"/>
            </a:endParaRPr>
          </a:p>
        </p:txBody>
      </p:sp>
      <p:sp>
        <p:nvSpPr>
          <p:cNvPr id="327" name="Google Shape;327;p26"/>
          <p:cNvSpPr txBox="1"/>
          <p:nvPr/>
        </p:nvSpPr>
        <p:spPr>
          <a:xfrm>
            <a:off x="2212085" y="4524182"/>
            <a:ext cx="7767829" cy="251209"/>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GB" sz="1300" b="1" i="0" u="none" strike="noStrike" cap="none">
                <a:solidFill>
                  <a:schemeClr val="lt1"/>
                </a:solidFill>
                <a:latin typeface="Calibri"/>
                <a:ea typeface="Calibri"/>
                <a:cs typeface="Calibri"/>
                <a:sym typeface="Calibri"/>
              </a:rPr>
              <a:t>Mreža lokalnih predstavnikov občin v EU, ki sodelujejo pri obveščanju o temah EU</a:t>
            </a:r>
            <a:endParaRPr sz="1300" b="1" i="0" u="none" strike="noStrike" cap="none">
              <a:solidFill>
                <a:schemeClr val="lt1"/>
              </a:solidFill>
              <a:latin typeface="Calibri"/>
              <a:ea typeface="Calibri"/>
              <a:cs typeface="Calibri"/>
              <a:sym typeface="Calibri"/>
            </a:endParaRPr>
          </a:p>
        </p:txBody>
      </p:sp>
      <p:sp>
        <p:nvSpPr>
          <p:cNvPr id="328" name="Google Shape;328;p26"/>
          <p:cNvSpPr txBox="1"/>
          <p:nvPr/>
        </p:nvSpPr>
        <p:spPr>
          <a:xfrm>
            <a:off x="4596000" y="4846625"/>
            <a:ext cx="3000000" cy="3510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GB" sz="1200">
                <a:solidFill>
                  <a:schemeClr val="lt1"/>
                </a:solidFill>
                <a:latin typeface="Calibri"/>
                <a:ea typeface="Calibri"/>
                <a:cs typeface="Calibri"/>
                <a:sym typeface="Calibri"/>
              </a:rPr>
              <a:t>Kontakt: </a:t>
            </a:r>
            <a:r>
              <a:rPr lang="en-GB" sz="1200" b="1">
                <a:solidFill>
                  <a:schemeClr val="lt1"/>
                </a:solidFill>
                <a:latin typeface="Calibri"/>
                <a:ea typeface="Calibri"/>
                <a:cs typeface="Calibri"/>
                <a:sym typeface="Calibri"/>
              </a:rPr>
              <a:t>info@eu-councillors.eu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3"/>
          <p:cNvSpPr txBox="1">
            <a:spLocks noGrp="1"/>
          </p:cNvSpPr>
          <p:nvPr>
            <p:ph type="title"/>
          </p:nvPr>
        </p:nvSpPr>
        <p:spPr>
          <a:xfrm>
            <a:off x="371476" y="1449388"/>
            <a:ext cx="8179672"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6000"/>
              <a:buNone/>
            </a:pPr>
            <a:r>
              <a:rPr lang="en-GB" sz="4000" b="1">
                <a:solidFill>
                  <a:srgbClr val="FFF200"/>
                </a:solidFill>
                <a:latin typeface="Calibri"/>
                <a:ea typeface="Calibri"/>
                <a:cs typeface="Calibri"/>
                <a:sym typeface="Calibri"/>
              </a:rPr>
              <a:t>Projekt EU</a:t>
            </a:r>
            <a:br>
              <a:rPr lang="en-GB" sz="1600"/>
            </a:br>
            <a:r>
              <a:rPr lang="en-GB" sz="1600"/>
              <a:t> </a:t>
            </a:r>
            <a:r>
              <a:rPr lang="en-GB" sz="4000" b="1">
                <a:solidFill>
                  <a:schemeClr val="lt1"/>
                </a:solidFill>
                <a:latin typeface="Calibri"/>
                <a:ea typeface="Calibri"/>
                <a:cs typeface="Calibri"/>
                <a:sym typeface="Calibri"/>
              </a:rPr>
              <a:t>»Gradimo Evropo z izvoljenimi predstavniki občin« </a:t>
            </a:r>
            <a:r>
              <a:rPr lang="en-GB" sz="4000" b="1">
                <a:solidFill>
                  <a:srgbClr val="FFF200"/>
                </a:solidFill>
                <a:latin typeface="Calibri"/>
                <a:ea typeface="Calibri"/>
                <a:cs typeface="Calibri"/>
                <a:sym typeface="Calibri"/>
              </a:rPr>
              <a:t>temelji na načelu, da je obveščanje o EU skupna odgovornost institucij EU in organov držav članic, ki se mora začeti na lokalni ravni. </a:t>
            </a:r>
            <a:endParaRPr/>
          </a:p>
        </p:txBody>
      </p:sp>
      <p:sp>
        <p:nvSpPr>
          <p:cNvPr id="148" name="Google Shape;148;p3"/>
          <p:cNvSpPr txBox="1">
            <a:spLocks noGrp="1"/>
          </p:cNvSpPr>
          <p:nvPr>
            <p:ph type="body" idx="1"/>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latin typeface="Calibri"/>
                <a:ea typeface="Calibri"/>
                <a:cs typeface="Calibri"/>
                <a:sym typeface="Calibri"/>
              </a:rPr>
              <a:t>Kaj je mreža</a:t>
            </a:r>
            <a:r>
              <a:rPr lang="en-GB" b="1"/>
              <a:t> </a:t>
            </a:r>
            <a:r>
              <a:rPr lang="en-GB">
                <a:solidFill>
                  <a:srgbClr val="FFFF00"/>
                </a:solidFill>
              </a:rPr>
              <a:t>»Gradimo Evropo z izvoljenimi predstavniki občin«</a:t>
            </a:r>
            <a:r>
              <a:rPr lang="en-GB">
                <a:solidFill>
                  <a:schemeClr val="lt1"/>
                </a:solidFill>
              </a:rPr>
              <a:t>?</a:t>
            </a:r>
            <a:endParaRPr>
              <a:solidFill>
                <a:schemeClr val="lt1"/>
              </a:solidFill>
            </a:endParaRPr>
          </a:p>
        </p:txBody>
      </p:sp>
      <p:sp>
        <p:nvSpPr>
          <p:cNvPr id="149" name="Google Shape;149;p3"/>
          <p:cNvSpPr txBox="1">
            <a:spLocks noGrp="1"/>
          </p:cNvSpPr>
          <p:nvPr>
            <p:ph type="body" idx="2"/>
          </p:nvPr>
        </p:nvSpPr>
        <p:spPr>
          <a:xfrm>
            <a:off x="9494019" y="5908303"/>
            <a:ext cx="2532611" cy="642938"/>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400"/>
              <a:buNone/>
            </a:pPr>
            <a:r>
              <a:rPr lang="en-GB"/>
              <a:t>Gradimo Evropo z</a:t>
            </a:r>
            <a:br>
              <a:rPr lang="en-GB"/>
            </a:br>
            <a:r>
              <a:rPr lang="en-GB" sz="2400" b="1">
                <a:solidFill>
                  <a:srgbClr val="FFFF00"/>
                </a:solidFill>
              </a:rPr>
              <a:t>izvoljenimi predstavniki občin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4"/>
          <p:cNvSpPr txBox="1">
            <a:spLocks noGrp="1"/>
          </p:cNvSpPr>
          <p:nvPr>
            <p:ph type="title"/>
          </p:nvPr>
        </p:nvSpPr>
        <p:spPr>
          <a:xfrm>
            <a:off x="371476" y="1449388"/>
            <a:ext cx="9043830"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6000"/>
              <a:buNone/>
            </a:pPr>
            <a:r>
              <a:rPr lang="en-GB" sz="4000" b="1">
                <a:solidFill>
                  <a:schemeClr val="lt1"/>
                </a:solidFill>
                <a:latin typeface="Calibri"/>
                <a:ea typeface="Calibri"/>
                <a:cs typeface="Calibri"/>
                <a:sym typeface="Calibri"/>
              </a:rPr>
              <a:t>Spodbujamo lokalne upravne organe vseh velikosti, zlasti manjše (prebivalstvo pod 100.000) in manj ciljno usmerjene v dejavnosti obveščanja o EU, da se prijavijo in postanejo člani mreže. </a:t>
            </a:r>
            <a:endParaRPr/>
          </a:p>
        </p:txBody>
      </p:sp>
      <p:sp>
        <p:nvSpPr>
          <p:cNvPr id="155" name="Google Shape;155;p4"/>
          <p:cNvSpPr txBox="1">
            <a:spLocks noGrp="1"/>
          </p:cNvSpPr>
          <p:nvPr>
            <p:ph type="body" idx="2"/>
          </p:nvPr>
        </p:nvSpPr>
        <p:spPr>
          <a:xfrm>
            <a:off x="10058399" y="306759"/>
            <a:ext cx="1762125"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chemeClr val="lt1"/>
              </a:buClr>
              <a:buSzPts val="1000"/>
              <a:buNone/>
            </a:pPr>
            <a:r>
              <a:rPr lang="en-GB" b="1">
                <a:latin typeface="Calibri"/>
                <a:ea typeface="Calibri"/>
                <a:cs typeface="Calibri"/>
                <a:sym typeface="Calibri"/>
              </a:rPr>
              <a:t>Kdo se lahko</a:t>
            </a:r>
            <a:br>
              <a:rPr lang="en-GB"/>
            </a:br>
            <a:r>
              <a:rPr lang="en-GB" b="1">
                <a:solidFill>
                  <a:srgbClr val="FFFF00"/>
                </a:solidFill>
                <a:latin typeface="Calibri"/>
                <a:ea typeface="Calibri"/>
                <a:cs typeface="Calibri"/>
                <a:sym typeface="Calibri"/>
              </a:rPr>
              <a:t>pridruži projektu</a:t>
            </a:r>
            <a:r>
              <a:rPr lang="en-GB" b="1">
                <a:latin typeface="Calibri"/>
                <a:ea typeface="Calibri"/>
                <a:cs typeface="Calibri"/>
                <a:sym typeface="Calibri"/>
              </a:rPr>
              <a:t>?</a:t>
            </a:r>
            <a:endParaRPr>
              <a:latin typeface="Calibri"/>
              <a:ea typeface="Calibri"/>
              <a:cs typeface="Calibri"/>
              <a:sym typeface="Calibri"/>
            </a:endParaRPr>
          </a:p>
        </p:txBody>
      </p:sp>
      <p:sp>
        <p:nvSpPr>
          <p:cNvPr id="156" name="Google Shape;156;p4"/>
          <p:cNvSpPr txBox="1"/>
          <p:nvPr/>
        </p:nvSpPr>
        <p:spPr>
          <a:xfrm>
            <a:off x="9532929" y="5908303"/>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chemeClr val="lt1"/>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FFFF00"/>
                </a:solidFill>
                <a:latin typeface="Calibri"/>
                <a:ea typeface="Calibri"/>
                <a:cs typeface="Calibri"/>
                <a:sym typeface="Calibri"/>
              </a:rPr>
              <a:t>izvoljenimi predstavniki občin</a:t>
            </a:r>
            <a:endParaRPr sz="1000" b="0" i="0" u="none" strike="noStrike" cap="none">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5720" y="1467059"/>
            <a:ext cx="7783252" cy="4122529"/>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200"/>
              </a:buClr>
              <a:buSzPts val="4000"/>
              <a:buFont typeface="Calibri"/>
              <a:buNone/>
            </a:pPr>
            <a:r>
              <a:rPr lang="en-GB" sz="4000" b="1">
                <a:solidFill>
                  <a:srgbClr val="FFF200"/>
                </a:solidFill>
                <a:latin typeface="Calibri"/>
                <a:ea typeface="Calibri"/>
                <a:cs typeface="Calibri"/>
                <a:sym typeface="Calibri"/>
              </a:rPr>
              <a:t>Kako se lahko pridružite mreži </a:t>
            </a:r>
            <a:r>
              <a:rPr lang="en-GB" sz="4000">
                <a:solidFill>
                  <a:srgbClr val="F2F2F2"/>
                </a:solidFill>
                <a:latin typeface="Calibri"/>
                <a:ea typeface="Calibri"/>
                <a:cs typeface="Calibri"/>
                <a:sym typeface="Calibri"/>
              </a:rPr>
              <a:t>—</a:t>
            </a:r>
            <a:br>
              <a:rPr lang="en-GB" sz="4000">
                <a:solidFill>
                  <a:srgbClr val="FFF200"/>
                </a:solidFill>
                <a:latin typeface="Calibri"/>
                <a:ea typeface="Calibri"/>
                <a:cs typeface="Calibri"/>
                <a:sym typeface="Calibri"/>
              </a:rPr>
            </a:br>
            <a:r>
              <a:rPr lang="en-GB" sz="4000" b="0">
                <a:solidFill>
                  <a:srgbClr val="F2F2F2"/>
                </a:solidFill>
                <a:latin typeface="Calibri"/>
                <a:ea typeface="Calibri"/>
                <a:cs typeface="Calibri"/>
                <a:sym typeface="Calibri"/>
              </a:rPr>
              <a:t>postopek registracije</a:t>
            </a:r>
            <a:endParaRPr/>
          </a:p>
        </p:txBody>
      </p:sp>
      <p:sp>
        <p:nvSpPr>
          <p:cNvPr id="162" name="Google Shape;162;p5"/>
          <p:cNvSpPr txBox="1"/>
          <p:nvPr/>
        </p:nvSpPr>
        <p:spPr>
          <a:xfrm>
            <a:off x="9503747" y="5947194"/>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SzPts val="3600"/>
              <a:buNone/>
            </a:pPr>
            <a:r>
              <a:rPr lang="en-GB" sz="3200">
                <a:solidFill>
                  <a:srgbClr val="13165D"/>
                </a:solidFill>
                <a:latin typeface="Calibri"/>
                <a:ea typeface="Calibri"/>
                <a:cs typeface="Calibri"/>
                <a:sym typeface="Calibri"/>
              </a:rPr>
              <a:t>Ob prijavi mora lokalni organ izpolniti </a:t>
            </a:r>
            <a:r>
              <a:rPr lang="en-GB" sz="3200" b="1">
                <a:solidFill>
                  <a:srgbClr val="13165D"/>
                </a:solidFill>
                <a:latin typeface="Calibri"/>
                <a:ea typeface="Calibri"/>
                <a:cs typeface="Calibri"/>
                <a:sym typeface="Calibri"/>
              </a:rPr>
              <a:t>prijavni obrazec </a:t>
            </a:r>
            <a:r>
              <a:rPr lang="en-GB" sz="3200">
                <a:solidFill>
                  <a:srgbClr val="13165D"/>
                </a:solidFill>
                <a:latin typeface="Calibri"/>
                <a:ea typeface="Calibri"/>
                <a:cs typeface="Calibri"/>
                <a:sym typeface="Calibri"/>
              </a:rPr>
              <a:t>in navesti ime izvoljenega predstavnika občine, ki je bil določen za članstvo v mreži. </a:t>
            </a:r>
            <a:endParaRPr/>
          </a:p>
        </p:txBody>
      </p:sp>
      <p:sp>
        <p:nvSpPr>
          <p:cNvPr id="168" name="Google Shape;168;p6"/>
          <p:cNvSpPr txBox="1">
            <a:spLocks noGrp="1"/>
          </p:cNvSpPr>
          <p:nvPr>
            <p:ph type="body" idx="2"/>
          </p:nvPr>
        </p:nvSpPr>
        <p:spPr>
          <a:xfrm>
            <a:off x="10256627" y="214040"/>
            <a:ext cx="1755263"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Kako se lahko pridružite mreži – postopek registracije</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pic>
        <p:nvPicPr>
          <p:cNvPr id="169" name="Google Shape;169;p6" descr="A picture containing text, screenshot, monitor, screen&#10;&#10;Description automatically generated"/>
          <p:cNvPicPr preferRelativeResize="0"/>
          <p:nvPr/>
        </p:nvPicPr>
        <p:blipFill rotWithShape="1">
          <a:blip r:embed="rId3">
            <a:alphaModFix/>
          </a:blip>
          <a:srcRect/>
          <a:stretch/>
        </p:blipFill>
        <p:spPr>
          <a:xfrm>
            <a:off x="5740524" y="1719000"/>
            <a:ext cx="6080000" cy="3420000"/>
          </a:xfrm>
          <a:prstGeom prst="rect">
            <a:avLst/>
          </a:prstGeom>
          <a:noFill/>
          <a:ln>
            <a:noFill/>
          </a:ln>
        </p:spPr>
      </p:pic>
      <p:sp>
        <p:nvSpPr>
          <p:cNvPr id="170" name="Google Shape;170;p6"/>
          <p:cNvSpPr txBox="1"/>
          <p:nvPr/>
        </p:nvSpPr>
        <p:spPr>
          <a:xfrm>
            <a:off x="9479279" y="5927739"/>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7"/>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76" name="Google Shape;176;p7"/>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To apply, the local authority needs to fill in an </a:t>
            </a:r>
            <a:r>
              <a:rPr lang="en-GB" sz="3200" b="1">
                <a:solidFill>
                  <a:srgbClr val="13165D"/>
                </a:solidFill>
                <a:latin typeface="Calibri"/>
                <a:ea typeface="Calibri"/>
                <a:cs typeface="Calibri"/>
                <a:sym typeface="Calibri"/>
              </a:rPr>
              <a:t>application form </a:t>
            </a:r>
            <a:r>
              <a:rPr lang="en-GB" sz="3200">
                <a:solidFill>
                  <a:srgbClr val="13165D"/>
                </a:solidFill>
                <a:latin typeface="Calibri"/>
                <a:ea typeface="Calibri"/>
                <a:cs typeface="Calibri"/>
                <a:sym typeface="Calibri"/>
              </a:rPr>
              <a:t>indicating the name of the local councillor designated to become a network member.</a:t>
            </a:r>
            <a:endParaRPr/>
          </a:p>
        </p:txBody>
      </p:sp>
      <p:sp>
        <p:nvSpPr>
          <p:cNvPr id="177" name="Google Shape;177;p7"/>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78" name="Google Shape;178;p7"/>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79" name="Google Shape;179;p7" descr="A picture containing text, screenshot, monitor, screen&#10;&#10;Description automatically generated"/>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8"/>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None/>
            </a:pPr>
            <a:r>
              <a:rPr lang="en-GB" sz="3200">
                <a:solidFill>
                  <a:srgbClr val="13165D"/>
                </a:solidFill>
                <a:latin typeface="Calibri"/>
                <a:ea typeface="Calibri"/>
                <a:cs typeface="Calibri"/>
                <a:sym typeface="Calibri"/>
              </a:rPr>
              <a:t>Spletni prijavnici je priložena podpisana izjava, ki izraža interes in zavezanost podpisnikov za obveščanje o evropskih zadevah na terenu. To izjavo morata podpisati tako pravni zastopnik lokalnega upravnega organa kot imenovani izvoljeni predstavnik občine.</a:t>
            </a:r>
            <a:endParaRPr/>
          </a:p>
        </p:txBody>
      </p:sp>
      <p:pic>
        <p:nvPicPr>
          <p:cNvPr id="185" name="Google Shape;185;p8"/>
          <p:cNvPicPr preferRelativeResize="0"/>
          <p:nvPr/>
        </p:nvPicPr>
        <p:blipFill rotWithShape="1">
          <a:blip r:embed="rId3">
            <a:alphaModFix/>
          </a:blip>
          <a:srcRect/>
          <a:stretch/>
        </p:blipFill>
        <p:spPr>
          <a:xfrm>
            <a:off x="5740524" y="1719000"/>
            <a:ext cx="6080000" cy="3420000"/>
          </a:xfrm>
          <a:prstGeom prst="rect">
            <a:avLst/>
          </a:prstGeom>
          <a:noFill/>
          <a:ln>
            <a:noFill/>
          </a:ln>
        </p:spPr>
      </p:pic>
      <p:sp>
        <p:nvSpPr>
          <p:cNvPr id="186" name="Google Shape;186;p8"/>
          <p:cNvSpPr txBox="1"/>
          <p:nvPr/>
        </p:nvSpPr>
        <p:spPr>
          <a:xfrm>
            <a:off x="10256627" y="214040"/>
            <a:ext cx="1755263" cy="890216"/>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rgbClr val="13165D"/>
              </a:buClr>
              <a:buSzPts val="1000"/>
              <a:buFont typeface="Arial"/>
              <a:buNone/>
            </a:pPr>
            <a:r>
              <a:rPr lang="en-GB" sz="1000" b="1" i="0" u="none" strike="noStrike" cap="none">
                <a:solidFill>
                  <a:srgbClr val="13165D"/>
                </a:solidFill>
                <a:latin typeface="Calibri"/>
                <a:ea typeface="Calibri"/>
                <a:cs typeface="Calibri"/>
                <a:sym typeface="Calibri"/>
              </a:rPr>
              <a:t>Kako se lahko pridružite mreži – postopek registracije</a:t>
            </a:r>
            <a:endParaRPr sz="1000" b="0" i="0" u="none" strike="noStrike" cap="none">
              <a:solidFill>
                <a:srgbClr val="13165D"/>
              </a:solidFill>
              <a:latin typeface="Calibri"/>
              <a:ea typeface="Calibri"/>
              <a:cs typeface="Calibri"/>
              <a:sym typeface="Calibri"/>
            </a:endParaRPr>
          </a:p>
          <a:p>
            <a:pPr marL="0" marR="0" lvl="0" indent="0" algn="r" rtl="0">
              <a:lnSpc>
                <a:spcPct val="90000"/>
              </a:lnSpc>
              <a:spcBef>
                <a:spcPts val="1000"/>
              </a:spcBef>
              <a:spcAft>
                <a:spcPts val="0"/>
              </a:spcAft>
              <a:buClr>
                <a:srgbClr val="13155D"/>
              </a:buClr>
              <a:buSzPts val="1000"/>
              <a:buFont typeface="Arial"/>
              <a:buNone/>
            </a:pPr>
            <a:endParaRPr sz="1000" b="0" i="0" u="none" strike="noStrike" cap="none">
              <a:solidFill>
                <a:srgbClr val="13155D"/>
              </a:solidFill>
              <a:latin typeface="Calibri"/>
              <a:ea typeface="Calibri"/>
              <a:cs typeface="Calibri"/>
              <a:sym typeface="Calibri"/>
            </a:endParaRPr>
          </a:p>
        </p:txBody>
      </p:sp>
      <p:sp>
        <p:nvSpPr>
          <p:cNvPr id="187" name="Google Shape;187;p8"/>
          <p:cNvSpPr txBox="1"/>
          <p:nvPr/>
        </p:nvSpPr>
        <p:spPr>
          <a:xfrm>
            <a:off x="9479279" y="6001022"/>
            <a:ext cx="2532611" cy="642938"/>
          </a:xfrm>
          <a:prstGeom prst="rect">
            <a:avLst/>
          </a:prstGeom>
          <a:noFill/>
          <a:ln>
            <a:noFill/>
          </a:ln>
        </p:spPr>
        <p:txBody>
          <a:bodyPr spcFirstLastPara="1" wrap="square" lIns="0" tIns="0" rIns="0" bIns="0" anchor="t" anchorCtr="0">
            <a:noAutofit/>
          </a:bodyPr>
          <a:lstStyle/>
          <a:p>
            <a:pPr marL="0" marR="0" lvl="0" indent="0" algn="r" rtl="0">
              <a:lnSpc>
                <a:spcPct val="90000"/>
              </a:lnSpc>
              <a:spcBef>
                <a:spcPts val="0"/>
              </a:spcBef>
              <a:spcAft>
                <a:spcPts val="0"/>
              </a:spcAft>
              <a:buClr>
                <a:schemeClr val="lt1"/>
              </a:buClr>
              <a:buSzPts val="1400"/>
              <a:buFont typeface="Arial"/>
              <a:buNone/>
            </a:pPr>
            <a:r>
              <a:rPr lang="en-GB" sz="1000" b="0" i="0" u="none" strike="noStrike" cap="none">
                <a:solidFill>
                  <a:srgbClr val="7F7F7F"/>
                </a:solidFill>
                <a:latin typeface="Calibri"/>
                <a:ea typeface="Calibri"/>
                <a:cs typeface="Calibri"/>
                <a:sym typeface="Calibri"/>
              </a:rPr>
              <a:t>Gradimo Evropo z</a:t>
            </a:r>
            <a:br>
              <a:rPr lang="en-GB" sz="1000" b="0" i="0" u="none" strike="noStrike" cap="none">
                <a:solidFill>
                  <a:schemeClr val="lt1"/>
                </a:solidFill>
                <a:latin typeface="Calibri"/>
                <a:ea typeface="Calibri"/>
                <a:cs typeface="Calibri"/>
                <a:sym typeface="Calibri"/>
              </a:rPr>
            </a:br>
            <a:r>
              <a:rPr lang="en-GB" sz="2400" b="1" i="0" u="none" strike="noStrike" cap="none">
                <a:solidFill>
                  <a:srgbClr val="1F3864"/>
                </a:solidFill>
                <a:latin typeface="Calibri"/>
                <a:ea typeface="Calibri"/>
                <a:cs typeface="Calibri"/>
                <a:sym typeface="Calibri"/>
              </a:rPr>
              <a:t>izvoljenimi predstavniki občin</a:t>
            </a:r>
            <a:endParaRPr sz="1000" b="0" i="0" u="none" strike="noStrike" cap="none">
              <a:solidFill>
                <a:srgbClr val="1F3864"/>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9"/>
          <p:cNvSpPr txBox="1">
            <a:spLocks noGrp="1"/>
          </p:cNvSpPr>
          <p:nvPr>
            <p:ph type="body" idx="1"/>
          </p:nvPr>
        </p:nvSpPr>
        <p:spPr>
          <a:xfrm>
            <a:off x="9540951" y="6020374"/>
            <a:ext cx="2279574" cy="641683"/>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7F7F7F"/>
              </a:buClr>
              <a:buSzPts val="1400"/>
              <a:buNone/>
            </a:pPr>
            <a:r>
              <a:rPr lang="en-GB"/>
              <a:t>Building Europe with</a:t>
            </a:r>
            <a:br>
              <a:rPr lang="en-GB"/>
            </a:br>
            <a:r>
              <a:rPr lang="en-GB" sz="2400" b="1">
                <a:solidFill>
                  <a:srgbClr val="13155D"/>
                </a:solidFill>
              </a:rPr>
              <a:t>Local Councillors</a:t>
            </a:r>
            <a:endParaRPr/>
          </a:p>
          <a:p>
            <a:pPr marL="0" lvl="0" indent="0" algn="r" rtl="0">
              <a:lnSpc>
                <a:spcPct val="90000"/>
              </a:lnSpc>
              <a:spcBef>
                <a:spcPts val="1000"/>
              </a:spcBef>
              <a:spcAft>
                <a:spcPts val="0"/>
              </a:spcAft>
              <a:buClr>
                <a:srgbClr val="7F7F7F"/>
              </a:buClr>
              <a:buSzPts val="1400"/>
              <a:buNone/>
            </a:pPr>
            <a:endParaRPr/>
          </a:p>
        </p:txBody>
      </p:sp>
      <p:sp>
        <p:nvSpPr>
          <p:cNvPr id="193" name="Google Shape;193;p9"/>
          <p:cNvSpPr txBox="1">
            <a:spLocks noGrp="1"/>
          </p:cNvSpPr>
          <p:nvPr>
            <p:ph type="title"/>
          </p:nvPr>
        </p:nvSpPr>
        <p:spPr>
          <a:xfrm>
            <a:off x="371475" y="1449389"/>
            <a:ext cx="5724526" cy="41402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13165D"/>
              </a:buClr>
              <a:buSzPts val="3200"/>
              <a:buFont typeface="Calibri"/>
              <a:buNone/>
            </a:pPr>
            <a:r>
              <a:rPr lang="en-GB" sz="3200">
                <a:solidFill>
                  <a:srgbClr val="13165D"/>
                </a:solidFill>
                <a:latin typeface="Calibri"/>
                <a:ea typeface="Calibri"/>
                <a:cs typeface="Calibri"/>
                <a:sym typeface="Calibri"/>
              </a:rPr>
              <a:t>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a:t>
            </a:r>
            <a:endParaRPr/>
          </a:p>
        </p:txBody>
      </p:sp>
      <p:sp>
        <p:nvSpPr>
          <p:cNvPr id="194" name="Google Shape;194;p9"/>
          <p:cNvSpPr txBox="1">
            <a:spLocks noGrp="1"/>
          </p:cNvSpPr>
          <p:nvPr>
            <p:ph type="body" idx="2"/>
          </p:nvPr>
        </p:nvSpPr>
        <p:spPr>
          <a:xfrm>
            <a:off x="10299560" y="306759"/>
            <a:ext cx="1520964" cy="890216"/>
          </a:xfrm>
          <a:prstGeom prst="rect">
            <a:avLst/>
          </a:prstGeom>
          <a:noFill/>
          <a:ln>
            <a:noFill/>
          </a:ln>
        </p:spPr>
        <p:txBody>
          <a:bodyPr spcFirstLastPara="1" wrap="square" lIns="0" tIns="0" rIns="0" bIns="0" anchor="t" anchorCtr="0">
            <a:noAutofit/>
          </a:bodyPr>
          <a:lstStyle/>
          <a:p>
            <a:pPr marL="0" lvl="0" indent="0" algn="r" rtl="0">
              <a:lnSpc>
                <a:spcPct val="90000"/>
              </a:lnSpc>
              <a:spcBef>
                <a:spcPts val="0"/>
              </a:spcBef>
              <a:spcAft>
                <a:spcPts val="0"/>
              </a:spcAft>
              <a:buClr>
                <a:srgbClr val="13165D"/>
              </a:buClr>
              <a:buSzPts val="1000"/>
              <a:buNone/>
            </a:pPr>
            <a:r>
              <a:rPr lang="en-GB" b="1">
                <a:solidFill>
                  <a:srgbClr val="13165D"/>
                </a:solidFill>
                <a:latin typeface="Calibri"/>
                <a:ea typeface="Calibri"/>
                <a:cs typeface="Calibri"/>
                <a:sym typeface="Calibri"/>
              </a:rPr>
              <a:t>How to join the network – the registration process</a:t>
            </a:r>
            <a:endParaRPr>
              <a:solidFill>
                <a:srgbClr val="13165D"/>
              </a:solidFill>
              <a:latin typeface="Calibri"/>
              <a:ea typeface="Calibri"/>
              <a:cs typeface="Calibri"/>
              <a:sym typeface="Calibri"/>
            </a:endParaRPr>
          </a:p>
          <a:p>
            <a:pPr marL="0" lvl="0" indent="0" algn="r" rtl="0">
              <a:lnSpc>
                <a:spcPct val="90000"/>
              </a:lnSpc>
              <a:spcBef>
                <a:spcPts val="1000"/>
              </a:spcBef>
              <a:spcAft>
                <a:spcPts val="0"/>
              </a:spcAft>
              <a:buClr>
                <a:srgbClr val="13155D"/>
              </a:buClr>
              <a:buSzPts val="1000"/>
              <a:buNone/>
            </a:pPr>
            <a:endParaRPr/>
          </a:p>
        </p:txBody>
      </p:sp>
      <p:sp>
        <p:nvSpPr>
          <p:cNvPr id="195" name="Google Shape;195;p9"/>
          <p:cNvSpPr/>
          <p:nvPr/>
        </p:nvSpPr>
        <p:spPr>
          <a:xfrm>
            <a:off x="0" y="0"/>
            <a:ext cx="12192000" cy="6858000"/>
          </a:xfrm>
          <a:prstGeom prst="rect">
            <a:avLst/>
          </a:pr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96" name="Google Shape;196;p9"/>
          <p:cNvPicPr preferRelativeResize="0"/>
          <p:nvPr/>
        </p:nvPicPr>
        <p:blipFill rotWithShape="1">
          <a:blip r:embed="rId3">
            <a:alphaModFix/>
          </a:blip>
          <a:srcRect/>
          <a:stretch/>
        </p:blipFill>
        <p:spPr>
          <a:xfrm>
            <a:off x="0" y="99489"/>
            <a:ext cx="12160000" cy="6840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1306</Words>
  <Application>Microsoft Office PowerPoint</Application>
  <PresentationFormat>Widescreen</PresentationFormat>
  <Paragraphs>98</Paragraphs>
  <Slides>26</Slides>
  <Notes>26</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26</vt:i4>
      </vt:variant>
    </vt:vector>
  </HeadingPairs>
  <TitlesOfParts>
    <vt:vector size="30" baseType="lpstr">
      <vt:lpstr>Arial</vt:lpstr>
      <vt:lpstr>Calibri</vt:lpstr>
      <vt:lpstr>Office Theme</vt:lpstr>
      <vt:lpstr>1_Office Theme</vt:lpstr>
      <vt:lpstr>Gradimo Evropo z </vt:lpstr>
      <vt:lpstr>Kaj je mreža</vt:lpstr>
      <vt:lpstr>Projekt EU  »Gradimo Evropo z izvoljenimi predstavniki občin« temelji na načelu, da je obveščanje o EU skupna odgovornost institucij EU in organov držav članic, ki se mora začeti na lokalni ravni. </vt:lpstr>
      <vt:lpstr>Spodbujamo lokalne upravne organe vseh velikosti, zlasti manjše (prebivalstvo pod 100.000) in manj ciljno usmerjene v dejavnosti obveščanja o EU, da se prijavijo in postanejo člani mreže. </vt:lpstr>
      <vt:lpstr>Kako se lahko pridružite mreži — postopek registracije</vt:lpstr>
      <vt:lpstr>Ob prijavi mora lokalni organ izpolniti prijavni obrazec in navesti ime izvoljenega predstavnika občine, ki je bil določen za članstvo v mreži. </vt:lpstr>
      <vt:lpstr>To apply, the local authority needs to fill in an application form indicating the name of the local councillor designated to become a network member.</vt:lpstr>
      <vt:lpstr>Spletni prijavnici je priložena podpisana izjava, ki izraža interes in zavezanost podpisnikov za obveščanje o evropskih zadevah na terenu. To izjavo morata podpisati tako pravni zastopnik lokalnega upravnega organa kot imenovani izvoljeni predstavnik občine.</vt:lpstr>
      <vt:lpstr>The online application form is accompanied by a signed declaration which expresses the interest and commitment of the signatories in communicating Europe on the ground. This declaration needs to be signed by both the local authority’s legal representative, and the designated local councillor.</vt:lpstr>
      <vt:lpstr>Lokalni upravni organ, partner Komisije pri obveščanju o evropskih zadevah na terenu  Lokalno izvoljeni predstavnik, ki ga imenuje lokalni upravni organ,  član mreže »Gradimo Evropo z izvoljenimi predstavniki občin« </vt:lpstr>
      <vt:lpstr>5 ključnih koristi, ki jih prinaša sodelovanje v mreži</vt:lpstr>
      <vt:lpstr>PowerPoint Presentation</vt:lpstr>
      <vt:lpstr>Usmerjena anketa</vt:lpstr>
      <vt:lpstr>V usmerjeni anketi EU boste lahko izbrali tematike, ki so najbolj pomembne za komunikacijske potrebe v vaši občini.   Po izpolnitvi ankete boste lahko:  - prejemali bistvene informacije v povezavi z EU - sodelovali na spletnih seminarjih - sodelovali pri obiskih EU institucij v vašem jeziku  Povezava do usmerjene ankete: https://ec.europa.eu/eusurvey/runner/BELC-specific-survey</vt:lpstr>
      <vt:lpstr>Partnerstvo z Odborom regij</vt:lpstr>
      <vt:lpstr>PowerPoint Presentation</vt:lpstr>
      <vt:lpstr>Kaj so naloge članov mreže?</vt:lpstr>
      <vt:lpstr>PowerPoint Presentation</vt:lpstr>
      <vt:lpstr>Pridružitev mreži, kaj sledi?</vt:lpstr>
      <vt:lpstr>PowerPoint Presentation</vt:lpstr>
      <vt:lpstr>Spletna komunikacijska platforma za člane mreže Gradimo Evropo z izvoljenimi predstavniki občin gostuje  na platformi Futurium Evropske komisije (https://futurium.ec.europa.eu).  Člani se morajo registrirati na strani EU Login,  da lahko dostopajo do platforme. </vt:lpstr>
      <vt:lpstr>The online communication platform for the members of Building Europe with Local Councillors is hosted on the European Commission Futurium platform (https://futurium.ec.europa.eu).  Members will need to register to EU login to receive access to the platform. </vt:lpstr>
      <vt:lpstr>PowerPoint Presentation</vt:lpstr>
      <vt:lpstr>PowerPoint Presentation</vt:lpstr>
      <vt:lpstr>building-europe-with-local-councillors.europa.eu</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Gradimo Evropo z</dc:title>
  <dc:creator>DUMONT Patrick</dc:creator>
  <cp:lastModifiedBy>pm06</cp:lastModifiedBy>
  <cp:revision>5</cp:revision>
  <dcterms:created xsi:type="dcterms:W3CDTF">2022-11-14T11:00:44Z</dcterms:created>
  <dcterms:modified xsi:type="dcterms:W3CDTF">2023-05-04T07:01:46Z</dcterms:modified>
</cp:coreProperties>
</file>