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2" roundtripDataSignature="AMtx7mhisV0tlBsscM7hd71kX/LLseQ2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 name="Google Shape;226;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 name="Google Shape;232;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9" name="Google Shape;23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 name="Google Shape;25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 name="Google Shape;25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5" name="Google Shape;26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 name="Google Shape;27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9" name="Google Shape;27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6" name="Google Shape;296;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5" name="Google Shape;30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3" name="Google Shape;31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41.png"/><Relationship Id="rId4" Type="http://schemas.openxmlformats.org/officeDocument/2006/relationships/image" Target="../media/image1.png"/><Relationship Id="rId5"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41.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41.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3.png"/><Relationship Id="rId4" Type="http://schemas.openxmlformats.org/officeDocument/2006/relationships/image" Target="../media/image5.png"/><Relationship Id="rId5"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1.pn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41.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41.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41.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1.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41.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1.pn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6" name="Shape 6"/>
        <p:cNvGrpSpPr/>
        <p:nvPr/>
      </p:nvGrpSpPr>
      <p:grpSpPr>
        <a:xfrm>
          <a:off x="0" y="0"/>
          <a:ext cx="0" cy="0"/>
          <a:chOff x="0" y="0"/>
          <a:chExt cx="0" cy="0"/>
        </a:xfrm>
      </p:grpSpPr>
      <p:pic>
        <p:nvPicPr>
          <p:cNvPr descr="A picture containing person, spectacles, close, sunglasses&#10;&#10;Description automatically generated" id="7" name="Google Shape;7;p2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9" name="Google Shape;9;p28"/>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28"/>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 name="Google Shape;11;p28"/>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 name="Google Shape;12;p28"/>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14" name="Google Shape;14;p28"/>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spTree>
      <p:nvGrpSpPr>
        <p:cNvPr id="79" name="Shape 79"/>
        <p:cNvGrpSpPr/>
        <p:nvPr/>
      </p:nvGrpSpPr>
      <p:grpSpPr>
        <a:xfrm>
          <a:off x="0" y="0"/>
          <a:ext cx="0" cy="0"/>
          <a:chOff x="0" y="0"/>
          <a:chExt cx="0" cy="0"/>
        </a:xfrm>
      </p:grpSpPr>
      <p:pic>
        <p:nvPicPr>
          <p:cNvPr id="80" name="Google Shape;80;p3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1" name="Google Shape;81;p35"/>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82" name="Google Shape;82;p35"/>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83" name="Google Shape;83;p35"/>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84" name="Google Shape;84;p35"/>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5" name="Google Shape;85;p35"/>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86" name="Google Shape;86;p3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87" name="Shape 87"/>
        <p:cNvGrpSpPr/>
        <p:nvPr/>
      </p:nvGrpSpPr>
      <p:grpSpPr>
        <a:xfrm>
          <a:off x="0" y="0"/>
          <a:ext cx="0" cy="0"/>
          <a:chOff x="0" y="0"/>
          <a:chExt cx="0" cy="0"/>
        </a:xfrm>
      </p:grpSpPr>
      <p:pic>
        <p:nvPicPr>
          <p:cNvPr id="88" name="Google Shape;88;p3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9" name="Google Shape;89;p36"/>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90" name="Google Shape;90;p36"/>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91" name="Google Shape;91;p36"/>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92" name="Google Shape;92;p36"/>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3" name="Google Shape;93;p36"/>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94" name="Google Shape;94;p3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95" name="Shape 95"/>
        <p:cNvGrpSpPr/>
        <p:nvPr/>
      </p:nvGrpSpPr>
      <p:grpSpPr>
        <a:xfrm>
          <a:off x="0" y="0"/>
          <a:ext cx="0" cy="0"/>
          <a:chOff x="0" y="0"/>
          <a:chExt cx="0" cy="0"/>
        </a:xfrm>
      </p:grpSpPr>
      <p:pic>
        <p:nvPicPr>
          <p:cNvPr id="96" name="Google Shape;96;p37"/>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97" name="Google Shape;97;p37"/>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98" name="Google Shape;98;p37"/>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99" name="Google Shape;99;p37"/>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100" name="Google Shape;100;p3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1" name="Google Shape;101;p37"/>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2" name="Google Shape;102;p37"/>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103" name="Shape 103"/>
        <p:cNvGrpSpPr/>
        <p:nvPr/>
      </p:nvGrpSpPr>
      <p:grpSpPr>
        <a:xfrm>
          <a:off x="0" y="0"/>
          <a:ext cx="0" cy="0"/>
          <a:chOff x="0" y="0"/>
          <a:chExt cx="0" cy="0"/>
        </a:xfrm>
      </p:grpSpPr>
      <p:pic>
        <p:nvPicPr>
          <p:cNvPr id="104" name="Google Shape;104;p38"/>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105" name="Google Shape;105;p38"/>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106" name="Google Shape;106;p38"/>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107" name="Google Shape;107;p38"/>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08" name="Google Shape;108;p3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9" name="Google Shape;109;p38"/>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10" name="Shape 110"/>
        <p:cNvGrpSpPr/>
        <p:nvPr/>
      </p:nvGrpSpPr>
      <p:grpSpPr>
        <a:xfrm>
          <a:off x="0" y="0"/>
          <a:ext cx="0" cy="0"/>
          <a:chOff x="0" y="0"/>
          <a:chExt cx="0" cy="0"/>
        </a:xfrm>
      </p:grpSpPr>
      <p:pic>
        <p:nvPicPr>
          <p:cNvPr id="111" name="Google Shape;111;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2" name="Google Shape;112;p39"/>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13" name="Google Shape;113;p39"/>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14" name="Google Shape;114;p3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15" name="Google Shape;115;p3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16" name="Google Shape;116;p3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7" name="Google Shape;117;p39"/>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8" name="Shape 118"/>
        <p:cNvGrpSpPr/>
        <p:nvPr/>
      </p:nvGrpSpPr>
      <p:grpSpPr>
        <a:xfrm>
          <a:off x="0" y="0"/>
          <a:ext cx="0" cy="0"/>
          <a:chOff x="0" y="0"/>
          <a:chExt cx="0" cy="0"/>
        </a:xfrm>
      </p:grpSpPr>
      <p:pic>
        <p:nvPicPr>
          <p:cNvPr descr="Two people looking at a tablet&#10;&#10;Description automatically generated with medium confidence" id="119" name="Google Shape;119;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0" name="Google Shape;120;p42"/>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2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25" name="Google Shape;125;p4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6" name="Google Shape;126;p4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27" name="Google Shape;127;p4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5"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8" name="Google Shape;18;p29"/>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29"/>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0" name="Google Shape;20;p29"/>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3" name="Google Shape;23;p29"/>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24"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27" name="Google Shape;27;p30"/>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8" name="Google Shape;28;p30"/>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31" name="Google Shape;31;p30"/>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2" name="Google Shape;32;p30"/>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33"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36" name="Google Shape;36;p31"/>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7" name="Google Shape;37;p31"/>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40" name="Google Shape;40;p3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1" name="Google Shape;41;p3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42"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47" name="Google Shape;47;p3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8" name="Google Shape;48;p32"/>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9"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53" name="Google Shape;53;p3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54" name="Google Shape;54;p3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55" name="Google Shape;55;p33"/>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3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57"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62" name="Google Shape;62;p34"/>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3" name="Google Shape;63;p34"/>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64" name="Google Shape;64;p3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spTree>
      <p:nvGrpSpPr>
        <p:cNvPr id="65" name="Shape 65"/>
        <p:cNvGrpSpPr/>
        <p:nvPr/>
      </p:nvGrpSpPr>
      <p:grpSpPr>
        <a:xfrm>
          <a:off x="0" y="0"/>
          <a:ext cx="0" cy="0"/>
          <a:chOff x="0" y="0"/>
          <a:chExt cx="0" cy="0"/>
        </a:xfrm>
      </p:grpSpPr>
      <p:pic>
        <p:nvPicPr>
          <p:cNvPr id="66" name="Google Shape;66;p41"/>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67" name="Google Shape;67;p41"/>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68" name="Google Shape;68;p41"/>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69" name="Google Shape;69;p41"/>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70" name="Google Shape;70;p4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1" name="Google Shape;71;p41"/>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FFFF00"/>
              </a:buClr>
              <a:buSzPts val="4000"/>
              <a:buFont typeface="Calibri"/>
              <a:buNone/>
              <a:defRPr b="0"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72" name="Shape 72"/>
        <p:cNvGrpSpPr/>
        <p:nvPr/>
      </p:nvGrpSpPr>
      <p:grpSpPr>
        <a:xfrm>
          <a:off x="0" y="0"/>
          <a:ext cx="0" cy="0"/>
          <a:chOff x="0" y="0"/>
          <a:chExt cx="0" cy="0"/>
        </a:xfrm>
      </p:grpSpPr>
      <p:pic>
        <p:nvPicPr>
          <p:cNvPr id="73" name="Google Shape;73;p40"/>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74" name="Google Shape;74;p40"/>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75" name="Google Shape;75;p4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76" name="Google Shape;76;p40"/>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77" name="Google Shape;77;p4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8" name="Google Shape;78;p40"/>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s://ec.europa.eu/eusurvey/runner/BELC-specific-survey" TargetMode="External"/><Relationship Id="rId4" Type="http://schemas.openxmlformats.org/officeDocument/2006/relationships/hyperlink" Target="https://ec.europa.eu/eusurvey/runner/BELC-specific-surve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
          <p:cNvSpPr txBox="1"/>
          <p:nvPr>
            <p:ph type="title"/>
          </p:nvPr>
        </p:nvSpPr>
        <p:spPr>
          <a:xfrm>
            <a:off x="371474" y="677392"/>
            <a:ext cx="11382143"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5400"/>
              <a:buFont typeface="Calibri"/>
              <a:buNone/>
            </a:pPr>
            <a:r>
              <a:rPr lang="en-GB" sz="4800">
                <a:latin typeface="Arial"/>
                <a:ea typeface="Arial"/>
                <a:cs typeface="Arial"/>
                <a:sym typeface="Arial"/>
              </a:rPr>
              <a:t>Budujeme Evropu se</a:t>
            </a:r>
            <a:endParaRPr sz="5400"/>
          </a:p>
        </p:txBody>
      </p:sp>
      <p:sp>
        <p:nvSpPr>
          <p:cNvPr id="133" name="Google Shape;133;p1"/>
          <p:cNvSpPr txBox="1"/>
          <p:nvPr>
            <p:ph idx="1" type="body"/>
          </p:nvPr>
        </p:nvSpPr>
        <p:spPr>
          <a:xfrm>
            <a:off x="360324" y="2360949"/>
            <a:ext cx="9180627" cy="2091131"/>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8800"/>
              <a:buNone/>
            </a:pPr>
            <a:r>
              <a:rPr b="1" lang="en-GB" sz="8800">
                <a:solidFill>
                  <a:srgbClr val="FFF200"/>
                </a:solidFill>
                <a:latin typeface="Calibri"/>
                <a:ea typeface="Calibri"/>
                <a:cs typeface="Calibri"/>
                <a:sym typeface="Calibri"/>
              </a:rPr>
              <a:t>zástupci místních samospráv</a:t>
            </a:r>
            <a:endParaRPr sz="8800">
              <a:solidFill>
                <a:srgbClr val="FFF200"/>
              </a:solidFill>
              <a:latin typeface="Calibri"/>
              <a:ea typeface="Calibri"/>
              <a:cs typeface="Calibri"/>
              <a:sym typeface="Calibri"/>
            </a:endParaRPr>
          </a:p>
        </p:txBody>
      </p:sp>
      <p:sp>
        <p:nvSpPr>
          <p:cNvPr id="134" name="Google Shape;134;p1"/>
          <p:cNvSpPr txBox="1"/>
          <p:nvPr>
            <p:ph idx="2" type="body"/>
          </p:nvPr>
        </p:nvSpPr>
        <p:spPr>
          <a:xfrm>
            <a:off x="371474" y="4689958"/>
            <a:ext cx="5486885" cy="109253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000"/>
              <a:buNone/>
            </a:pPr>
            <a:r>
              <a:rPr b="1" lang="en-GB" sz="2000">
                <a:latin typeface="Calibri"/>
                <a:ea typeface="Calibri"/>
                <a:cs typeface="Calibri"/>
                <a:sym typeface="Calibri"/>
              </a:rPr>
              <a:t>Síť zástupců místních samospráv v EU,</a:t>
            </a:r>
            <a:endParaRPr/>
          </a:p>
          <a:p>
            <a:pPr indent="0" lvl="0" marL="0" rtl="0" algn="l">
              <a:lnSpc>
                <a:spcPct val="100000"/>
              </a:lnSpc>
              <a:spcBef>
                <a:spcPts val="0"/>
              </a:spcBef>
              <a:spcAft>
                <a:spcPts val="0"/>
              </a:spcAft>
              <a:buClr>
                <a:schemeClr val="lt1"/>
              </a:buClr>
              <a:buSzPts val="2000"/>
              <a:buNone/>
            </a:pPr>
            <a:r>
              <a:rPr b="1" lang="en-GB" sz="2000">
                <a:latin typeface="Calibri"/>
                <a:ea typeface="Calibri"/>
                <a:cs typeface="Calibri"/>
                <a:sym typeface="Calibri"/>
              </a:rPr>
              <a:t>kteří společně komunikují o záležitostech EU</a:t>
            </a:r>
            <a:endParaRPr/>
          </a:p>
        </p:txBody>
      </p:sp>
      <p:sp>
        <p:nvSpPr>
          <p:cNvPr id="135" name="Google Shape;135;p1"/>
          <p:cNvSpPr txBox="1"/>
          <p:nvPr>
            <p:ph idx="3" type="body"/>
          </p:nvPr>
        </p:nvSpPr>
        <p:spPr>
          <a:xfrm>
            <a:off x="8113486" y="6020374"/>
            <a:ext cx="3707039"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FFFFFF"/>
              </a:buClr>
              <a:buSzPts val="1400"/>
              <a:buFont typeface="Arial"/>
              <a:buNone/>
            </a:pPr>
            <a:r>
              <a:rPr b="0" i="0" lang="en-GB" sz="1400" u="none" cap="none" strike="noStrike">
                <a:solidFill>
                  <a:srgbClr val="FFFFFF"/>
                </a:solidFill>
                <a:latin typeface="Calibri"/>
                <a:ea typeface="Calibri"/>
                <a:cs typeface="Calibri"/>
                <a:sym typeface="Calibri"/>
              </a:rPr>
              <a:t>Budujeme Evropu se</a:t>
            </a:r>
            <a:br>
              <a:rPr b="0" i="0" lang="en-GB" sz="1400" u="none" cap="none" strike="noStrike">
                <a:solidFill>
                  <a:srgbClr val="FFFFFF"/>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zástupci místních samospráv</a:t>
            </a:r>
            <a:endParaRPr b="0" i="0" sz="1400" u="none" cap="none" strike="noStrike">
              <a:solidFill>
                <a:srgbClr val="FFFFFF"/>
              </a:solidFill>
              <a:latin typeface="Calibri"/>
              <a:ea typeface="Calibri"/>
              <a:cs typeface="Calibri"/>
              <a:sym typeface="Calibri"/>
            </a:endParaRPr>
          </a:p>
          <a:p>
            <a:pPr indent="0" lvl="0" marL="0" marR="0" rtl="0" algn="r">
              <a:lnSpc>
                <a:spcPct val="90000"/>
              </a:lnSpc>
              <a:spcBef>
                <a:spcPts val="1000"/>
              </a:spcBef>
              <a:spcAft>
                <a:spcPts val="0"/>
              </a:spcAft>
              <a:buClr>
                <a:srgbClr val="FFFFFF"/>
              </a:buClr>
              <a:buSzPts val="1400"/>
              <a:buFont typeface="Arial"/>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0"/>
          <p:cNvSpPr txBox="1"/>
          <p:nvPr>
            <p:ph idx="1" type="body"/>
          </p:nvPr>
        </p:nvSpPr>
        <p:spPr>
          <a:xfrm>
            <a:off x="8200572" y="6020374"/>
            <a:ext cx="3619954"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7F7F7F"/>
              </a:buClr>
              <a:buSzPts val="1400"/>
              <a:buFont typeface="Arial"/>
              <a:buNone/>
            </a:pPr>
            <a:r>
              <a:rPr b="0" i="0" lang="en-GB" sz="1400" u="none" cap="none" strike="noStrike">
                <a:solidFill>
                  <a:srgbClr val="7F7F7F"/>
                </a:solidFill>
                <a:latin typeface="Calibri"/>
                <a:ea typeface="Calibri"/>
                <a:cs typeface="Calibri"/>
                <a:sym typeface="Calibri"/>
              </a:rPr>
              <a:t>Budujeme Evropu se</a:t>
            </a:r>
            <a:br>
              <a:rPr b="0" i="0" lang="en-GB" sz="1400" u="none" cap="none" strike="noStrike">
                <a:solidFill>
                  <a:srgbClr val="7F7F7F"/>
                </a:solidFill>
                <a:latin typeface="Calibri"/>
                <a:ea typeface="Calibri"/>
                <a:cs typeface="Calibri"/>
                <a:sym typeface="Calibri"/>
              </a:rPr>
            </a:br>
            <a:r>
              <a:rPr b="1" i="0" lang="en-GB" sz="2400" u="none" cap="none" strike="noStrike">
                <a:solidFill>
                  <a:srgbClr val="13155D"/>
                </a:solidFill>
                <a:latin typeface="Calibri"/>
                <a:ea typeface="Calibri"/>
                <a:cs typeface="Calibri"/>
                <a:sym typeface="Calibri"/>
              </a:rPr>
              <a:t>zástupci místních samospráv</a:t>
            </a:r>
            <a:endParaRPr/>
          </a:p>
          <a:p>
            <a:pPr indent="0" lvl="0" marL="0" marR="0" rtl="0" algn="r">
              <a:lnSpc>
                <a:spcPct val="90000"/>
              </a:lnSpc>
              <a:spcBef>
                <a:spcPts val="0"/>
              </a:spcBef>
              <a:spcAft>
                <a:spcPts val="0"/>
              </a:spcAft>
              <a:buClr>
                <a:srgbClr val="7F7F7F"/>
              </a:buClr>
              <a:buSzPts val="1400"/>
              <a:buFont typeface="Arial"/>
              <a:buNone/>
            </a:pPr>
            <a:r>
              <a:t/>
            </a:r>
            <a:endParaRPr b="0" i="0" sz="1400" u="none" cap="none" strike="noStrike">
              <a:solidFill>
                <a:srgbClr val="7F7F7F"/>
              </a:solidFill>
              <a:latin typeface="Calibri"/>
              <a:ea typeface="Calibri"/>
              <a:cs typeface="Calibri"/>
              <a:sym typeface="Calibri"/>
            </a:endParaRPr>
          </a:p>
        </p:txBody>
      </p:sp>
      <p:sp>
        <p:nvSpPr>
          <p:cNvPr id="202" name="Google Shape;202;p10"/>
          <p:cNvSpPr txBox="1"/>
          <p:nvPr>
            <p:ph type="title"/>
          </p:nvPr>
        </p:nvSpPr>
        <p:spPr>
          <a:xfrm>
            <a:off x="1433407" y="1449389"/>
            <a:ext cx="9325185" cy="4140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13165D"/>
              </a:buClr>
              <a:buSzPts val="3600"/>
              <a:buNone/>
            </a:pPr>
            <a:r>
              <a:rPr lang="en-GB">
                <a:solidFill>
                  <a:srgbClr val="13165D"/>
                </a:solidFill>
                <a:latin typeface="Calibri"/>
                <a:ea typeface="Calibri"/>
                <a:cs typeface="Calibri"/>
                <a:sym typeface="Calibri"/>
              </a:rPr>
              <a:t>Partner</a:t>
            </a:r>
            <a:r>
              <a:rPr b="1" lang="en-GB">
                <a:solidFill>
                  <a:srgbClr val="13165D"/>
                </a:solidFill>
                <a:latin typeface="Calibri"/>
                <a:ea typeface="Calibri"/>
                <a:cs typeface="Calibri"/>
                <a:sym typeface="Calibri"/>
              </a:rPr>
              <a:t> místního orgánu</a:t>
            </a:r>
            <a:r>
              <a:rPr lang="en-GB">
                <a:solidFill>
                  <a:srgbClr val="13165D"/>
                </a:solidFill>
                <a:latin typeface="Calibri"/>
                <a:ea typeface="Calibri"/>
                <a:cs typeface="Calibri"/>
                <a:sym typeface="Calibri"/>
              </a:rPr>
              <a:t> Komise při informování o záležitostech EU na místní úrovni</a:t>
            </a: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r>
              <a:rPr b="1" lang="en-GB"/>
              <a:t>Místní volený zástupce jmenovaný místním orgánem</a:t>
            </a:r>
            <a:r>
              <a:rPr lang="en-GB"/>
              <a:t> jako člen sítě „Budujeme Evropu se zástupci místních samospráv“</a:t>
            </a:r>
            <a:br>
              <a:rPr lang="en-GB"/>
            </a:br>
            <a:endParaRPr/>
          </a:p>
        </p:txBody>
      </p:sp>
      <p:sp>
        <p:nvSpPr>
          <p:cNvPr id="203" name="Google Shape;203;p10"/>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Jak bude síť fungovat</a:t>
            </a:r>
            <a:endParaRPr>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1"/>
          <p:cNvSpPr txBox="1"/>
          <p:nvPr>
            <p:ph type="title"/>
          </p:nvPr>
        </p:nvSpPr>
        <p:spPr>
          <a:xfrm>
            <a:off x="315720" y="1449388"/>
            <a:ext cx="76124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5 hlavních přínosů</a:t>
            </a:r>
            <a:r>
              <a:rPr lang="en-GB" sz="4000">
                <a:solidFill>
                  <a:srgbClr val="FFF200"/>
                </a:solidFill>
                <a:latin typeface="Calibri"/>
                <a:ea typeface="Calibri"/>
                <a:cs typeface="Calibri"/>
                <a:sym typeface="Calibri"/>
              </a:rPr>
              <a:t> </a:t>
            </a:r>
            <a:br>
              <a:rPr lang="en-GB" sz="4000">
                <a:solidFill>
                  <a:srgbClr val="FFF200"/>
                </a:solidFill>
                <a:latin typeface="Calibri"/>
                <a:ea typeface="Calibri"/>
                <a:cs typeface="Calibri"/>
                <a:sym typeface="Calibri"/>
              </a:rPr>
            </a:br>
            <a:r>
              <a:rPr lang="en-GB"/>
              <a:t>zapojení do této sítě</a:t>
            </a:r>
            <a:endParaRPr sz="4000"/>
          </a:p>
        </p:txBody>
      </p:sp>
      <p:sp>
        <p:nvSpPr>
          <p:cNvPr id="209" name="Google Shape;209;p11"/>
          <p:cNvSpPr txBox="1"/>
          <p:nvPr/>
        </p:nvSpPr>
        <p:spPr>
          <a:xfrm>
            <a:off x="8040914" y="6020374"/>
            <a:ext cx="3779611"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FFFFFF"/>
              </a:buClr>
              <a:buSzPts val="1400"/>
              <a:buFont typeface="Arial"/>
              <a:buNone/>
            </a:pPr>
            <a:r>
              <a:rPr b="0" i="0" lang="en-GB" sz="1400" u="none" cap="none" strike="noStrike">
                <a:solidFill>
                  <a:srgbClr val="FFFFFF"/>
                </a:solidFill>
                <a:latin typeface="Calibri"/>
                <a:ea typeface="Calibri"/>
                <a:cs typeface="Calibri"/>
                <a:sym typeface="Calibri"/>
              </a:rPr>
              <a:t>Budujeme Evropu se</a:t>
            </a:r>
            <a:br>
              <a:rPr b="0" i="0" lang="en-GB" sz="1400" u="none" cap="none" strike="noStrike">
                <a:solidFill>
                  <a:srgbClr val="FFFFFF"/>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zástupci místních samospráv</a:t>
            </a:r>
            <a:endParaRPr b="0" i="0" sz="1400" u="none" cap="none" strike="noStrike">
              <a:solidFill>
                <a:srgbClr val="FFFFFF"/>
              </a:solidFill>
              <a:latin typeface="Calibri"/>
              <a:ea typeface="Calibri"/>
              <a:cs typeface="Calibri"/>
              <a:sym typeface="Calibri"/>
            </a:endParaRPr>
          </a:p>
          <a:p>
            <a:pPr indent="0" lvl="0" marL="0" marR="0" rtl="0" algn="r">
              <a:lnSpc>
                <a:spcPct val="90000"/>
              </a:lnSpc>
              <a:spcBef>
                <a:spcPts val="1000"/>
              </a:spcBef>
              <a:spcAft>
                <a:spcPts val="0"/>
              </a:spcAft>
              <a:buClr>
                <a:srgbClr val="FFFFFF"/>
              </a:buClr>
              <a:buSzPts val="1400"/>
              <a:buFont typeface="Arial"/>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2"/>
          <p:cNvSpPr txBox="1"/>
          <p:nvPr>
            <p:ph idx="1" type="body"/>
          </p:nvPr>
        </p:nvSpPr>
        <p:spPr>
          <a:xfrm>
            <a:off x="8011886" y="6020374"/>
            <a:ext cx="3808639"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7F7F7F"/>
              </a:buClr>
              <a:buSzPts val="1400"/>
              <a:buFont typeface="Arial"/>
              <a:buNone/>
            </a:pPr>
            <a:r>
              <a:rPr b="0" i="0" lang="en-GB" sz="1400" u="none" cap="none" strike="noStrike">
                <a:solidFill>
                  <a:srgbClr val="7F7F7F"/>
                </a:solidFill>
                <a:latin typeface="Calibri"/>
                <a:ea typeface="Calibri"/>
                <a:cs typeface="Calibri"/>
                <a:sym typeface="Calibri"/>
              </a:rPr>
              <a:t>Budujeme Evropu se</a:t>
            </a:r>
            <a:br>
              <a:rPr b="0" i="0" lang="en-GB" sz="1400" u="none" cap="none" strike="noStrike">
                <a:solidFill>
                  <a:srgbClr val="7F7F7F"/>
                </a:solidFill>
                <a:latin typeface="Calibri"/>
                <a:ea typeface="Calibri"/>
                <a:cs typeface="Calibri"/>
                <a:sym typeface="Calibri"/>
              </a:rPr>
            </a:br>
            <a:r>
              <a:rPr b="1" i="0" lang="en-GB" sz="2400" u="none" cap="none" strike="noStrike">
                <a:solidFill>
                  <a:srgbClr val="13155D"/>
                </a:solidFill>
                <a:latin typeface="Calibri"/>
                <a:ea typeface="Calibri"/>
                <a:cs typeface="Calibri"/>
                <a:sym typeface="Calibri"/>
              </a:rPr>
              <a:t>zástupci místních samospráv</a:t>
            </a:r>
            <a:endParaRPr/>
          </a:p>
          <a:p>
            <a:pPr indent="0" lvl="0" marL="0" marR="0" rtl="0" algn="r">
              <a:lnSpc>
                <a:spcPct val="90000"/>
              </a:lnSpc>
              <a:spcBef>
                <a:spcPts val="0"/>
              </a:spcBef>
              <a:spcAft>
                <a:spcPts val="0"/>
              </a:spcAft>
              <a:buClr>
                <a:srgbClr val="7F7F7F"/>
              </a:buClr>
              <a:buSzPts val="1400"/>
              <a:buFont typeface="Arial"/>
              <a:buNone/>
            </a:pPr>
            <a:r>
              <a:t/>
            </a:r>
            <a:endParaRPr b="0" i="0" sz="1400" u="none" cap="none" strike="noStrike">
              <a:solidFill>
                <a:srgbClr val="7F7F7F"/>
              </a:solidFill>
              <a:latin typeface="Calibri"/>
              <a:ea typeface="Calibri"/>
              <a:cs typeface="Calibri"/>
              <a:sym typeface="Calibri"/>
            </a:endParaRPr>
          </a:p>
        </p:txBody>
      </p:sp>
      <p:sp>
        <p:nvSpPr>
          <p:cNvPr id="215" name="Google Shape;215;p1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5 hlavních přínosů </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zapojení do této sítě</a:t>
            </a:r>
            <a:endParaRPr>
              <a:solidFill>
                <a:srgbClr val="13165D"/>
              </a:solidFill>
              <a:latin typeface="Calibri"/>
              <a:ea typeface="Calibri"/>
              <a:cs typeface="Calibri"/>
              <a:sym typeface="Calibri"/>
            </a:endParaRPr>
          </a:p>
        </p:txBody>
      </p:sp>
      <p:sp>
        <p:nvSpPr>
          <p:cNvPr id="216" name="Google Shape;216;p12"/>
          <p:cNvSpPr/>
          <p:nvPr/>
        </p:nvSpPr>
        <p:spPr>
          <a:xfrm>
            <a:off x="371472" y="1820017"/>
            <a:ext cx="5361506" cy="1313601"/>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Privilegovaný přístup </a:t>
            </a:r>
            <a:r>
              <a:rPr b="1" i="0" lang="en-GB" sz="1600" u="none" cap="none" strike="noStrike">
                <a:solidFill>
                  <a:schemeClr val="lt1"/>
                </a:solidFill>
                <a:latin typeface="Calibri"/>
                <a:ea typeface="Calibri"/>
                <a:cs typeface="Calibri"/>
                <a:sym typeface="Calibri"/>
              </a:rPr>
              <a:t>k oficiálním informačním zdrojům EU v národních jazycích, informačním materiálům, online</a:t>
            </a:r>
            <a:endParaRPr b="1" i="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Calibri"/>
                <a:ea typeface="Calibri"/>
                <a:cs typeface="Calibri"/>
                <a:sym typeface="Calibri"/>
              </a:rPr>
              <a:t>i offline seminářům a dalším formám informací, které umožňují členům diskutovat s občany o řešení otázek EU.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00"/>
              </a:solidFill>
              <a:latin typeface="Calibri"/>
              <a:ea typeface="Calibri"/>
              <a:cs typeface="Calibri"/>
              <a:sym typeface="Calibri"/>
            </a:endParaRPr>
          </a:p>
        </p:txBody>
      </p:sp>
      <p:sp>
        <p:nvSpPr>
          <p:cNvPr id="217" name="Google Shape;217;p12"/>
          <p:cNvSpPr/>
          <p:nvPr/>
        </p:nvSpPr>
        <p:spPr>
          <a:xfrm>
            <a:off x="6459022" y="3049293"/>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Přístup k živé síti kolegů </a:t>
            </a:r>
            <a:r>
              <a:rPr b="1" i="0" lang="en-GB" sz="1600" u="none" cap="none" strike="noStrike">
                <a:solidFill>
                  <a:schemeClr val="lt1"/>
                </a:solidFill>
                <a:latin typeface="Calibri"/>
                <a:ea typeface="Calibri"/>
                <a:cs typeface="Calibri"/>
                <a:sym typeface="Calibri"/>
              </a:rPr>
              <a:t>prostřednictvím vyhrazené online platformy s dalšími členy sítě.</a:t>
            </a:r>
            <a:endParaRPr b="0" i="0" sz="1400" u="none" cap="none" strike="noStrike">
              <a:solidFill>
                <a:srgbClr val="000000"/>
              </a:solidFill>
              <a:latin typeface="Arial"/>
              <a:ea typeface="Arial"/>
              <a:cs typeface="Arial"/>
              <a:sym typeface="Arial"/>
            </a:endParaRPr>
          </a:p>
        </p:txBody>
      </p:sp>
      <p:sp>
        <p:nvSpPr>
          <p:cNvPr id="218" name="Google Shape;218;p12"/>
          <p:cNvSpPr/>
          <p:nvPr/>
        </p:nvSpPr>
        <p:spPr>
          <a:xfrm>
            <a:off x="371474" y="3337690"/>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Zviditelnění činností člena</a:t>
            </a:r>
            <a:r>
              <a:rPr b="1" i="0" lang="en-GB" sz="1600" u="none" cap="none" strike="noStrike">
                <a:solidFill>
                  <a:schemeClr val="lt1"/>
                </a:solidFill>
                <a:latin typeface="Calibri"/>
                <a:ea typeface="Calibri"/>
                <a:cs typeface="Calibri"/>
                <a:sym typeface="Calibri"/>
              </a:rPr>
              <a:t> prováděných v rámci sítě na úrovni EU.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00"/>
              </a:solidFill>
              <a:latin typeface="Calibri"/>
              <a:ea typeface="Calibri"/>
              <a:cs typeface="Calibri"/>
              <a:sym typeface="Calibri"/>
            </a:endParaRPr>
          </a:p>
        </p:txBody>
      </p:sp>
      <p:sp>
        <p:nvSpPr>
          <p:cNvPr id="219" name="Google Shape;219;p12"/>
          <p:cNvSpPr/>
          <p:nvPr/>
        </p:nvSpPr>
        <p:spPr>
          <a:xfrm>
            <a:off x="6483539" y="1820017"/>
            <a:ext cx="5336989" cy="1015214"/>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Přístup k přednostním návštěvám </a:t>
            </a:r>
            <a:r>
              <a:rPr b="1" i="0" lang="en-GB" sz="1600" u="none" cap="none" strike="noStrike">
                <a:solidFill>
                  <a:schemeClr val="lt1"/>
                </a:solidFill>
                <a:latin typeface="Calibri"/>
                <a:ea typeface="Calibri"/>
                <a:cs typeface="Calibri"/>
                <a:sym typeface="Calibri"/>
              </a:rPr>
              <a:t>návštěvnického centra Evropské komise v Bruselu, ať již fyzickým nebo online, pořádaným pokud možno v jazyce člena.</a:t>
            </a:r>
            <a:endParaRPr b="0" i="0" sz="1400" u="none" cap="none" strike="noStrike">
              <a:solidFill>
                <a:srgbClr val="000000"/>
              </a:solidFill>
              <a:latin typeface="Arial"/>
              <a:ea typeface="Arial"/>
              <a:cs typeface="Arial"/>
              <a:sym typeface="Arial"/>
            </a:endParaRPr>
          </a:p>
        </p:txBody>
      </p:sp>
      <p:sp>
        <p:nvSpPr>
          <p:cNvPr id="220" name="Google Shape;220;p12"/>
          <p:cNvSpPr/>
          <p:nvPr/>
        </p:nvSpPr>
        <p:spPr>
          <a:xfrm>
            <a:off x="371472" y="4301175"/>
            <a:ext cx="5361506" cy="1000290"/>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Privilegovaný přístup k řadě kontaktních sítí EU</a:t>
            </a:r>
            <a:r>
              <a:rPr b="1" i="0" lang="en-GB" sz="1600" u="none" cap="none" strike="noStrike">
                <a:solidFill>
                  <a:schemeClr val="lt1"/>
                </a:solidFill>
                <a:latin typeface="Calibri"/>
                <a:ea typeface="Calibri"/>
                <a:cs typeface="Calibri"/>
                <a:sym typeface="Calibri"/>
              </a:rPr>
              <a:t>,</a:t>
            </a:r>
            <a:r>
              <a:rPr b="1" i="0" lang="en-GB" sz="1600" u="none" cap="none" strike="noStrike">
                <a:solidFill>
                  <a:srgbClr val="FFFF00"/>
                </a:solidFill>
                <a:latin typeface="Calibri"/>
                <a:ea typeface="Calibri"/>
                <a:cs typeface="Calibri"/>
                <a:sym typeface="Calibri"/>
              </a:rPr>
              <a:t> </a:t>
            </a:r>
            <a:r>
              <a:rPr b="1" i="0" lang="en-GB" sz="1600" u="none" cap="none" strike="noStrike">
                <a:solidFill>
                  <a:schemeClr val="lt1"/>
                </a:solidFill>
                <a:latin typeface="Calibri"/>
                <a:ea typeface="Calibri"/>
                <a:cs typeface="Calibri"/>
                <a:sym typeface="Calibri"/>
              </a:rPr>
              <a:t>včetně více než 420 středisek EUROPE DIRECT, která se nacházejí téměř ve všech regionech EU.</a:t>
            </a:r>
            <a:endParaRPr b="0" i="0" sz="1400" u="none" cap="none" strike="noStrike">
              <a:solidFill>
                <a:srgbClr val="000000"/>
              </a:solidFill>
              <a:latin typeface="Arial"/>
              <a:ea typeface="Arial"/>
              <a:cs typeface="Arial"/>
              <a:sym typeface="Arial"/>
            </a:endParaRPr>
          </a:p>
        </p:txBody>
      </p:sp>
      <p:sp>
        <p:nvSpPr>
          <p:cNvPr id="221" name="Google Shape;221;p12"/>
          <p:cNvSpPr txBox="1"/>
          <p:nvPr/>
        </p:nvSpPr>
        <p:spPr>
          <a:xfrm>
            <a:off x="2992211" y="3275112"/>
            <a:ext cx="61313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22" name="Google Shape;222;p12"/>
          <p:cNvSpPr txBox="1"/>
          <p:nvPr/>
        </p:nvSpPr>
        <p:spPr>
          <a:xfrm>
            <a:off x="2992211" y="3275112"/>
            <a:ext cx="61313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23" name="Google Shape;223;p12"/>
          <p:cNvSpPr txBox="1"/>
          <p:nvPr/>
        </p:nvSpPr>
        <p:spPr>
          <a:xfrm>
            <a:off x="2992211" y="3275112"/>
            <a:ext cx="61313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4"/>
          <p:cNvSpPr txBox="1"/>
          <p:nvPr>
            <p:ph type="title"/>
          </p:nvPr>
        </p:nvSpPr>
        <p:spPr>
          <a:xfrm>
            <a:off x="316700" y="1449388"/>
            <a:ext cx="7712100" cy="414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rgbClr val="FFFFFF"/>
                </a:solidFill>
              </a:rPr>
              <a:t>Specifický </a:t>
            </a:r>
            <a:r>
              <a:rPr b="1" lang="en-GB">
                <a:solidFill>
                  <a:srgbClr val="FFF100"/>
                </a:solidFill>
              </a:rPr>
              <a:t>průzkum</a:t>
            </a:r>
            <a:endParaRPr b="1">
              <a:solidFill>
                <a:srgbClr val="FFF100"/>
              </a:solidFill>
            </a:endParaRPr>
          </a:p>
        </p:txBody>
      </p:sp>
      <p:sp>
        <p:nvSpPr>
          <p:cNvPr id="229" name="Google Shape;229;p44"/>
          <p:cNvSpPr txBox="1"/>
          <p:nvPr>
            <p:ph idx="1" type="body"/>
          </p:nvPr>
        </p:nvSpPr>
        <p:spPr>
          <a:xfrm>
            <a:off x="7788442" y="6020374"/>
            <a:ext cx="4032209"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Budujeme Evropu se</a:t>
            </a:r>
            <a:br>
              <a:rPr lang="en-GB"/>
            </a:br>
            <a:r>
              <a:rPr b="1" lang="en-GB" sz="2400">
                <a:solidFill>
                  <a:srgbClr val="13155D"/>
                </a:solidFill>
              </a:rPr>
              <a:t>zástupci místních samospráv</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5"/>
          <p:cNvSpPr txBox="1"/>
          <p:nvPr>
            <p:ph type="title"/>
          </p:nvPr>
        </p:nvSpPr>
        <p:spPr>
          <a:xfrm>
            <a:off x="1602902" y="982212"/>
            <a:ext cx="8069100" cy="3834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000"/>
              <a:buFont typeface="Arial"/>
              <a:buNone/>
            </a:pPr>
            <a:r>
              <a:rPr b="0" i="0" lang="en-GB" sz="2000" u="none" cap="none" strike="noStrike">
                <a:solidFill>
                  <a:srgbClr val="13165D"/>
                </a:solidFill>
                <a:latin typeface="Calibri"/>
                <a:ea typeface="Calibri"/>
                <a:cs typeface="Calibri"/>
                <a:sym typeface="Calibri"/>
              </a:rPr>
              <a:t>Vyplněním specifického průzkumu získáte přístup k tématům, která jsou nejrelevantnější pro vaše informační potřeby v daném volebním obvodu.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Zapojením se do specifického průzkumu EU budete mít možnost:</a:t>
            </a:r>
            <a:br>
              <a:rPr b="1"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získávat relevantní informace týkající se EU</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účastnit se online seminářů</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účastnit se návštěv institucí EU ve svém jazyce</a:t>
            </a:r>
            <a:br>
              <a:rPr b="0" i="0" lang="en-GB" sz="2000" u="none" cap="none" strike="noStrike">
                <a:solidFill>
                  <a:srgbClr val="13165D"/>
                </a:solidFill>
                <a:latin typeface="Calibri"/>
                <a:ea typeface="Calibri"/>
                <a:cs typeface="Calibri"/>
                <a:sym typeface="Calibri"/>
              </a:rPr>
            </a:br>
            <a:br>
              <a:rPr b="0" i="0" lang="en-GB" sz="1800" u="none" cap="none" strike="noStrike">
                <a:solidFill>
                  <a:srgbClr val="000000"/>
                </a:solidFill>
                <a:latin typeface="Arial"/>
                <a:ea typeface="Arial"/>
                <a:cs typeface="Arial"/>
                <a:sym typeface="Arial"/>
              </a:rPr>
            </a:br>
            <a:r>
              <a:rPr b="1" i="0" lang="en-GB" sz="2000" u="none" cap="none" strike="noStrike">
                <a:solidFill>
                  <a:srgbClr val="13165D"/>
                </a:solidFill>
                <a:latin typeface="Calibri"/>
                <a:ea typeface="Calibri"/>
                <a:cs typeface="Calibri"/>
                <a:sym typeface="Calibri"/>
              </a:rPr>
              <a:t>Odkaz na specifický průzkum: </a:t>
            </a:r>
            <a:br>
              <a:rPr b="0" i="0" lang="en-GB" sz="2000" u="none" cap="none" strike="noStrike">
                <a:solidFill>
                  <a:srgbClr val="13165D"/>
                </a:solidFill>
                <a:latin typeface="Calibri"/>
                <a:ea typeface="Calibri"/>
                <a:cs typeface="Calibri"/>
                <a:sym typeface="Calibri"/>
              </a:rPr>
            </a:br>
            <a:br>
              <a:rPr b="0" i="0" lang="en-GB" sz="2000" u="sng" cap="none" strike="noStrike">
                <a:solidFill>
                  <a:srgbClr val="13165D"/>
                </a:solidFill>
                <a:latin typeface="Calibri"/>
                <a:ea typeface="Calibri"/>
                <a:cs typeface="Calibri"/>
                <a:sym typeface="Calibri"/>
                <a:hlinkClick r:id="rId3">
                  <a:extLst>
                    <a:ext uri="{A12FA001-AC4F-418D-AE19-62706E023703}">
                      <ahyp:hlinkClr val="tx"/>
                    </a:ext>
                  </a:extLst>
                </a:hlinkClick>
              </a:rPr>
            </a:br>
            <a:r>
              <a:rPr b="0" i="0" lang="en-GB" sz="2000" u="sng" cap="none" strike="noStrike">
                <a:solidFill>
                  <a:srgbClr val="13165D"/>
                </a:solidFill>
                <a:latin typeface="Calibri"/>
                <a:ea typeface="Calibri"/>
                <a:cs typeface="Calibri"/>
                <a:sym typeface="Calibri"/>
                <a:hlinkClick r:id="rId4">
                  <a:extLst>
                    <a:ext uri="{A12FA001-AC4F-418D-AE19-62706E023703}">
                      <ahyp:hlinkClr val="tx"/>
                    </a:ext>
                  </a:extLst>
                </a:hlinkClick>
              </a:rPr>
              <a:t>https://ec.europa.eu/eusurvey/runner/BELC-specific-survey</a:t>
            </a:r>
            <a:endParaRPr b="0" i="0" sz="2000" u="none" cap="none" strike="noStrike">
              <a:solidFill>
                <a:srgbClr val="13165D"/>
              </a:solidFill>
              <a:latin typeface="Calibri"/>
              <a:ea typeface="Calibri"/>
              <a:cs typeface="Calibri"/>
              <a:sym typeface="Calibri"/>
            </a:endParaRPr>
          </a:p>
        </p:txBody>
      </p:sp>
      <p:sp>
        <p:nvSpPr>
          <p:cNvPr id="235" name="Google Shape;235;p45"/>
          <p:cNvSpPr txBox="1"/>
          <p:nvPr>
            <p:ph idx="1" type="body"/>
          </p:nvPr>
        </p:nvSpPr>
        <p:spPr>
          <a:xfrm>
            <a:off x="8141368" y="6020374"/>
            <a:ext cx="3679157"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Budujeme Evropu se</a:t>
            </a:r>
            <a:br>
              <a:rPr lang="en-GB"/>
            </a:br>
            <a:r>
              <a:rPr b="1" lang="en-GB" sz="2400">
                <a:solidFill>
                  <a:srgbClr val="13155D"/>
                </a:solidFill>
              </a:rPr>
              <a:t>zástupci místních samospráv</a:t>
            </a:r>
            <a:endParaRPr/>
          </a:p>
        </p:txBody>
      </p:sp>
      <p:sp>
        <p:nvSpPr>
          <p:cNvPr id="236" name="Google Shape;236;p45"/>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Specifický průzkum</a:t>
            </a:r>
            <a:endParaRPr>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3"/>
          <p:cNvSpPr txBox="1"/>
          <p:nvPr>
            <p:ph type="title"/>
          </p:nvPr>
        </p:nvSpPr>
        <p:spPr>
          <a:xfrm>
            <a:off x="371475" y="1449388"/>
            <a:ext cx="6740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00"/>
              </a:buClr>
              <a:buSzPts val="4000"/>
              <a:buFont typeface="Calibri"/>
              <a:buNone/>
            </a:pPr>
            <a:r>
              <a:rPr b="1" lang="en-GB">
                <a:solidFill>
                  <a:srgbClr val="FFFF00"/>
                </a:solidFill>
                <a:latin typeface="Calibri"/>
                <a:ea typeface="Calibri"/>
                <a:cs typeface="Calibri"/>
                <a:sym typeface="Calibri"/>
              </a:rPr>
              <a:t>Partnerství</a:t>
            </a:r>
            <a:br>
              <a:rPr b="1" lang="en-GB">
                <a:solidFill>
                  <a:srgbClr val="FFFF00"/>
                </a:solidFill>
                <a:latin typeface="Calibri"/>
                <a:ea typeface="Calibri"/>
                <a:cs typeface="Calibri"/>
                <a:sym typeface="Calibri"/>
              </a:rPr>
            </a:br>
            <a:r>
              <a:rPr b="1" lang="en-GB">
                <a:solidFill>
                  <a:schemeClr val="lt1"/>
                </a:solidFill>
                <a:latin typeface="Calibri"/>
                <a:ea typeface="Calibri"/>
                <a:cs typeface="Calibri"/>
                <a:sym typeface="Calibri"/>
              </a:rPr>
              <a:t>s</a:t>
            </a:r>
            <a:r>
              <a:rPr b="1" lang="en-GB">
                <a:solidFill>
                  <a:srgbClr val="FFFF00"/>
                </a:solidFill>
                <a:latin typeface="Calibri"/>
                <a:ea typeface="Calibri"/>
                <a:cs typeface="Calibri"/>
                <a:sym typeface="Calibri"/>
              </a:rPr>
              <a:t> </a:t>
            </a:r>
            <a:r>
              <a:rPr b="1" lang="en-GB">
                <a:solidFill>
                  <a:schemeClr val="lt1"/>
                </a:solidFill>
                <a:latin typeface="Calibri"/>
                <a:ea typeface="Calibri"/>
                <a:cs typeface="Calibri"/>
                <a:sym typeface="Calibri"/>
              </a:rPr>
              <a:t>Výborem regionů</a:t>
            </a:r>
            <a:endParaRPr>
              <a:solidFill>
                <a:schemeClr val="lt1"/>
              </a:solidFill>
            </a:endParaRPr>
          </a:p>
        </p:txBody>
      </p:sp>
      <p:sp>
        <p:nvSpPr>
          <p:cNvPr id="242" name="Google Shape;242;p13"/>
          <p:cNvSpPr txBox="1"/>
          <p:nvPr/>
        </p:nvSpPr>
        <p:spPr>
          <a:xfrm>
            <a:off x="7997371" y="6020374"/>
            <a:ext cx="3823154"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FFFFFF"/>
              </a:buClr>
              <a:buSzPts val="1400"/>
              <a:buFont typeface="Arial"/>
              <a:buNone/>
            </a:pPr>
            <a:r>
              <a:rPr b="0" i="0" lang="en-GB" sz="1400" u="none" cap="none" strike="noStrike">
                <a:solidFill>
                  <a:srgbClr val="FFFFFF"/>
                </a:solidFill>
                <a:latin typeface="Calibri"/>
                <a:ea typeface="Calibri"/>
                <a:cs typeface="Calibri"/>
                <a:sym typeface="Calibri"/>
              </a:rPr>
              <a:t>Budujeme Evropu se</a:t>
            </a:r>
            <a:br>
              <a:rPr b="0" i="0" lang="en-GB" sz="1400" u="none" cap="none" strike="noStrike">
                <a:solidFill>
                  <a:srgbClr val="FFFFFF"/>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zástupci místních samospráv</a:t>
            </a:r>
            <a:endParaRPr b="0" i="0" sz="1400" u="none" cap="none" strike="noStrike">
              <a:solidFill>
                <a:srgbClr val="FFFFFF"/>
              </a:solidFill>
              <a:latin typeface="Calibri"/>
              <a:ea typeface="Calibri"/>
              <a:cs typeface="Calibri"/>
              <a:sym typeface="Calibri"/>
            </a:endParaRPr>
          </a:p>
          <a:p>
            <a:pPr indent="0" lvl="0" marL="0" marR="0" rtl="0" algn="r">
              <a:lnSpc>
                <a:spcPct val="90000"/>
              </a:lnSpc>
              <a:spcBef>
                <a:spcPts val="1000"/>
              </a:spcBef>
              <a:spcAft>
                <a:spcPts val="0"/>
              </a:spcAft>
              <a:buClr>
                <a:srgbClr val="FFFFFF"/>
              </a:buClr>
              <a:buSzPts val="1400"/>
              <a:buFont typeface="Arial"/>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4"/>
          <p:cNvSpPr txBox="1"/>
          <p:nvPr>
            <p:ph idx="1" type="body"/>
          </p:nvPr>
        </p:nvSpPr>
        <p:spPr>
          <a:xfrm>
            <a:off x="7953829" y="6020374"/>
            <a:ext cx="3866696"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7F7F7F"/>
              </a:buClr>
              <a:buSzPts val="1400"/>
              <a:buFont typeface="Arial"/>
              <a:buNone/>
            </a:pPr>
            <a:r>
              <a:rPr b="0" i="0" lang="en-GB" sz="1400" u="none" cap="none" strike="noStrike">
                <a:solidFill>
                  <a:srgbClr val="7F7F7F"/>
                </a:solidFill>
                <a:latin typeface="Calibri"/>
                <a:ea typeface="Calibri"/>
                <a:cs typeface="Calibri"/>
                <a:sym typeface="Calibri"/>
              </a:rPr>
              <a:t>Budujeme Evropu se</a:t>
            </a:r>
            <a:br>
              <a:rPr b="0" i="0" lang="en-GB" sz="1400" u="none" cap="none" strike="noStrike">
                <a:solidFill>
                  <a:srgbClr val="7F7F7F"/>
                </a:solidFill>
                <a:latin typeface="Calibri"/>
                <a:ea typeface="Calibri"/>
                <a:cs typeface="Calibri"/>
                <a:sym typeface="Calibri"/>
              </a:rPr>
            </a:br>
            <a:r>
              <a:rPr b="1" i="0" lang="en-GB" sz="2400" u="none" cap="none" strike="noStrike">
                <a:solidFill>
                  <a:srgbClr val="13155D"/>
                </a:solidFill>
                <a:latin typeface="Calibri"/>
                <a:ea typeface="Calibri"/>
                <a:cs typeface="Calibri"/>
                <a:sym typeface="Calibri"/>
              </a:rPr>
              <a:t>zástupci místních samospráv</a:t>
            </a:r>
            <a:endParaRPr/>
          </a:p>
          <a:p>
            <a:pPr indent="0" lvl="0" marL="0" marR="0" rtl="0" algn="r">
              <a:lnSpc>
                <a:spcPct val="90000"/>
              </a:lnSpc>
              <a:spcBef>
                <a:spcPts val="0"/>
              </a:spcBef>
              <a:spcAft>
                <a:spcPts val="0"/>
              </a:spcAft>
              <a:buClr>
                <a:srgbClr val="7F7F7F"/>
              </a:buClr>
              <a:buSzPts val="1400"/>
              <a:buFont typeface="Arial"/>
              <a:buNone/>
            </a:pPr>
            <a:r>
              <a:t/>
            </a:r>
            <a:endParaRPr b="0" i="0" sz="1400" u="none" cap="none" strike="noStrike">
              <a:solidFill>
                <a:srgbClr val="7F7F7F"/>
              </a:solidFill>
              <a:latin typeface="Calibri"/>
              <a:ea typeface="Calibri"/>
              <a:cs typeface="Calibri"/>
              <a:sym typeface="Calibri"/>
            </a:endParaRPr>
          </a:p>
        </p:txBody>
      </p:sp>
      <p:sp>
        <p:nvSpPr>
          <p:cNvPr id="248" name="Google Shape;248;p1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Partnerství s Výborem regionů</a:t>
            </a:r>
            <a:endParaRPr>
              <a:solidFill>
                <a:srgbClr val="13165D"/>
              </a:solidFill>
              <a:latin typeface="Calibri"/>
              <a:ea typeface="Calibri"/>
              <a:cs typeface="Calibri"/>
              <a:sym typeface="Calibri"/>
            </a:endParaRPr>
          </a:p>
        </p:txBody>
      </p:sp>
      <p:sp>
        <p:nvSpPr>
          <p:cNvPr id="249" name="Google Shape;249;p14"/>
          <p:cNvSpPr txBox="1"/>
          <p:nvPr>
            <p:ph idx="1" type="body"/>
          </p:nvPr>
        </p:nvSpPr>
        <p:spPr>
          <a:xfrm>
            <a:off x="371475" y="1449388"/>
            <a:ext cx="11559268" cy="41719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Síť </a:t>
            </a:r>
            <a:r>
              <a:rPr b="1" i="0" lang="en-GB" sz="2400" u="none" cap="none" strike="noStrike">
                <a:solidFill>
                  <a:srgbClr val="13155D"/>
                </a:solidFill>
                <a:latin typeface="Calibri"/>
                <a:ea typeface="Calibri"/>
                <a:cs typeface="Calibri"/>
                <a:sym typeface="Calibri"/>
              </a:rPr>
              <a:t>„Budujeme Evropu se zástupci místních samospráv“</a:t>
            </a:r>
            <a:r>
              <a:rPr b="0" i="0" lang="en-GB" sz="2400" u="none" cap="none" strike="noStrike">
                <a:solidFill>
                  <a:srgbClr val="13155D"/>
                </a:solidFill>
                <a:latin typeface="Calibri"/>
                <a:ea typeface="Calibri"/>
                <a:cs typeface="Calibri"/>
                <a:sym typeface="Calibri"/>
              </a:rPr>
              <a:t> těží z úzké spolupráce s </a:t>
            </a:r>
            <a:r>
              <a:rPr b="1" i="0" lang="en-GB" sz="2400" u="none" cap="none" strike="noStrike">
                <a:solidFill>
                  <a:srgbClr val="13155D"/>
                </a:solidFill>
                <a:latin typeface="Calibri"/>
                <a:ea typeface="Calibri"/>
                <a:cs typeface="Calibri"/>
                <a:sym typeface="Calibri"/>
              </a:rPr>
              <a:t>Evropskou sítí regionálních a místních zastupitelů odpovědných za unijní záležitosti zřízenou Výborem regionů</a:t>
            </a:r>
            <a:r>
              <a:rPr b="0" i="0" lang="en-GB" sz="2400" u="none" cap="none" strike="noStrike">
                <a:solidFill>
                  <a:srgbClr val="13155D"/>
                </a:solidFill>
                <a:latin typeface="Calibri"/>
                <a:ea typeface="Calibri"/>
                <a:cs typeface="Calibri"/>
                <a:sym typeface="Calibri"/>
              </a:rPr>
              <a:t>.</a:t>
            </a:r>
            <a:endParaRPr/>
          </a:p>
          <a:p>
            <a:pPr indent="0" lvl="0" marL="0" marR="0" rtl="0" algn="l">
              <a:lnSpc>
                <a:spcPct val="90000"/>
              </a:lnSpc>
              <a:spcBef>
                <a:spcPts val="0"/>
              </a:spcBef>
              <a:spcAft>
                <a:spcPts val="0"/>
              </a:spcAft>
              <a:buClr>
                <a:srgbClr val="13155D"/>
              </a:buClr>
              <a:buSzPts val="2400"/>
              <a:buFont typeface="Arial"/>
              <a:buNone/>
            </a:pPr>
            <a:r>
              <a:t/>
            </a:r>
            <a:endParaRPr b="0" i="0" sz="2400" u="none" cap="none" strike="noStrike">
              <a:solidFill>
                <a:srgbClr val="13155D"/>
              </a:solidFill>
              <a:latin typeface="Calibri"/>
              <a:ea typeface="Calibri"/>
              <a:cs typeface="Calibri"/>
              <a:sym typeface="Calibri"/>
            </a:endParaRPr>
          </a:p>
          <a:p>
            <a:pPr indent="0" lvl="0" marL="0" marR="0" rtl="0" algn="l">
              <a:lnSpc>
                <a:spcPct val="90000"/>
              </a:lnSpc>
              <a:spcBef>
                <a:spcPts val="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Evropská síť regionálních a místních zastupitelů odpovědných za unijní záležitosti, která byla zřízena Evropským výborem regionů (VR) v roce 2021, s naší sítí sdílí některé cíle, jako je například zvyšování povědomí o politikách EU mezi zástupci místních samospráv nebo podpora v jejich činnostech souvisejících s EU. </a:t>
            </a:r>
            <a:endParaRPr/>
          </a:p>
          <a:p>
            <a:pPr indent="0" lvl="0" marL="0" marR="0" rtl="0" algn="l">
              <a:lnSpc>
                <a:spcPct val="90000"/>
              </a:lnSpc>
              <a:spcBef>
                <a:spcPts val="100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Zatímco</a:t>
            </a:r>
            <a:r>
              <a:rPr lang="en-GB" sz="2400">
                <a:solidFill>
                  <a:srgbClr val="13155D"/>
                </a:solidFill>
              </a:rPr>
              <a:t> se však </a:t>
            </a:r>
            <a:r>
              <a:rPr b="0" i="0" lang="en-GB" sz="2400" u="none" cap="none" strike="noStrike">
                <a:solidFill>
                  <a:srgbClr val="13155D"/>
                </a:solidFill>
                <a:latin typeface="Calibri"/>
                <a:ea typeface="Calibri"/>
                <a:cs typeface="Calibri"/>
                <a:sym typeface="Calibri"/>
              </a:rPr>
              <a:t>naše síť zaměřuje převážně na komunikaci s občany, cílem sítě Výboru regionů je vytvářet vazby na práci jejích členů. </a:t>
            </a:r>
            <a:endParaRPr/>
          </a:p>
          <a:p>
            <a:pPr indent="0" lvl="0" marL="0" marR="0" rtl="0" algn="l">
              <a:lnSpc>
                <a:spcPct val="90000"/>
              </a:lnSpc>
              <a:spcBef>
                <a:spcPts val="1000"/>
              </a:spcBef>
              <a:spcAft>
                <a:spcPts val="0"/>
              </a:spcAft>
              <a:buClr>
                <a:srgbClr val="13155D"/>
              </a:buClr>
              <a:buSzPts val="2400"/>
              <a:buFont typeface="Arial"/>
              <a:buNone/>
            </a:pPr>
            <a:r>
              <a:t/>
            </a:r>
            <a:endParaRPr b="0" i="0" sz="2400" u="none" cap="none" strike="noStrike">
              <a:solidFill>
                <a:srgbClr val="13155D"/>
              </a:solidFill>
              <a:latin typeface="Calibri"/>
              <a:ea typeface="Calibri"/>
              <a:cs typeface="Calibri"/>
              <a:sym typeface="Calibri"/>
            </a:endParaRPr>
          </a:p>
          <a:p>
            <a:pPr indent="0" lvl="0" marL="0" marR="0" rtl="0" algn="l">
              <a:lnSpc>
                <a:spcPct val="90000"/>
              </a:lnSpc>
              <a:spcBef>
                <a:spcPts val="1000"/>
              </a:spcBef>
              <a:spcAft>
                <a:spcPts val="0"/>
              </a:spcAft>
              <a:buClr>
                <a:srgbClr val="13155D"/>
              </a:buClr>
              <a:buSzPts val="2400"/>
              <a:buFont typeface="Arial"/>
              <a:buNone/>
            </a:pPr>
            <a:r>
              <a:rPr b="1" i="0" lang="en-GB" sz="2400" u="none" cap="none" strike="noStrike">
                <a:solidFill>
                  <a:srgbClr val="13155D"/>
                </a:solidFill>
                <a:latin typeface="Calibri"/>
                <a:ea typeface="Calibri"/>
                <a:cs typeface="Calibri"/>
                <a:sym typeface="Calibri"/>
              </a:rPr>
              <a:t>Můžete se stát členy obou sítí!</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5"/>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b="1" lang="en-GB">
                <a:solidFill>
                  <a:schemeClr val="lt1"/>
                </a:solidFill>
                <a:latin typeface="Calibri"/>
                <a:ea typeface="Calibri"/>
                <a:cs typeface="Calibri"/>
                <a:sym typeface="Calibri"/>
              </a:rPr>
              <a:t>Co se od </a:t>
            </a:r>
            <a:r>
              <a:rPr b="1" lang="en-GB">
                <a:solidFill>
                  <a:srgbClr val="FFF100"/>
                </a:solidFill>
                <a:latin typeface="Calibri"/>
                <a:ea typeface="Calibri"/>
                <a:cs typeface="Calibri"/>
                <a:sym typeface="Calibri"/>
              </a:rPr>
              <a:t>členů sítě očekává?</a:t>
            </a:r>
            <a:endParaRPr>
              <a:solidFill>
                <a:srgbClr val="FFF100"/>
              </a:solidFill>
              <a:latin typeface="Calibri"/>
              <a:ea typeface="Calibri"/>
              <a:cs typeface="Calibri"/>
              <a:sym typeface="Calibri"/>
            </a:endParaRPr>
          </a:p>
        </p:txBody>
      </p:sp>
      <p:sp>
        <p:nvSpPr>
          <p:cNvPr id="255" name="Google Shape;255;p15"/>
          <p:cNvSpPr txBox="1"/>
          <p:nvPr/>
        </p:nvSpPr>
        <p:spPr>
          <a:xfrm>
            <a:off x="8142514" y="6020374"/>
            <a:ext cx="3678011"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FFFFFF"/>
              </a:buClr>
              <a:buSzPts val="1400"/>
              <a:buFont typeface="Arial"/>
              <a:buNone/>
            </a:pPr>
            <a:r>
              <a:rPr b="0" i="0" lang="en-GB" sz="1400" u="none" cap="none" strike="noStrike">
                <a:solidFill>
                  <a:srgbClr val="FFFFFF"/>
                </a:solidFill>
                <a:latin typeface="Calibri"/>
                <a:ea typeface="Calibri"/>
                <a:cs typeface="Calibri"/>
                <a:sym typeface="Calibri"/>
              </a:rPr>
              <a:t>Budujeme Evropu se</a:t>
            </a:r>
            <a:br>
              <a:rPr b="0" i="0" lang="en-GB" sz="1400" u="none" cap="none" strike="noStrike">
                <a:solidFill>
                  <a:srgbClr val="FFFFFF"/>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zástupci místních samospráv</a:t>
            </a:r>
            <a:endParaRPr b="0" i="0" sz="1400" u="none" cap="none" strike="noStrike">
              <a:solidFill>
                <a:srgbClr val="FFFFFF"/>
              </a:solidFill>
              <a:latin typeface="Calibri"/>
              <a:ea typeface="Calibri"/>
              <a:cs typeface="Calibri"/>
              <a:sym typeface="Calibri"/>
            </a:endParaRPr>
          </a:p>
          <a:p>
            <a:pPr indent="0" lvl="0" marL="0" marR="0" rtl="0" algn="r">
              <a:lnSpc>
                <a:spcPct val="90000"/>
              </a:lnSpc>
              <a:spcBef>
                <a:spcPts val="1000"/>
              </a:spcBef>
              <a:spcAft>
                <a:spcPts val="0"/>
              </a:spcAft>
              <a:buClr>
                <a:srgbClr val="FFFFFF"/>
              </a:buClr>
              <a:buSzPts val="1400"/>
              <a:buFont typeface="Arial"/>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6"/>
          <p:cNvSpPr txBox="1"/>
          <p:nvPr>
            <p:ph idx="1" type="body"/>
          </p:nvPr>
        </p:nvSpPr>
        <p:spPr>
          <a:xfrm>
            <a:off x="8083548" y="6020374"/>
            <a:ext cx="3736977"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7F7F7F"/>
              </a:buClr>
              <a:buSzPts val="1400"/>
              <a:buFont typeface="Arial"/>
              <a:buNone/>
            </a:pPr>
            <a:r>
              <a:rPr b="0" i="0" lang="en-GB" sz="1400" u="none" cap="none" strike="noStrike">
                <a:solidFill>
                  <a:srgbClr val="7F7F7F"/>
                </a:solidFill>
                <a:latin typeface="Calibri"/>
                <a:ea typeface="Calibri"/>
                <a:cs typeface="Calibri"/>
                <a:sym typeface="Calibri"/>
              </a:rPr>
              <a:t>Budujeme Evropu se</a:t>
            </a:r>
            <a:br>
              <a:rPr b="0" i="0" lang="en-GB" sz="1400" u="none" cap="none" strike="noStrike">
                <a:solidFill>
                  <a:srgbClr val="7F7F7F"/>
                </a:solidFill>
                <a:latin typeface="Calibri"/>
                <a:ea typeface="Calibri"/>
                <a:cs typeface="Calibri"/>
                <a:sym typeface="Calibri"/>
              </a:rPr>
            </a:br>
            <a:r>
              <a:rPr b="1" i="0" lang="en-GB" sz="2400" u="none" cap="none" strike="noStrike">
                <a:solidFill>
                  <a:srgbClr val="13155D"/>
                </a:solidFill>
                <a:latin typeface="Calibri"/>
                <a:ea typeface="Calibri"/>
                <a:cs typeface="Calibri"/>
                <a:sym typeface="Calibri"/>
              </a:rPr>
              <a:t>zástupci místních samospráv</a:t>
            </a:r>
            <a:endParaRPr/>
          </a:p>
          <a:p>
            <a:pPr indent="0" lvl="0" marL="0" marR="0" rtl="0" algn="r">
              <a:lnSpc>
                <a:spcPct val="90000"/>
              </a:lnSpc>
              <a:spcBef>
                <a:spcPts val="0"/>
              </a:spcBef>
              <a:spcAft>
                <a:spcPts val="0"/>
              </a:spcAft>
              <a:buClr>
                <a:srgbClr val="7F7F7F"/>
              </a:buClr>
              <a:buSzPts val="1400"/>
              <a:buFont typeface="Arial"/>
              <a:buNone/>
            </a:pPr>
            <a:r>
              <a:t/>
            </a:r>
            <a:endParaRPr b="0" i="0" sz="1400" u="none" cap="none" strike="noStrike">
              <a:solidFill>
                <a:srgbClr val="7F7F7F"/>
              </a:solidFill>
              <a:latin typeface="Calibri"/>
              <a:ea typeface="Calibri"/>
              <a:cs typeface="Calibri"/>
              <a:sym typeface="Calibri"/>
            </a:endParaRPr>
          </a:p>
        </p:txBody>
      </p:sp>
      <p:sp>
        <p:nvSpPr>
          <p:cNvPr id="261" name="Google Shape;261;p1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Co se od členů sítě očekává?</a:t>
            </a:r>
            <a:endParaRPr>
              <a:solidFill>
                <a:srgbClr val="13165D"/>
              </a:solidFill>
              <a:latin typeface="Calibri"/>
              <a:ea typeface="Calibri"/>
              <a:cs typeface="Calibri"/>
              <a:sym typeface="Calibri"/>
            </a:endParaRPr>
          </a:p>
        </p:txBody>
      </p:sp>
      <p:sp>
        <p:nvSpPr>
          <p:cNvPr id="262" name="Google Shape;262;p16"/>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FFF100"/>
              </a:buClr>
              <a:buSzPts val="1800"/>
              <a:buChar char="•"/>
            </a:pPr>
            <a:r>
              <a:rPr b="1" lang="en-GB" sz="1800">
                <a:solidFill>
                  <a:srgbClr val="FFF100"/>
                </a:solidFill>
                <a:latin typeface="Calibri"/>
                <a:ea typeface="Calibri"/>
                <a:cs typeface="Calibri"/>
                <a:sym typeface="Calibri"/>
              </a:rPr>
              <a:t>Diskuze </a:t>
            </a:r>
            <a:r>
              <a:rPr b="1" lang="en-GB" sz="1800">
                <a:solidFill>
                  <a:schemeClr val="lt1"/>
                </a:solidFill>
                <a:latin typeface="Calibri"/>
                <a:ea typeface="Calibri"/>
                <a:cs typeface="Calibri"/>
                <a:sym typeface="Calibri"/>
              </a:rPr>
              <a:t>s členy svého volebního obvodu nebo místními médii o obecných politických iniciativách a opatřeních prováděných EU.</a:t>
            </a:r>
            <a:endParaRPr/>
          </a:p>
          <a:p>
            <a:pPr indent="-228600" lvl="0" marL="228600" rtl="0" algn="l">
              <a:lnSpc>
                <a:spcPct val="90000"/>
              </a:lnSpc>
              <a:spcBef>
                <a:spcPts val="1000"/>
              </a:spcBef>
              <a:spcAft>
                <a:spcPts val="0"/>
              </a:spcAft>
              <a:buClr>
                <a:srgbClr val="FFF100"/>
              </a:buClr>
              <a:buSzPts val="1800"/>
              <a:buChar char="•"/>
            </a:pPr>
            <a:r>
              <a:rPr b="1" lang="en-GB" sz="1800">
                <a:solidFill>
                  <a:srgbClr val="FFF100"/>
                </a:solidFill>
                <a:latin typeface="Calibri"/>
                <a:ea typeface="Calibri"/>
                <a:cs typeface="Calibri"/>
                <a:sym typeface="Calibri"/>
              </a:rPr>
              <a:t>Objektivní prezentace politik, kroků a iniciativ EU </a:t>
            </a:r>
            <a:r>
              <a:rPr b="1" lang="en-GB" sz="1800">
                <a:solidFill>
                  <a:schemeClr val="lt1"/>
                </a:solidFill>
                <a:latin typeface="Calibri"/>
                <a:ea typeface="Calibri"/>
                <a:cs typeface="Calibri"/>
                <a:sym typeface="Calibri"/>
              </a:rPr>
              <a:t>na základě přesných a důvěryhodných informací.</a:t>
            </a:r>
            <a:endParaRPr/>
          </a:p>
          <a:p>
            <a:pPr indent="-228600" lvl="0" marL="228600" rtl="0" algn="l">
              <a:lnSpc>
                <a:spcPct val="90000"/>
              </a:lnSpc>
              <a:spcBef>
                <a:spcPts val="1000"/>
              </a:spcBef>
              <a:spcAft>
                <a:spcPts val="0"/>
              </a:spcAft>
              <a:buClr>
                <a:srgbClr val="FFF100"/>
              </a:buClr>
              <a:buSzPts val="1800"/>
              <a:buChar char="•"/>
            </a:pPr>
            <a:r>
              <a:rPr b="1" lang="en-GB" sz="1800">
                <a:solidFill>
                  <a:srgbClr val="FFF100"/>
                </a:solidFill>
                <a:latin typeface="Calibri"/>
                <a:ea typeface="Calibri"/>
                <a:cs typeface="Calibri"/>
                <a:sym typeface="Calibri"/>
              </a:rPr>
              <a:t>Zapoj</a:t>
            </a:r>
            <a:r>
              <a:rPr b="1" lang="en-GB">
                <a:solidFill>
                  <a:srgbClr val="FFF100"/>
                </a:solidFill>
              </a:rPr>
              <a:t>ení </a:t>
            </a:r>
            <a:r>
              <a:rPr b="1" lang="en-GB" sz="1800">
                <a:solidFill>
                  <a:srgbClr val="FFF100"/>
                </a:solidFill>
                <a:latin typeface="Calibri"/>
                <a:ea typeface="Calibri"/>
                <a:cs typeface="Calibri"/>
                <a:sym typeface="Calibri"/>
              </a:rPr>
              <a:t>se do chodu sítě</a:t>
            </a:r>
            <a:r>
              <a:rPr b="1" lang="en-GB" sz="1800">
                <a:solidFill>
                  <a:schemeClr val="lt1"/>
                </a:solidFill>
                <a:latin typeface="Calibri"/>
                <a:ea typeface="Calibri"/>
                <a:cs typeface="Calibri"/>
                <a:sym typeface="Calibri"/>
              </a:rPr>
              <a:t>, včetně například účasti v průzkum</a:t>
            </a:r>
            <a:r>
              <a:rPr b="1" lang="en-GB"/>
              <a:t>ech</a:t>
            </a:r>
            <a:r>
              <a:rPr b="1" lang="en-GB" sz="1800">
                <a:solidFill>
                  <a:schemeClr val="lt1"/>
                </a:solidFill>
                <a:latin typeface="Calibri"/>
                <a:ea typeface="Calibri"/>
                <a:cs typeface="Calibri"/>
                <a:sym typeface="Calibri"/>
              </a:rPr>
              <a:t>, které se provádějí zhruba dvakrát ročně.</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7"/>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2F2F2"/>
              </a:buClr>
              <a:buSzPts val="4000"/>
              <a:buFont typeface="Calibri"/>
              <a:buNone/>
            </a:pPr>
            <a:r>
              <a:rPr b="1" lang="en-GB">
                <a:solidFill>
                  <a:schemeClr val="lt1"/>
                </a:solidFill>
                <a:latin typeface="Calibri"/>
                <a:ea typeface="Calibri"/>
                <a:cs typeface="Calibri"/>
                <a:sym typeface="Calibri"/>
              </a:rPr>
              <a:t>Připojení se k síti</a:t>
            </a:r>
            <a:br>
              <a:rPr b="1" lang="en-GB">
                <a:solidFill>
                  <a:srgbClr val="FFF100"/>
                </a:solidFill>
                <a:latin typeface="Calibri"/>
                <a:ea typeface="Calibri"/>
                <a:cs typeface="Calibri"/>
                <a:sym typeface="Calibri"/>
              </a:rPr>
            </a:br>
            <a:r>
              <a:rPr b="1" lang="en-GB">
                <a:solidFill>
                  <a:srgbClr val="FFF100"/>
                </a:solidFill>
                <a:latin typeface="Calibri"/>
                <a:ea typeface="Calibri"/>
                <a:cs typeface="Calibri"/>
                <a:sym typeface="Calibri"/>
              </a:rPr>
              <a:t>co bude následovat?</a:t>
            </a:r>
            <a:endParaRPr>
              <a:solidFill>
                <a:srgbClr val="F2F2F2"/>
              </a:solidFill>
              <a:latin typeface="Calibri"/>
              <a:ea typeface="Calibri"/>
              <a:cs typeface="Calibri"/>
              <a:sym typeface="Calibri"/>
            </a:endParaRPr>
          </a:p>
        </p:txBody>
      </p:sp>
      <p:sp>
        <p:nvSpPr>
          <p:cNvPr id="268" name="Google Shape;268;p17"/>
          <p:cNvSpPr txBox="1"/>
          <p:nvPr>
            <p:ph idx="1" type="body"/>
          </p:nvPr>
        </p:nvSpPr>
        <p:spPr>
          <a:xfrm>
            <a:off x="8083549" y="6020374"/>
            <a:ext cx="3736976"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7F7F7F"/>
              </a:buClr>
              <a:buSzPts val="1400"/>
              <a:buFont typeface="Arial"/>
              <a:buNone/>
            </a:pPr>
            <a:r>
              <a:rPr b="0" i="0" lang="en-GB" sz="1400" u="none" cap="none" strike="noStrike">
                <a:solidFill>
                  <a:srgbClr val="7F7F7F"/>
                </a:solidFill>
                <a:latin typeface="Calibri"/>
                <a:ea typeface="Calibri"/>
                <a:cs typeface="Calibri"/>
                <a:sym typeface="Calibri"/>
              </a:rPr>
              <a:t>Budujeme Evropu se</a:t>
            </a:r>
            <a:br>
              <a:rPr b="0" i="0" lang="en-GB" sz="1400" u="none" cap="none" strike="noStrike">
                <a:solidFill>
                  <a:srgbClr val="7F7F7F"/>
                </a:solidFill>
                <a:latin typeface="Calibri"/>
                <a:ea typeface="Calibri"/>
                <a:cs typeface="Calibri"/>
                <a:sym typeface="Calibri"/>
              </a:rPr>
            </a:br>
            <a:r>
              <a:rPr b="1" i="0" lang="en-GB" sz="2400" u="none" cap="none" strike="noStrike">
                <a:solidFill>
                  <a:srgbClr val="13155D"/>
                </a:solidFill>
                <a:latin typeface="Calibri"/>
                <a:ea typeface="Calibri"/>
                <a:cs typeface="Calibri"/>
                <a:sym typeface="Calibri"/>
              </a:rPr>
              <a:t>zástupci místních samospráv</a:t>
            </a:r>
            <a:endParaRPr/>
          </a:p>
          <a:p>
            <a:pPr indent="0" lvl="0" marL="0" marR="0" rtl="0" algn="r">
              <a:lnSpc>
                <a:spcPct val="90000"/>
              </a:lnSpc>
              <a:spcBef>
                <a:spcPts val="0"/>
              </a:spcBef>
              <a:spcAft>
                <a:spcPts val="0"/>
              </a:spcAft>
              <a:buClr>
                <a:srgbClr val="7F7F7F"/>
              </a:buClr>
              <a:buSzPts val="1400"/>
              <a:buFont typeface="Arial"/>
              <a:buNone/>
            </a:pPr>
            <a:r>
              <a:t/>
            </a:r>
            <a:endParaRPr b="0" i="0" sz="1400" u="none" cap="none" strike="noStrike">
              <a:solidFill>
                <a:srgbClr val="7F7F7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lang="en-GB" sz="4000">
                <a:latin typeface="Calibri"/>
                <a:ea typeface="Calibri"/>
                <a:cs typeface="Calibri"/>
                <a:sym typeface="Calibri"/>
              </a:rPr>
              <a:t>Co je projekt</a:t>
            </a:r>
            <a:endParaRPr sz="4000">
              <a:latin typeface="Calibri"/>
              <a:ea typeface="Calibri"/>
              <a:cs typeface="Calibri"/>
              <a:sym typeface="Calibri"/>
            </a:endParaRPr>
          </a:p>
        </p:txBody>
      </p:sp>
      <p:sp>
        <p:nvSpPr>
          <p:cNvPr id="141" name="Google Shape;141;p2"/>
          <p:cNvSpPr txBox="1"/>
          <p:nvPr>
            <p:ph idx="1" type="body"/>
          </p:nvPr>
        </p:nvSpPr>
        <p:spPr>
          <a:xfrm>
            <a:off x="304569" y="3132946"/>
            <a:ext cx="7739051" cy="168355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5400"/>
              <a:buNone/>
            </a:pPr>
            <a:r>
              <a:rPr lang="en-GB" sz="5400"/>
              <a:t>„Budujeme Evropu se zástupci místních samospráv“?</a:t>
            </a:r>
            <a:endParaRPr sz="5400">
              <a:solidFill>
                <a:srgbClr val="FFF200"/>
              </a:solidFill>
              <a:latin typeface="Calibri"/>
              <a:ea typeface="Calibri"/>
              <a:cs typeface="Calibri"/>
              <a:sym typeface="Calibri"/>
            </a:endParaRPr>
          </a:p>
        </p:txBody>
      </p:sp>
      <p:sp>
        <p:nvSpPr>
          <p:cNvPr id="142" name="Google Shape;142;p2"/>
          <p:cNvSpPr txBox="1"/>
          <p:nvPr>
            <p:ph idx="2" type="body"/>
          </p:nvPr>
        </p:nvSpPr>
        <p:spPr>
          <a:xfrm>
            <a:off x="8198604" y="6020374"/>
            <a:ext cx="3621922"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Budujeme Evropu se</a:t>
            </a:r>
            <a:br>
              <a:rPr lang="en-GB"/>
            </a:br>
            <a:r>
              <a:rPr b="1" lang="en-GB" sz="2400">
                <a:solidFill>
                  <a:srgbClr val="FFFF00"/>
                </a:solidFill>
              </a:rPr>
              <a:t>zástupci místních samospráv</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8"/>
          <p:cNvSpPr txBox="1"/>
          <p:nvPr>
            <p:ph idx="1" type="body"/>
          </p:nvPr>
        </p:nvSpPr>
        <p:spPr>
          <a:xfrm>
            <a:off x="8157029" y="6020374"/>
            <a:ext cx="3663496"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7F7F7F"/>
              </a:buClr>
              <a:buSzPts val="1400"/>
              <a:buFont typeface="Arial"/>
              <a:buNone/>
            </a:pPr>
            <a:r>
              <a:rPr b="0" i="0" lang="en-GB" sz="1400" u="none" cap="none" strike="noStrike">
                <a:solidFill>
                  <a:srgbClr val="7F7F7F"/>
                </a:solidFill>
                <a:latin typeface="Calibri"/>
                <a:ea typeface="Calibri"/>
                <a:cs typeface="Calibri"/>
                <a:sym typeface="Calibri"/>
              </a:rPr>
              <a:t>Budujeme Evropu se</a:t>
            </a:r>
            <a:br>
              <a:rPr b="0" i="0" lang="en-GB" sz="1400" u="none" cap="none" strike="noStrike">
                <a:solidFill>
                  <a:srgbClr val="7F7F7F"/>
                </a:solidFill>
                <a:latin typeface="Calibri"/>
                <a:ea typeface="Calibri"/>
                <a:cs typeface="Calibri"/>
                <a:sym typeface="Calibri"/>
              </a:rPr>
            </a:br>
            <a:r>
              <a:rPr b="1" i="0" lang="en-GB" sz="2400" u="none" cap="none" strike="noStrike">
                <a:solidFill>
                  <a:srgbClr val="13155D"/>
                </a:solidFill>
                <a:latin typeface="Calibri"/>
                <a:ea typeface="Calibri"/>
                <a:cs typeface="Calibri"/>
                <a:sym typeface="Calibri"/>
              </a:rPr>
              <a:t>zástupci místních samospráv</a:t>
            </a:r>
            <a:endParaRPr/>
          </a:p>
          <a:p>
            <a:pPr indent="0" lvl="0" marL="0" marR="0" rtl="0" algn="r">
              <a:lnSpc>
                <a:spcPct val="90000"/>
              </a:lnSpc>
              <a:spcBef>
                <a:spcPts val="0"/>
              </a:spcBef>
              <a:spcAft>
                <a:spcPts val="0"/>
              </a:spcAft>
              <a:buClr>
                <a:srgbClr val="7F7F7F"/>
              </a:buClr>
              <a:buSzPts val="1400"/>
              <a:buFont typeface="Arial"/>
              <a:buNone/>
            </a:pPr>
            <a:r>
              <a:t/>
            </a:r>
            <a:endParaRPr b="0" i="0" sz="1400" u="none" cap="none" strike="noStrike">
              <a:solidFill>
                <a:srgbClr val="7F7F7F"/>
              </a:solidFill>
              <a:latin typeface="Calibri"/>
              <a:ea typeface="Calibri"/>
              <a:cs typeface="Calibri"/>
              <a:sym typeface="Calibri"/>
            </a:endParaRPr>
          </a:p>
        </p:txBody>
      </p:sp>
      <p:sp>
        <p:nvSpPr>
          <p:cNvPr id="274" name="Google Shape;274;p18"/>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Připojení se k síti</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co bude následovat?</a:t>
            </a:r>
            <a:endParaRPr>
              <a:solidFill>
                <a:srgbClr val="13165D"/>
              </a:solidFill>
              <a:latin typeface="Calibri"/>
              <a:ea typeface="Calibri"/>
              <a:cs typeface="Calibri"/>
              <a:sym typeface="Calibri"/>
            </a:endParaRPr>
          </a:p>
        </p:txBody>
      </p:sp>
      <p:sp>
        <p:nvSpPr>
          <p:cNvPr id="275" name="Google Shape;275;p18"/>
          <p:cNvSpPr txBox="1"/>
          <p:nvPr>
            <p:ph idx="3" type="body"/>
          </p:nvPr>
        </p:nvSpPr>
        <p:spPr>
          <a:xfrm>
            <a:off x="360888" y="1449387"/>
            <a:ext cx="5260646" cy="4171724"/>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1800"/>
              <a:buNone/>
            </a:pPr>
            <a:r>
              <a:rPr b="1" lang="en-GB" sz="1800">
                <a:solidFill>
                  <a:srgbClr val="13165D"/>
                </a:solidFill>
                <a:latin typeface="Calibri"/>
                <a:ea typeface="Calibri"/>
                <a:cs typeface="Calibri"/>
                <a:sym typeface="Calibri"/>
              </a:rPr>
              <a:t>Jakmile budou místní orgán a jeho určení zástupci samosprávy přijati za partnery a členy projektu, tak:</a:t>
            </a:r>
            <a:endParaRPr/>
          </a:p>
          <a:p>
            <a:pPr indent="-228600" lvl="0" marL="228600" rtl="0" algn="l">
              <a:lnSpc>
                <a:spcPct val="90000"/>
              </a:lnSpc>
              <a:spcBef>
                <a:spcPts val="1000"/>
              </a:spcBef>
              <a:spcAft>
                <a:spcPts val="0"/>
              </a:spcAft>
              <a:buClr>
                <a:srgbClr val="13165D"/>
              </a:buClr>
              <a:buSzPts val="1800"/>
              <a:buChar char="•"/>
            </a:pPr>
            <a:r>
              <a:rPr b="1" lang="en-GB" sz="1800">
                <a:solidFill>
                  <a:srgbClr val="13165D"/>
                </a:solidFill>
                <a:latin typeface="Calibri"/>
                <a:ea typeface="Calibri"/>
                <a:cs typeface="Calibri"/>
                <a:sym typeface="Calibri"/>
              </a:rPr>
              <a:t>obdrží materiály ke zviditelnění</a:t>
            </a:r>
            <a:r>
              <a:rPr lang="en-GB" sz="1800">
                <a:solidFill>
                  <a:srgbClr val="13165D"/>
                </a:solidFill>
                <a:latin typeface="Calibri"/>
                <a:ea typeface="Calibri"/>
                <a:cs typeface="Calibri"/>
                <a:sym typeface="Calibri"/>
              </a:rPr>
              <a:t>, prostřednictvím nichž mohou propagovat svou účast v projektu, včetně osvědčení pro člena, které si mohou vytisknout, kovové desky a rolovacích reklamních stojanů, které by měl místní orgán vystavit na místech přístupných veřejnosti</a:t>
            </a:r>
            <a:endParaRPr/>
          </a:p>
          <a:p>
            <a:pPr indent="-228600" lvl="0" marL="228600" rtl="0" algn="l">
              <a:lnSpc>
                <a:spcPct val="90000"/>
              </a:lnSpc>
              <a:spcBef>
                <a:spcPts val="1000"/>
              </a:spcBef>
              <a:spcAft>
                <a:spcPts val="0"/>
              </a:spcAft>
              <a:buClr>
                <a:srgbClr val="13165D"/>
              </a:buClr>
              <a:buSzPts val="1800"/>
              <a:buChar char="•"/>
            </a:pPr>
            <a:r>
              <a:rPr b="1" lang="en-GB" sz="1800">
                <a:solidFill>
                  <a:srgbClr val="13165D"/>
                </a:solidFill>
                <a:latin typeface="Calibri"/>
                <a:ea typeface="Calibri"/>
                <a:cs typeface="Calibri"/>
                <a:sym typeface="Calibri"/>
              </a:rPr>
              <a:t>budou uvedeni </a:t>
            </a:r>
            <a:r>
              <a:rPr lang="en-GB" sz="1800">
                <a:solidFill>
                  <a:srgbClr val="13165D"/>
                </a:solidFill>
                <a:latin typeface="Calibri"/>
                <a:ea typeface="Calibri"/>
                <a:cs typeface="Calibri"/>
                <a:sym typeface="Calibri"/>
              </a:rPr>
              <a:t>na veřejných webových stránkách jako členové projektu</a:t>
            </a:r>
            <a:endParaRPr/>
          </a:p>
          <a:p>
            <a:pPr indent="-228600" lvl="0" marL="228600" rtl="0" algn="l">
              <a:lnSpc>
                <a:spcPct val="90000"/>
              </a:lnSpc>
              <a:spcBef>
                <a:spcPts val="1000"/>
              </a:spcBef>
              <a:spcAft>
                <a:spcPts val="0"/>
              </a:spcAft>
              <a:buClr>
                <a:srgbClr val="13165D"/>
              </a:buClr>
              <a:buSzPts val="1800"/>
              <a:buChar char="•"/>
            </a:pPr>
            <a:r>
              <a:rPr b="1" lang="en-GB" sz="1800">
                <a:solidFill>
                  <a:srgbClr val="13165D"/>
                </a:solidFill>
                <a:latin typeface="Calibri"/>
                <a:ea typeface="Calibri"/>
                <a:cs typeface="Calibri"/>
                <a:sym typeface="Calibri"/>
              </a:rPr>
              <a:t>získají přístup </a:t>
            </a:r>
            <a:r>
              <a:rPr lang="en-GB" sz="1800">
                <a:solidFill>
                  <a:srgbClr val="13165D"/>
                </a:solidFill>
                <a:latin typeface="Calibri"/>
                <a:ea typeface="Calibri"/>
                <a:cs typeface="Calibri"/>
                <a:sym typeface="Calibri"/>
              </a:rPr>
              <a:t>na online informační platformu </a:t>
            </a:r>
            <a:endParaRPr sz="1800">
              <a:solidFill>
                <a:srgbClr val="13165D"/>
              </a:solidFill>
              <a:latin typeface="Calibri"/>
              <a:ea typeface="Calibri"/>
              <a:cs typeface="Calibri"/>
              <a:sym typeface="Calibri"/>
            </a:endParaRPr>
          </a:p>
          <a:p>
            <a:pPr indent="-228600" lvl="0" marL="228600" rtl="0" algn="l">
              <a:lnSpc>
                <a:spcPct val="90000"/>
              </a:lnSpc>
              <a:spcBef>
                <a:spcPts val="1000"/>
              </a:spcBef>
              <a:spcAft>
                <a:spcPts val="0"/>
              </a:spcAft>
              <a:buClr>
                <a:srgbClr val="13165D"/>
              </a:buClr>
              <a:buSzPts val="1800"/>
              <a:buChar char="•"/>
            </a:pPr>
            <a:r>
              <a:rPr lang="en-GB" sz="1800">
                <a:solidFill>
                  <a:srgbClr val="13165D"/>
                </a:solidFill>
                <a:latin typeface="Calibri"/>
                <a:ea typeface="Calibri"/>
                <a:cs typeface="Calibri"/>
                <a:sym typeface="Calibri"/>
              </a:rPr>
              <a:t>začnou e-mailem dostávat </a:t>
            </a:r>
            <a:r>
              <a:rPr b="1" lang="en-GB" sz="1800">
                <a:solidFill>
                  <a:srgbClr val="13165D"/>
                </a:solidFill>
                <a:latin typeface="Calibri"/>
                <a:ea typeface="Calibri"/>
                <a:cs typeface="Calibri"/>
                <a:sym typeface="Calibri"/>
              </a:rPr>
              <a:t>materiály</a:t>
            </a:r>
            <a:br>
              <a:rPr b="1" lang="en-GB">
                <a:solidFill>
                  <a:srgbClr val="13165D"/>
                </a:solidFill>
              </a:rPr>
            </a:br>
            <a:r>
              <a:rPr b="1" lang="en-GB" sz="1800">
                <a:solidFill>
                  <a:srgbClr val="13165D"/>
                </a:solidFill>
                <a:latin typeface="Calibri"/>
                <a:ea typeface="Calibri"/>
                <a:cs typeface="Calibri"/>
                <a:sym typeface="Calibri"/>
              </a:rPr>
              <a:t>a aktuální informace </a:t>
            </a:r>
            <a:r>
              <a:rPr lang="en-GB" sz="1800">
                <a:solidFill>
                  <a:srgbClr val="13165D"/>
                </a:solidFill>
                <a:latin typeface="Calibri"/>
                <a:ea typeface="Calibri"/>
                <a:cs typeface="Calibri"/>
                <a:sym typeface="Calibri"/>
              </a:rPr>
              <a:t>o aktivitách projektu</a:t>
            </a:r>
            <a:endParaRPr/>
          </a:p>
        </p:txBody>
      </p:sp>
      <p:sp>
        <p:nvSpPr>
          <p:cNvPr id="276" name="Google Shape;276;p18"/>
          <p:cNvSpPr txBox="1"/>
          <p:nvPr/>
        </p:nvSpPr>
        <p:spPr>
          <a:xfrm>
            <a:off x="6102972" y="1794603"/>
            <a:ext cx="5058364" cy="404272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55D"/>
              </a:buClr>
              <a:buSzPts val="1800"/>
              <a:buFont typeface="Calibri"/>
              <a:buNone/>
            </a:pPr>
            <a:r>
              <a:rPr b="1" i="0" lang="en-GB" sz="1800" u="none" cap="none" strike="noStrike">
                <a:solidFill>
                  <a:srgbClr val="13155D"/>
                </a:solidFill>
                <a:latin typeface="Calibri"/>
                <a:ea typeface="Calibri"/>
                <a:cs typeface="Calibri"/>
                <a:sym typeface="Calibri"/>
              </a:rPr>
              <a:t>Zástupci místních samospráv dále obdrží vstupní průzkum týkající se jejich zájmů a informací, které potřebují. Budou rovněž zváni na online a offline informační schůzky týkající se témat, která je zajímají, a informací, které potřebují.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9"/>
          <p:cNvSpPr txBox="1"/>
          <p:nvPr>
            <p:ph type="title"/>
          </p:nvPr>
        </p:nvSpPr>
        <p:spPr>
          <a:xfrm>
            <a:off x="371474" y="1449389"/>
            <a:ext cx="5130967"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Online komunikační platforma pro členy projektu Budujeme Evropu se zástupci místních samospráv se nachází na platformě </a:t>
            </a:r>
            <a:r>
              <a:rPr b="1" i="0" lang="en-GB" sz="2000" u="none" cap="none" strike="noStrike">
                <a:solidFill>
                  <a:srgbClr val="13165D"/>
                </a:solidFill>
                <a:latin typeface="Calibri"/>
                <a:ea typeface="Calibri"/>
                <a:cs typeface="Calibri"/>
                <a:sym typeface="Calibri"/>
              </a:rPr>
              <a:t>Futurium </a:t>
            </a:r>
            <a:r>
              <a:rPr b="0" i="0" lang="en-GB" sz="2000" u="none" cap="none" strike="noStrike">
                <a:solidFill>
                  <a:srgbClr val="13165D"/>
                </a:solidFill>
                <a:latin typeface="Calibri"/>
                <a:ea typeface="Calibri"/>
                <a:cs typeface="Calibri"/>
                <a:sym typeface="Calibri"/>
              </a:rPr>
              <a:t>spravované</a:t>
            </a:r>
            <a:r>
              <a:rPr b="1" i="0" lang="en-GB" sz="2000" u="none" cap="none" strike="noStrike">
                <a:solidFill>
                  <a:srgbClr val="13165D"/>
                </a:solidFill>
                <a:latin typeface="Calibri"/>
                <a:ea typeface="Calibri"/>
                <a:cs typeface="Calibri"/>
                <a:sym typeface="Calibri"/>
              </a:rPr>
              <a:t> Evropskou komisí </a:t>
            </a:r>
            <a:r>
              <a:rPr b="0" i="0" lang="en-GB" sz="2000" u="none" cap="none" strike="noStrike">
                <a:solidFill>
                  <a:srgbClr val="13165D"/>
                </a:solidFill>
                <a:latin typeface="Calibri"/>
                <a:ea typeface="Calibri"/>
                <a:cs typeface="Calibri"/>
                <a:sym typeface="Calibri"/>
              </a:rPr>
              <a:t>(https://futurium.ec.europa.eu/cs).</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Pro přístup na platformu se členové budou muset přihlásit do systému </a:t>
            </a:r>
            <a:r>
              <a:rPr b="1" i="0" lang="en-GB" sz="2000" u="none" cap="none" strike="noStrike">
                <a:solidFill>
                  <a:srgbClr val="13165D"/>
                </a:solidFill>
                <a:latin typeface="Calibri"/>
                <a:ea typeface="Calibri"/>
                <a:cs typeface="Calibri"/>
                <a:sym typeface="Calibri"/>
              </a:rPr>
              <a:t>EU login</a:t>
            </a:r>
            <a:r>
              <a:rPr b="0" i="0" lang="en-GB" sz="2000" u="none" cap="none" strike="noStrike">
                <a:solidFill>
                  <a:srgbClr val="13165D"/>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282" name="Google Shape;282;p19"/>
          <p:cNvSpPr txBox="1"/>
          <p:nvPr>
            <p:ph idx="1" type="body"/>
          </p:nvPr>
        </p:nvSpPr>
        <p:spPr>
          <a:xfrm>
            <a:off x="8113486" y="6020374"/>
            <a:ext cx="3707039"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7F7F7F"/>
              </a:buClr>
              <a:buSzPts val="1400"/>
              <a:buFont typeface="Arial"/>
              <a:buNone/>
            </a:pPr>
            <a:r>
              <a:rPr b="0" i="0" lang="en-GB" sz="1400" u="none" cap="none" strike="noStrike">
                <a:solidFill>
                  <a:srgbClr val="7F7F7F"/>
                </a:solidFill>
                <a:latin typeface="Calibri"/>
                <a:ea typeface="Calibri"/>
                <a:cs typeface="Calibri"/>
                <a:sym typeface="Calibri"/>
              </a:rPr>
              <a:t>Budujeme Evropu se</a:t>
            </a:r>
            <a:br>
              <a:rPr b="0" i="0" lang="en-GB" sz="1400" u="none" cap="none" strike="noStrike">
                <a:solidFill>
                  <a:srgbClr val="7F7F7F"/>
                </a:solidFill>
                <a:latin typeface="Calibri"/>
                <a:ea typeface="Calibri"/>
                <a:cs typeface="Calibri"/>
                <a:sym typeface="Calibri"/>
              </a:rPr>
            </a:br>
            <a:r>
              <a:rPr b="1" i="0" lang="en-GB" sz="2400" u="none" cap="none" strike="noStrike">
                <a:solidFill>
                  <a:srgbClr val="13155D"/>
                </a:solidFill>
                <a:latin typeface="Calibri"/>
                <a:ea typeface="Calibri"/>
                <a:cs typeface="Calibri"/>
                <a:sym typeface="Calibri"/>
              </a:rPr>
              <a:t>zástupci místních samospráv</a:t>
            </a:r>
            <a:endParaRPr/>
          </a:p>
          <a:p>
            <a:pPr indent="0" lvl="0" marL="0" marR="0" rtl="0" algn="r">
              <a:lnSpc>
                <a:spcPct val="90000"/>
              </a:lnSpc>
              <a:spcBef>
                <a:spcPts val="0"/>
              </a:spcBef>
              <a:spcAft>
                <a:spcPts val="0"/>
              </a:spcAft>
              <a:buClr>
                <a:srgbClr val="7F7F7F"/>
              </a:buClr>
              <a:buSzPts val="1400"/>
              <a:buFont typeface="Arial"/>
              <a:buNone/>
            </a:pPr>
            <a:r>
              <a:t/>
            </a:r>
            <a:endParaRPr b="0" i="0" sz="1400" u="none" cap="none" strike="noStrike">
              <a:solidFill>
                <a:srgbClr val="7F7F7F"/>
              </a:solidFill>
              <a:latin typeface="Calibri"/>
              <a:ea typeface="Calibri"/>
              <a:cs typeface="Calibri"/>
              <a:sym typeface="Calibri"/>
            </a:endParaRPr>
          </a:p>
        </p:txBody>
      </p:sp>
      <p:sp>
        <p:nvSpPr>
          <p:cNvPr id="283" name="Google Shape;283;p1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Připojení se k síti</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co bude následovat?</a:t>
            </a:r>
            <a:endParaRPr>
              <a:solidFill>
                <a:srgbClr val="13165D"/>
              </a:solidFill>
              <a:latin typeface="Calibri"/>
              <a:ea typeface="Calibri"/>
              <a:cs typeface="Calibri"/>
              <a:sym typeface="Calibri"/>
            </a:endParaRPr>
          </a:p>
        </p:txBody>
      </p:sp>
      <p:pic>
        <p:nvPicPr>
          <p:cNvPr id="284" name="Google Shape;284;p19"/>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0"/>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The online communication platform for the members of Building Europe with Local Councillors is hosted on the </a:t>
            </a:r>
            <a:r>
              <a:rPr b="1" i="0" lang="en-GB" sz="2000" u="none" cap="none" strike="noStrike">
                <a:solidFill>
                  <a:srgbClr val="13165D"/>
                </a:solidFill>
                <a:latin typeface="Calibri"/>
                <a:ea typeface="Calibri"/>
                <a:cs typeface="Calibri"/>
                <a:sym typeface="Calibri"/>
              </a:rPr>
              <a:t>European Commission Futurium platform</a:t>
            </a:r>
            <a:r>
              <a:rPr b="0" i="0" lang="en-GB" sz="2000" u="none" cap="none" strike="noStrike">
                <a:solidFill>
                  <a:srgbClr val="13165D"/>
                </a:solidFill>
                <a:latin typeface="Calibri"/>
                <a:ea typeface="Calibri"/>
                <a:cs typeface="Calibri"/>
                <a:sym typeface="Calibri"/>
              </a:rPr>
              <a:t> (https://futurium.ec.europa.eu).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Members will need to register to</a:t>
            </a:r>
            <a:r>
              <a:rPr b="1" i="0" lang="en-GB" sz="2000" u="none" cap="none" strike="noStrike">
                <a:solidFill>
                  <a:srgbClr val="13165D"/>
                </a:solidFill>
                <a:latin typeface="Calibri"/>
                <a:ea typeface="Calibri"/>
                <a:cs typeface="Calibri"/>
                <a:sym typeface="Calibri"/>
              </a:rPr>
              <a:t> EU login </a:t>
            </a:r>
            <a:r>
              <a:rPr b="0" i="0" lang="en-GB" sz="2000" u="none" cap="none" strike="noStrike">
                <a:solidFill>
                  <a:srgbClr val="13165D"/>
                </a:solidFill>
                <a:latin typeface="Calibri"/>
                <a:ea typeface="Calibri"/>
                <a:cs typeface="Calibri"/>
                <a:sym typeface="Calibri"/>
              </a:rPr>
              <a:t>to receive access to the platform. </a:t>
            </a:r>
            <a:endParaRPr b="0" i="0" sz="2000" u="none" cap="none" strike="noStrike">
              <a:solidFill>
                <a:schemeClr val="dk1"/>
              </a:solidFill>
              <a:latin typeface="Calibri"/>
              <a:ea typeface="Calibri"/>
              <a:cs typeface="Calibri"/>
              <a:sym typeface="Calibri"/>
            </a:endParaRPr>
          </a:p>
        </p:txBody>
      </p:sp>
      <p:sp>
        <p:nvSpPr>
          <p:cNvPr id="290" name="Google Shape;290;p2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91" name="Google Shape;291;p2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92" name="Google Shape;292;p20"/>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93" name="Google Shape;293;p20"/>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6"/>
          <p:cNvSpPr txBox="1"/>
          <p:nvPr>
            <p:ph idx="1" type="body"/>
          </p:nvPr>
        </p:nvSpPr>
        <p:spPr>
          <a:xfrm>
            <a:off x="8085221" y="6020374"/>
            <a:ext cx="3735304"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7F7F7F"/>
              </a:buClr>
              <a:buSzPts val="1400"/>
              <a:buFont typeface="Arial"/>
              <a:buNone/>
            </a:pPr>
            <a:r>
              <a:rPr b="0" i="0" lang="en-GB" sz="1400" u="none" cap="none" strike="noStrike">
                <a:solidFill>
                  <a:srgbClr val="7F7F7F"/>
                </a:solidFill>
                <a:latin typeface="Calibri"/>
                <a:ea typeface="Calibri"/>
                <a:cs typeface="Calibri"/>
                <a:sym typeface="Calibri"/>
              </a:rPr>
              <a:t>Budujeme Evropu se</a:t>
            </a:r>
            <a:br>
              <a:rPr b="0" i="0" lang="en-GB" sz="1400" u="none" cap="none" strike="noStrike">
                <a:solidFill>
                  <a:srgbClr val="7F7F7F"/>
                </a:solidFill>
                <a:latin typeface="Calibri"/>
                <a:ea typeface="Calibri"/>
                <a:cs typeface="Calibri"/>
                <a:sym typeface="Calibri"/>
              </a:rPr>
            </a:br>
            <a:r>
              <a:rPr b="1" i="0" lang="en-GB" sz="2400" u="none" cap="none" strike="noStrike">
                <a:solidFill>
                  <a:srgbClr val="13155D"/>
                </a:solidFill>
                <a:latin typeface="Calibri"/>
                <a:ea typeface="Calibri"/>
                <a:cs typeface="Calibri"/>
                <a:sym typeface="Calibri"/>
              </a:rPr>
              <a:t>zástupci místních samospráv</a:t>
            </a:r>
            <a:endParaRPr b="0" i="0" sz="1400" u="none" cap="none" strike="noStrike">
              <a:solidFill>
                <a:srgbClr val="7F7F7F"/>
              </a:solidFill>
              <a:latin typeface="Calibri"/>
              <a:ea typeface="Calibri"/>
              <a:cs typeface="Calibri"/>
              <a:sym typeface="Calibri"/>
            </a:endParaRPr>
          </a:p>
          <a:p>
            <a:pPr indent="0" lvl="0" marL="0" marR="0" rtl="0" algn="r">
              <a:lnSpc>
                <a:spcPct val="90000"/>
              </a:lnSpc>
              <a:spcBef>
                <a:spcPts val="0"/>
              </a:spcBef>
              <a:spcAft>
                <a:spcPts val="0"/>
              </a:spcAft>
              <a:buClr>
                <a:srgbClr val="7F7F7F"/>
              </a:buClr>
              <a:buSzPts val="1400"/>
              <a:buFont typeface="Arial"/>
              <a:buNone/>
            </a:pPr>
            <a:r>
              <a:t/>
            </a:r>
            <a:endParaRPr b="0" i="0" sz="1400" u="none" cap="none" strike="noStrike">
              <a:solidFill>
                <a:srgbClr val="7F7F7F"/>
              </a:solidFill>
              <a:latin typeface="Calibri"/>
              <a:ea typeface="Calibri"/>
              <a:cs typeface="Calibri"/>
              <a:sym typeface="Calibri"/>
            </a:endParaRPr>
          </a:p>
        </p:txBody>
      </p:sp>
      <p:sp>
        <p:nvSpPr>
          <p:cNvPr id="299" name="Google Shape;299;p46"/>
          <p:cNvSpPr txBox="1"/>
          <p:nvPr>
            <p:ph idx="2" type="body"/>
          </p:nvPr>
        </p:nvSpPr>
        <p:spPr>
          <a:xfrm>
            <a:off x="10250905" y="306759"/>
            <a:ext cx="1569619"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Online komunikační platforma pro členy</a:t>
            </a:r>
            <a:endParaRPr>
              <a:solidFill>
                <a:srgbClr val="13165D"/>
              </a:solidFill>
              <a:latin typeface="Calibri"/>
              <a:ea typeface="Calibri"/>
              <a:cs typeface="Calibri"/>
              <a:sym typeface="Calibri"/>
            </a:endParaRPr>
          </a:p>
        </p:txBody>
      </p:sp>
      <p:pic>
        <p:nvPicPr>
          <p:cNvPr descr="Graphical user interface, application&#10;&#10;Description automatically generated" id="300" name="Google Shape;300;p46"/>
          <p:cNvPicPr preferRelativeResize="0"/>
          <p:nvPr/>
        </p:nvPicPr>
        <p:blipFill rotWithShape="1">
          <a:blip r:embed="rId3">
            <a:alphaModFix/>
          </a:blip>
          <a:srcRect b="0" l="0" r="0" t="0"/>
          <a:stretch/>
        </p:blipFill>
        <p:spPr>
          <a:xfrm>
            <a:off x="1024073" y="1094153"/>
            <a:ext cx="5419518" cy="4789979"/>
          </a:xfrm>
          <a:prstGeom prst="rect">
            <a:avLst/>
          </a:prstGeom>
          <a:noFill/>
          <a:ln>
            <a:noFill/>
          </a:ln>
        </p:spPr>
      </p:pic>
      <p:pic>
        <p:nvPicPr>
          <p:cNvPr descr="Graphical user interface, application&#10;&#10;Description automatically generated" id="301" name="Google Shape;301;p46"/>
          <p:cNvPicPr preferRelativeResize="0"/>
          <p:nvPr/>
        </p:nvPicPr>
        <p:blipFill rotWithShape="1">
          <a:blip r:embed="rId4">
            <a:alphaModFix/>
          </a:blip>
          <a:srcRect b="0" l="0" r="0" t="0"/>
          <a:stretch/>
        </p:blipFill>
        <p:spPr>
          <a:xfrm>
            <a:off x="6653065" y="1094153"/>
            <a:ext cx="5393009" cy="4789979"/>
          </a:xfrm>
          <a:prstGeom prst="rect">
            <a:avLst/>
          </a:prstGeom>
          <a:noFill/>
          <a:ln>
            <a:noFill/>
          </a:ln>
        </p:spPr>
      </p:pic>
      <p:sp>
        <p:nvSpPr>
          <p:cNvPr id="302" name="Google Shape;302;p46"/>
          <p:cNvSpPr txBox="1"/>
          <p:nvPr/>
        </p:nvSpPr>
        <p:spPr>
          <a:xfrm>
            <a:off x="1257345" y="515457"/>
            <a:ext cx="7498335" cy="39669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Skupina Budujeme Evropu se zástupci místních samospráv</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1"/>
          <p:cNvSpPr txBox="1"/>
          <p:nvPr>
            <p:ph idx="1" type="body"/>
          </p:nvPr>
        </p:nvSpPr>
        <p:spPr>
          <a:xfrm>
            <a:off x="7881257" y="6020374"/>
            <a:ext cx="3939268"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7F7F7F"/>
              </a:buClr>
              <a:buSzPts val="1400"/>
              <a:buFont typeface="Arial"/>
              <a:buNone/>
            </a:pPr>
            <a:r>
              <a:rPr b="0" i="0" lang="en-GB" sz="1400" u="none" cap="none" strike="noStrike">
                <a:solidFill>
                  <a:srgbClr val="7F7F7F"/>
                </a:solidFill>
                <a:latin typeface="Calibri"/>
                <a:ea typeface="Calibri"/>
                <a:cs typeface="Calibri"/>
                <a:sym typeface="Calibri"/>
              </a:rPr>
              <a:t>Budujeme Evropu se</a:t>
            </a:r>
            <a:br>
              <a:rPr b="0" i="0" lang="en-GB" sz="1400" u="none" cap="none" strike="noStrike">
                <a:solidFill>
                  <a:srgbClr val="7F7F7F"/>
                </a:solidFill>
                <a:latin typeface="Calibri"/>
                <a:ea typeface="Calibri"/>
                <a:cs typeface="Calibri"/>
                <a:sym typeface="Calibri"/>
              </a:rPr>
            </a:br>
            <a:r>
              <a:rPr b="1" i="0" lang="en-GB" sz="2400" u="none" cap="none" strike="noStrike">
                <a:solidFill>
                  <a:srgbClr val="13155D"/>
                </a:solidFill>
                <a:latin typeface="Calibri"/>
                <a:ea typeface="Calibri"/>
                <a:cs typeface="Calibri"/>
                <a:sym typeface="Calibri"/>
              </a:rPr>
              <a:t>zástupci místních samospráv</a:t>
            </a:r>
            <a:endParaRPr/>
          </a:p>
          <a:p>
            <a:pPr indent="0" lvl="0" marL="0" marR="0" rtl="0" algn="r">
              <a:lnSpc>
                <a:spcPct val="90000"/>
              </a:lnSpc>
              <a:spcBef>
                <a:spcPts val="0"/>
              </a:spcBef>
              <a:spcAft>
                <a:spcPts val="0"/>
              </a:spcAft>
              <a:buClr>
                <a:srgbClr val="7F7F7F"/>
              </a:buClr>
              <a:buSzPts val="1400"/>
              <a:buFont typeface="Arial"/>
              <a:buNone/>
            </a:pPr>
            <a:r>
              <a:t/>
            </a:r>
            <a:endParaRPr b="0" i="0" sz="1400" u="none" cap="none" strike="noStrike">
              <a:solidFill>
                <a:srgbClr val="7F7F7F"/>
              </a:solidFill>
              <a:latin typeface="Calibri"/>
              <a:ea typeface="Calibri"/>
              <a:cs typeface="Calibri"/>
              <a:sym typeface="Calibri"/>
            </a:endParaRPr>
          </a:p>
        </p:txBody>
      </p:sp>
      <p:sp>
        <p:nvSpPr>
          <p:cNvPr id="308" name="Google Shape;308;p21"/>
          <p:cNvSpPr txBox="1"/>
          <p:nvPr>
            <p:ph idx="2" type="body"/>
          </p:nvPr>
        </p:nvSpPr>
        <p:spPr>
          <a:xfrm>
            <a:off x="10264877" y="306759"/>
            <a:ext cx="1555647"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Online komunikační platforma pro členy</a:t>
            </a:r>
            <a:endParaRPr>
              <a:solidFill>
                <a:srgbClr val="13165D"/>
              </a:solidFill>
              <a:latin typeface="Calibri"/>
              <a:ea typeface="Calibri"/>
              <a:cs typeface="Calibri"/>
              <a:sym typeface="Calibri"/>
            </a:endParaRPr>
          </a:p>
        </p:txBody>
      </p:sp>
      <p:sp>
        <p:nvSpPr>
          <p:cNvPr id="309" name="Google Shape;309;p21"/>
          <p:cNvSpPr txBox="1"/>
          <p:nvPr>
            <p:ph idx="3" type="body"/>
          </p:nvPr>
        </p:nvSpPr>
        <p:spPr>
          <a:xfrm>
            <a:off x="360887" y="2632708"/>
            <a:ext cx="11386676" cy="2268115"/>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13165D"/>
              </a:buClr>
              <a:buSzPts val="2000"/>
              <a:buChar char="•"/>
            </a:pPr>
            <a:r>
              <a:rPr b="1" lang="en-GB" sz="2000">
                <a:solidFill>
                  <a:srgbClr val="13165D"/>
                </a:solidFill>
                <a:latin typeface="Calibri"/>
                <a:ea typeface="Calibri"/>
                <a:cs typeface="Calibri"/>
                <a:sym typeface="Calibri"/>
              </a:rPr>
              <a:t>Informace </a:t>
            </a:r>
            <a:r>
              <a:rPr lang="en-GB" sz="2000">
                <a:solidFill>
                  <a:srgbClr val="13165D"/>
                </a:solidFill>
                <a:latin typeface="Calibri"/>
                <a:ea typeface="Calibri"/>
                <a:cs typeface="Calibri"/>
                <a:sym typeface="Calibri"/>
              </a:rPr>
              <a:t>odpovídající tématům zájmu a potřebným informacím, které členové uvedli ve vstupním průzkumu</a:t>
            </a:r>
            <a:endParaRPr/>
          </a:p>
          <a:p>
            <a:pPr indent="-228600" lvl="0" marL="228600" rtl="0" algn="l">
              <a:lnSpc>
                <a:spcPct val="90000"/>
              </a:lnSpc>
              <a:spcBef>
                <a:spcPts val="1000"/>
              </a:spcBef>
              <a:spcAft>
                <a:spcPts val="0"/>
              </a:spcAft>
              <a:buClr>
                <a:srgbClr val="13165D"/>
              </a:buClr>
              <a:buSzPts val="2000"/>
              <a:buChar char="•"/>
            </a:pPr>
            <a:r>
              <a:rPr b="1" lang="en-GB" sz="2000">
                <a:solidFill>
                  <a:srgbClr val="13165D"/>
                </a:solidFill>
                <a:latin typeface="Calibri"/>
                <a:ea typeface="Calibri"/>
                <a:cs typeface="Calibri"/>
                <a:sym typeface="Calibri"/>
              </a:rPr>
              <a:t>Diskuzní fórum </a:t>
            </a:r>
            <a:r>
              <a:rPr lang="en-GB" sz="2000">
                <a:solidFill>
                  <a:srgbClr val="13165D"/>
                </a:solidFill>
                <a:latin typeface="Calibri"/>
                <a:ea typeface="Calibri"/>
                <a:cs typeface="Calibri"/>
                <a:sym typeface="Calibri"/>
              </a:rPr>
              <a:t>pro vzájemné učení mezi členy a sdílení zkušeností</a:t>
            </a:r>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latin typeface="Calibri"/>
                <a:ea typeface="Calibri"/>
                <a:cs typeface="Calibri"/>
                <a:sym typeface="Calibri"/>
              </a:rPr>
              <a:t>Vybrané </a:t>
            </a:r>
            <a:r>
              <a:rPr b="1" lang="en-GB" sz="2000">
                <a:solidFill>
                  <a:srgbClr val="13165D"/>
                </a:solidFill>
                <a:latin typeface="Calibri"/>
                <a:ea typeface="Calibri"/>
                <a:cs typeface="Calibri"/>
                <a:sym typeface="Calibri"/>
              </a:rPr>
              <a:t>informační materiály</a:t>
            </a:r>
            <a:endParaRPr/>
          </a:p>
          <a:p>
            <a:pPr indent="-228600" lvl="0" marL="228600" rtl="0" algn="l">
              <a:lnSpc>
                <a:spcPct val="90000"/>
              </a:lnSpc>
              <a:spcBef>
                <a:spcPts val="1000"/>
              </a:spcBef>
              <a:spcAft>
                <a:spcPts val="0"/>
              </a:spcAft>
              <a:buClr>
                <a:srgbClr val="13165D"/>
              </a:buClr>
              <a:buSzPts val="2000"/>
              <a:buChar char="•"/>
            </a:pPr>
            <a:r>
              <a:rPr b="1" lang="en-GB" sz="2000">
                <a:solidFill>
                  <a:srgbClr val="13165D"/>
                </a:solidFill>
                <a:latin typeface="Calibri"/>
                <a:ea typeface="Calibri"/>
                <a:cs typeface="Calibri"/>
                <a:sym typeface="Calibri"/>
              </a:rPr>
              <a:t>Kalendář</a:t>
            </a:r>
            <a:r>
              <a:rPr lang="en-GB" sz="2000">
                <a:solidFill>
                  <a:srgbClr val="13165D"/>
                </a:solidFill>
                <a:latin typeface="Calibri"/>
                <a:ea typeface="Calibri"/>
                <a:cs typeface="Calibri"/>
                <a:sym typeface="Calibri"/>
              </a:rPr>
              <a:t> offline a online akcí</a:t>
            </a:r>
            <a:endParaRPr/>
          </a:p>
          <a:p>
            <a:pPr indent="-228600" lvl="0" marL="228600" rtl="0" algn="l">
              <a:lnSpc>
                <a:spcPct val="90000"/>
              </a:lnSpc>
              <a:spcBef>
                <a:spcPts val="1000"/>
              </a:spcBef>
              <a:spcAft>
                <a:spcPts val="0"/>
              </a:spcAft>
              <a:buClr>
                <a:srgbClr val="13165D"/>
              </a:buClr>
              <a:buSzPts val="2000"/>
              <a:buChar char="•"/>
            </a:pPr>
            <a:r>
              <a:rPr b="1" lang="en-GB" sz="2000">
                <a:solidFill>
                  <a:srgbClr val="13165D"/>
                </a:solidFill>
                <a:latin typeface="Calibri"/>
                <a:ea typeface="Calibri"/>
                <a:cs typeface="Calibri"/>
                <a:sym typeface="Calibri"/>
              </a:rPr>
              <a:t>Společná skupina </a:t>
            </a:r>
            <a:r>
              <a:rPr lang="en-GB" sz="2000">
                <a:solidFill>
                  <a:srgbClr val="13165D"/>
                </a:solidFill>
                <a:latin typeface="Calibri"/>
                <a:ea typeface="Calibri"/>
                <a:cs typeface="Calibri"/>
                <a:sym typeface="Calibri"/>
              </a:rPr>
              <a:t>se členy sítě místních a regionálních zástupitelů zřízené Výborem regionů (viz další slide)</a:t>
            </a:r>
            <a:endParaRPr/>
          </a:p>
        </p:txBody>
      </p:sp>
      <p:sp>
        <p:nvSpPr>
          <p:cNvPr id="310" name="Google Shape;310;p21"/>
          <p:cNvSpPr txBox="1"/>
          <p:nvPr/>
        </p:nvSpPr>
        <p:spPr>
          <a:xfrm>
            <a:off x="360887" y="2088133"/>
            <a:ext cx="9697512" cy="42534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65D"/>
              </a:buClr>
              <a:buSzPts val="2000"/>
              <a:buFont typeface="Arial"/>
              <a:buNone/>
            </a:pPr>
            <a:r>
              <a:rPr b="1" i="0" lang="en-GB" sz="2000" u="none" cap="none" strike="noStrike">
                <a:solidFill>
                  <a:srgbClr val="13165D"/>
                </a:solidFill>
                <a:latin typeface="Calibri"/>
                <a:ea typeface="Calibri"/>
                <a:cs typeface="Calibri"/>
                <a:sym typeface="Calibri"/>
              </a:rPr>
              <a:t>Jaký obsah je na této platformě k dispozici?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4"/>
          <p:cNvSpPr txBox="1"/>
          <p:nvPr>
            <p:ph type="title"/>
          </p:nvPr>
        </p:nvSpPr>
        <p:spPr>
          <a:xfrm>
            <a:off x="371475" y="4047855"/>
            <a:ext cx="5724525" cy="50653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13165D"/>
              </a:buClr>
              <a:buSzPts val="1800"/>
              <a:buFont typeface="Calibri"/>
              <a:buNone/>
            </a:pPr>
            <a:r>
              <a:rPr b="1" i="0" lang="en-GB" sz="1800" u="none" cap="none" strike="noStrike">
                <a:solidFill>
                  <a:srgbClr val="13165D"/>
                </a:solidFill>
                <a:latin typeface="Calibri"/>
                <a:ea typeface="Calibri"/>
                <a:cs typeface="Calibri"/>
                <a:sym typeface="Calibri"/>
              </a:rPr>
              <a:t>building-europe-with-local-councillors.europa.eu</a:t>
            </a:r>
            <a:endParaRPr b="0" i="0" sz="1800" u="none" cap="none" strike="noStrike">
              <a:solidFill>
                <a:srgbClr val="13165D"/>
              </a:solidFill>
              <a:latin typeface="Calibri"/>
              <a:ea typeface="Calibri"/>
              <a:cs typeface="Calibri"/>
              <a:sym typeface="Calibri"/>
            </a:endParaRPr>
          </a:p>
        </p:txBody>
      </p:sp>
      <p:sp>
        <p:nvSpPr>
          <p:cNvPr id="316" name="Google Shape;316;p24"/>
          <p:cNvSpPr txBox="1"/>
          <p:nvPr>
            <p:ph idx="1" type="body"/>
          </p:nvPr>
        </p:nvSpPr>
        <p:spPr>
          <a:xfrm>
            <a:off x="7924800" y="6020374"/>
            <a:ext cx="3895725"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7F7F7F"/>
              </a:buClr>
              <a:buSzPts val="1400"/>
              <a:buFont typeface="Arial"/>
              <a:buNone/>
            </a:pPr>
            <a:r>
              <a:rPr b="0" i="0" lang="en-GB" sz="1400" u="none" cap="none" strike="noStrike">
                <a:solidFill>
                  <a:srgbClr val="7F7F7F"/>
                </a:solidFill>
                <a:latin typeface="Calibri"/>
                <a:ea typeface="Calibri"/>
                <a:cs typeface="Calibri"/>
                <a:sym typeface="Calibri"/>
              </a:rPr>
              <a:t>Budujeme Evropu se</a:t>
            </a:r>
            <a:br>
              <a:rPr b="0" i="0" lang="en-GB" sz="1400" u="none" cap="none" strike="noStrike">
                <a:solidFill>
                  <a:srgbClr val="7F7F7F"/>
                </a:solidFill>
                <a:latin typeface="Calibri"/>
                <a:ea typeface="Calibri"/>
                <a:cs typeface="Calibri"/>
                <a:sym typeface="Calibri"/>
              </a:rPr>
            </a:br>
            <a:r>
              <a:rPr b="1" i="0" lang="en-GB" sz="2400" u="none" cap="none" strike="noStrike">
                <a:solidFill>
                  <a:srgbClr val="13155D"/>
                </a:solidFill>
                <a:latin typeface="Calibri"/>
                <a:ea typeface="Calibri"/>
                <a:cs typeface="Calibri"/>
                <a:sym typeface="Calibri"/>
              </a:rPr>
              <a:t>zástupci místních samospráv</a:t>
            </a:r>
            <a:endParaRPr/>
          </a:p>
          <a:p>
            <a:pPr indent="0" lvl="0" marL="0" marR="0" rtl="0" algn="r">
              <a:lnSpc>
                <a:spcPct val="90000"/>
              </a:lnSpc>
              <a:spcBef>
                <a:spcPts val="0"/>
              </a:spcBef>
              <a:spcAft>
                <a:spcPts val="0"/>
              </a:spcAft>
              <a:buClr>
                <a:srgbClr val="7F7F7F"/>
              </a:buClr>
              <a:buSzPts val="1400"/>
              <a:buFont typeface="Arial"/>
              <a:buNone/>
            </a:pPr>
            <a:r>
              <a:t/>
            </a:r>
            <a:endParaRPr b="0" i="0" sz="1400" u="none" cap="none" strike="noStrike">
              <a:solidFill>
                <a:srgbClr val="7F7F7F"/>
              </a:solidFill>
              <a:latin typeface="Calibri"/>
              <a:ea typeface="Calibri"/>
              <a:cs typeface="Calibri"/>
              <a:sym typeface="Calibri"/>
            </a:endParaRPr>
          </a:p>
        </p:txBody>
      </p:sp>
      <p:pic>
        <p:nvPicPr>
          <p:cNvPr id="317" name="Google Shape;317;p24"/>
          <p:cNvPicPr preferRelativeResize="0"/>
          <p:nvPr/>
        </p:nvPicPr>
        <p:blipFill rotWithShape="1">
          <a:blip r:embed="rId3">
            <a:alphaModFix/>
          </a:blip>
          <a:srcRect b="0" l="0" r="0" t="0"/>
          <a:stretch/>
        </p:blipFill>
        <p:spPr>
          <a:xfrm>
            <a:off x="371475" y="2182700"/>
            <a:ext cx="1865155" cy="1865155"/>
          </a:xfrm>
          <a:prstGeom prst="rect">
            <a:avLst/>
          </a:prstGeom>
          <a:noFill/>
          <a:ln>
            <a:noFill/>
          </a:ln>
        </p:spPr>
      </p:pic>
      <p:pic>
        <p:nvPicPr>
          <p:cNvPr id="318" name="Google Shape;318;p24"/>
          <p:cNvPicPr preferRelativeResize="0"/>
          <p:nvPr/>
        </p:nvPicPr>
        <p:blipFill rotWithShape="1">
          <a:blip r:embed="rId4">
            <a:alphaModFix/>
          </a:blip>
          <a:srcRect b="0" l="0" r="0" t="0"/>
          <a:stretch/>
        </p:blipFill>
        <p:spPr>
          <a:xfrm>
            <a:off x="5740524" y="1719000"/>
            <a:ext cx="6080000" cy="3420000"/>
          </a:xfrm>
          <a:prstGeom prst="rect">
            <a:avLst/>
          </a:prstGeom>
          <a:noFill/>
          <a:ln>
            <a:noFill/>
          </a:ln>
        </p:spPr>
      </p:pic>
      <p:sp>
        <p:nvSpPr>
          <p:cNvPr id="319" name="Google Shape;319;p2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228600" lvl="0" marL="457200" marR="0" rtl="0" algn="r">
              <a:lnSpc>
                <a:spcPct val="90000"/>
              </a:lnSpc>
              <a:spcBef>
                <a:spcPts val="1000"/>
              </a:spcBef>
              <a:spcAft>
                <a:spcPts val="0"/>
              </a:spcAft>
              <a:buClr>
                <a:srgbClr val="13155D"/>
              </a:buClr>
              <a:buSzPts val="1000"/>
              <a:buFont typeface="Arial"/>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6"/>
          <p:cNvSpPr txBox="1"/>
          <p:nvPr>
            <p:ph type="title"/>
          </p:nvPr>
        </p:nvSpPr>
        <p:spPr>
          <a:xfrm>
            <a:off x="2212085" y="2112579"/>
            <a:ext cx="7767829" cy="1715843"/>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Clr>
                <a:srgbClr val="FFFF00"/>
              </a:buClr>
              <a:buSzPts val="12000"/>
              <a:buFont typeface="Calibri"/>
              <a:buNone/>
            </a:pPr>
            <a:r>
              <a:rPr lang="en-GB" sz="12000"/>
              <a:t>Děkujeme</a:t>
            </a:r>
            <a:endParaRPr/>
          </a:p>
        </p:txBody>
      </p:sp>
      <p:pic>
        <p:nvPicPr>
          <p:cNvPr id="325" name="Google Shape;325;p26"/>
          <p:cNvPicPr preferRelativeResize="0"/>
          <p:nvPr/>
        </p:nvPicPr>
        <p:blipFill rotWithShape="1">
          <a:blip r:embed="rId3">
            <a:alphaModFix/>
          </a:blip>
          <a:srcRect b="0" l="0" r="0" t="0"/>
          <a:stretch/>
        </p:blipFill>
        <p:spPr>
          <a:xfrm>
            <a:off x="7194620" y="5471152"/>
            <a:ext cx="2192441" cy="634877"/>
          </a:xfrm>
          <a:prstGeom prst="rect">
            <a:avLst/>
          </a:prstGeom>
          <a:noFill/>
          <a:ln>
            <a:noFill/>
          </a:ln>
        </p:spPr>
      </p:pic>
      <p:pic>
        <p:nvPicPr>
          <p:cNvPr id="326" name="Google Shape;326;p26"/>
          <p:cNvPicPr preferRelativeResize="0"/>
          <p:nvPr/>
        </p:nvPicPr>
        <p:blipFill rotWithShape="1">
          <a:blip r:embed="rId4">
            <a:alphaModFix/>
          </a:blip>
          <a:srcRect b="0" l="0" r="0" t="0"/>
          <a:stretch/>
        </p:blipFill>
        <p:spPr>
          <a:xfrm>
            <a:off x="3039226" y="5471152"/>
            <a:ext cx="653543" cy="653543"/>
          </a:xfrm>
          <a:prstGeom prst="rect">
            <a:avLst/>
          </a:prstGeom>
          <a:noFill/>
          <a:ln>
            <a:noFill/>
          </a:ln>
        </p:spPr>
      </p:pic>
      <p:sp>
        <p:nvSpPr>
          <p:cNvPr id="327" name="Google Shape;327;p26"/>
          <p:cNvSpPr txBox="1"/>
          <p:nvPr/>
        </p:nvSpPr>
        <p:spPr>
          <a:xfrm>
            <a:off x="2212085" y="4152393"/>
            <a:ext cx="7947915" cy="371789"/>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Calibri"/>
              <a:buNone/>
            </a:pPr>
            <a:r>
              <a:rPr b="0" i="0" lang="en-GB" sz="3000" u="none" cap="none" strike="noStrike">
                <a:solidFill>
                  <a:schemeClr val="lt1"/>
                </a:solidFill>
                <a:latin typeface="Calibri"/>
                <a:ea typeface="Calibri"/>
                <a:cs typeface="Calibri"/>
                <a:sym typeface="Calibri"/>
              </a:rPr>
              <a:t>Budujeme Evropu se </a:t>
            </a:r>
            <a:r>
              <a:rPr b="1" i="0" lang="en-GB" sz="3000" u="none" cap="none" strike="noStrike">
                <a:solidFill>
                  <a:schemeClr val="lt1"/>
                </a:solidFill>
                <a:latin typeface="Calibri"/>
                <a:ea typeface="Calibri"/>
                <a:cs typeface="Calibri"/>
                <a:sym typeface="Calibri"/>
              </a:rPr>
              <a:t>zástupci místních samospráv</a:t>
            </a:r>
            <a:endParaRPr b="0" i="0" sz="1400" u="none" cap="none" strike="noStrike">
              <a:solidFill>
                <a:srgbClr val="000000"/>
              </a:solidFill>
              <a:latin typeface="Arial"/>
              <a:ea typeface="Arial"/>
              <a:cs typeface="Arial"/>
              <a:sym typeface="Arial"/>
            </a:endParaRPr>
          </a:p>
        </p:txBody>
      </p:sp>
      <p:sp>
        <p:nvSpPr>
          <p:cNvPr id="328" name="Google Shape;328;p26"/>
          <p:cNvSpPr txBox="1"/>
          <p:nvPr/>
        </p:nvSpPr>
        <p:spPr>
          <a:xfrm>
            <a:off x="2212085" y="4524182"/>
            <a:ext cx="7767829" cy="251209"/>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Síť zástupců místních samospráv v EU, kteří společně informují o záležitostech EU</a:t>
            </a:r>
            <a:endParaRPr b="0" i="0" sz="1400" u="none" cap="none" strike="noStrike">
              <a:solidFill>
                <a:srgbClr val="000000"/>
              </a:solidFill>
              <a:latin typeface="Arial"/>
              <a:ea typeface="Arial"/>
              <a:cs typeface="Arial"/>
              <a:sym typeface="Arial"/>
            </a:endParaRPr>
          </a:p>
        </p:txBody>
      </p:sp>
      <p:sp>
        <p:nvSpPr>
          <p:cNvPr id="329" name="Google Shape;329;p26"/>
          <p:cNvSpPr txBox="1"/>
          <p:nvPr/>
        </p:nvSpPr>
        <p:spPr>
          <a:xfrm>
            <a:off x="2212100" y="4849450"/>
            <a:ext cx="7947900" cy="364800"/>
          </a:xfrm>
          <a:prstGeom prst="rect">
            <a:avLst/>
          </a:prstGeom>
          <a:noFill/>
          <a:ln>
            <a:noFill/>
          </a:ln>
        </p:spPr>
        <p:txBody>
          <a:bodyPr anchorCtr="0" anchor="b" bIns="91425" lIns="91425" spcFirstLastPara="1" rIns="91425" wrap="square" tIns="91425">
            <a:spAutoFit/>
          </a:bodyPr>
          <a:lstStyle/>
          <a:p>
            <a:pPr indent="0" lvl="0" marL="0" marR="0" rtl="0" algn="ctr">
              <a:lnSpc>
                <a:spcPct val="90000"/>
              </a:lnSpc>
              <a:spcBef>
                <a:spcPts val="0"/>
              </a:spcBef>
              <a:spcAft>
                <a:spcPts val="0"/>
              </a:spcAft>
              <a:buClr>
                <a:schemeClr val="lt1"/>
              </a:buClr>
              <a:buSzPts val="1300"/>
              <a:buFont typeface="Calibri"/>
              <a:buNone/>
            </a:pPr>
            <a:r>
              <a:rPr b="0" i="0" lang="en-GB" sz="1300" u="none" cap="none" strike="noStrike">
                <a:solidFill>
                  <a:schemeClr val="lt1"/>
                </a:solidFill>
                <a:latin typeface="Calibri"/>
                <a:ea typeface="Calibri"/>
                <a:cs typeface="Calibri"/>
                <a:sym typeface="Calibri"/>
              </a:rPr>
              <a:t>Kontakt</a:t>
            </a:r>
            <a:r>
              <a:rPr b="1" i="0" lang="en-GB" sz="1300" u="none" cap="none" strike="noStrike">
                <a:solidFill>
                  <a:schemeClr val="lt1"/>
                </a:solidFill>
                <a:latin typeface="Calibri"/>
                <a:ea typeface="Calibri"/>
                <a:cs typeface="Calibri"/>
                <a:sym typeface="Calibri"/>
              </a:rPr>
              <a:t>: info@eu-councillors.eu</a:t>
            </a:r>
            <a:endParaRPr b="1" i="0" sz="13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
          <p:cNvSpPr txBox="1"/>
          <p:nvPr>
            <p:ph type="title"/>
          </p:nvPr>
        </p:nvSpPr>
        <p:spPr>
          <a:xfrm>
            <a:off x="371475" y="1449388"/>
            <a:ext cx="7694839"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Projekt EU </a:t>
            </a:r>
            <a:r>
              <a:rPr b="1" lang="en-GB" sz="4000">
                <a:solidFill>
                  <a:schemeClr val="lt1"/>
                </a:solidFill>
                <a:latin typeface="Calibri"/>
                <a:ea typeface="Calibri"/>
                <a:cs typeface="Calibri"/>
                <a:sym typeface="Calibri"/>
              </a:rPr>
              <a:t>„Budujeme Evropu se zástupci místních samospráv“ </a:t>
            </a:r>
            <a:r>
              <a:rPr b="1" lang="en-GB" sz="4000">
                <a:solidFill>
                  <a:srgbClr val="FFF200"/>
                </a:solidFill>
                <a:latin typeface="Calibri"/>
                <a:ea typeface="Calibri"/>
                <a:cs typeface="Calibri"/>
                <a:sym typeface="Calibri"/>
              </a:rPr>
              <a:t>vychází ze zásady, že informování</a:t>
            </a:r>
            <a:br>
              <a:rPr b="1" lang="en-GB" sz="4000">
                <a:solidFill>
                  <a:srgbClr val="FFF200"/>
                </a:solidFill>
                <a:latin typeface="Calibri"/>
                <a:ea typeface="Calibri"/>
                <a:cs typeface="Calibri"/>
                <a:sym typeface="Calibri"/>
              </a:rPr>
            </a:br>
            <a:r>
              <a:rPr b="1" lang="en-GB" sz="4000">
                <a:solidFill>
                  <a:srgbClr val="FFF200"/>
                </a:solidFill>
                <a:latin typeface="Calibri"/>
                <a:ea typeface="Calibri"/>
                <a:cs typeface="Calibri"/>
                <a:sym typeface="Calibri"/>
              </a:rPr>
              <a:t>o záležitostech EU je společnou odpovědností institucí EU a orgánů členských států, a to počínaje těmi na místní úrovni. </a:t>
            </a:r>
            <a:endParaRPr/>
          </a:p>
        </p:txBody>
      </p:sp>
      <p:sp>
        <p:nvSpPr>
          <p:cNvPr id="148" name="Google Shape;148;p3"/>
          <p:cNvSpPr txBox="1"/>
          <p:nvPr>
            <p:ph idx="1" type="body"/>
          </p:nvPr>
        </p:nvSpPr>
        <p:spPr>
          <a:xfrm>
            <a:off x="10058399" y="306759"/>
            <a:ext cx="1857376"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latin typeface="Calibri"/>
                <a:ea typeface="Calibri"/>
                <a:cs typeface="Calibri"/>
                <a:sym typeface="Calibri"/>
              </a:rPr>
              <a:t>Co je projekt </a:t>
            </a:r>
            <a:r>
              <a:rPr b="1" lang="en-GB">
                <a:solidFill>
                  <a:srgbClr val="FFFF00"/>
                </a:solidFill>
                <a:latin typeface="Calibri"/>
                <a:ea typeface="Calibri"/>
                <a:cs typeface="Calibri"/>
                <a:sym typeface="Calibri"/>
              </a:rPr>
              <a:t>„Budujeme Evropu se zástupci místních samospráv“?</a:t>
            </a:r>
            <a:endParaRPr>
              <a:latin typeface="Calibri"/>
              <a:ea typeface="Calibri"/>
              <a:cs typeface="Calibri"/>
              <a:sym typeface="Calibri"/>
            </a:endParaRPr>
          </a:p>
          <a:p>
            <a:pPr indent="0" lvl="0" marL="0" rtl="0" algn="r">
              <a:lnSpc>
                <a:spcPct val="90000"/>
              </a:lnSpc>
              <a:spcBef>
                <a:spcPts val="1000"/>
              </a:spcBef>
              <a:spcAft>
                <a:spcPts val="0"/>
              </a:spcAft>
              <a:buClr>
                <a:schemeClr val="lt1"/>
              </a:buClr>
              <a:buSzPts val="1000"/>
              <a:buNone/>
            </a:pPr>
            <a:r>
              <a:t/>
            </a:r>
            <a:endParaRPr/>
          </a:p>
        </p:txBody>
      </p:sp>
      <p:sp>
        <p:nvSpPr>
          <p:cNvPr id="149" name="Google Shape;149;p3"/>
          <p:cNvSpPr txBox="1"/>
          <p:nvPr>
            <p:ph idx="2" type="body"/>
          </p:nvPr>
        </p:nvSpPr>
        <p:spPr>
          <a:xfrm>
            <a:off x="8128000" y="6020374"/>
            <a:ext cx="3692525"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FFFFFF"/>
              </a:buClr>
              <a:buSzPts val="1400"/>
              <a:buFont typeface="Arial"/>
              <a:buNone/>
            </a:pPr>
            <a:r>
              <a:rPr b="0" i="0" lang="en-GB" sz="1400" u="none" cap="none" strike="noStrike">
                <a:solidFill>
                  <a:srgbClr val="FFFFFF"/>
                </a:solidFill>
                <a:latin typeface="Calibri"/>
                <a:ea typeface="Calibri"/>
                <a:cs typeface="Calibri"/>
                <a:sym typeface="Calibri"/>
              </a:rPr>
              <a:t>Budujeme Evropu se</a:t>
            </a:r>
            <a:br>
              <a:rPr b="0" i="0" lang="en-GB" sz="1400" u="none" cap="none" strike="noStrike">
                <a:solidFill>
                  <a:srgbClr val="FFFFFF"/>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zástupci místních samospráv</a:t>
            </a:r>
            <a:endParaRPr b="0" i="0" sz="1400" u="none" cap="none" strike="noStrike">
              <a:solidFill>
                <a:srgbClr val="FFFFFF"/>
              </a:solidFill>
              <a:latin typeface="Calibri"/>
              <a:ea typeface="Calibri"/>
              <a:cs typeface="Calibri"/>
              <a:sym typeface="Calibri"/>
            </a:endParaRPr>
          </a:p>
          <a:p>
            <a:pPr indent="0" lvl="0" marL="0" marR="0" rtl="0" algn="r">
              <a:lnSpc>
                <a:spcPct val="90000"/>
              </a:lnSpc>
              <a:spcBef>
                <a:spcPts val="1000"/>
              </a:spcBef>
              <a:spcAft>
                <a:spcPts val="0"/>
              </a:spcAft>
              <a:buClr>
                <a:srgbClr val="FFFFFF"/>
              </a:buClr>
              <a:buSzPts val="1400"/>
              <a:buFont typeface="Arial"/>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4"/>
          <p:cNvSpPr txBox="1"/>
          <p:nvPr>
            <p:ph type="title"/>
          </p:nvPr>
        </p:nvSpPr>
        <p:spPr>
          <a:xfrm>
            <a:off x="371475" y="1449388"/>
            <a:ext cx="9425667"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b="1" lang="en-GB" sz="4000">
                <a:latin typeface="Calibri"/>
                <a:ea typeface="Calibri"/>
                <a:cs typeface="Calibri"/>
                <a:sym typeface="Calibri"/>
              </a:rPr>
              <a:t>Členství v síti doporučujeme místním orgánům všech velikostí, zejména pak těm menším (do 100 000 obyvatel), na které se méně zaměřují informační aktivity EU. </a:t>
            </a:r>
            <a:endParaRPr/>
          </a:p>
        </p:txBody>
      </p:sp>
      <p:sp>
        <p:nvSpPr>
          <p:cNvPr id="155" name="Google Shape;155;p4"/>
          <p:cNvSpPr txBox="1"/>
          <p:nvPr>
            <p:ph idx="1" type="body"/>
          </p:nvPr>
        </p:nvSpPr>
        <p:spPr>
          <a:xfrm>
            <a:off x="8098971" y="6020374"/>
            <a:ext cx="3721554"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FFFFFF"/>
              </a:buClr>
              <a:buSzPts val="1400"/>
              <a:buFont typeface="Arial"/>
              <a:buNone/>
            </a:pPr>
            <a:r>
              <a:rPr b="0" i="0" lang="en-GB" sz="1400" u="none" cap="none" strike="noStrike">
                <a:solidFill>
                  <a:srgbClr val="FFFFFF"/>
                </a:solidFill>
                <a:latin typeface="Calibri"/>
                <a:ea typeface="Calibri"/>
                <a:cs typeface="Calibri"/>
                <a:sym typeface="Calibri"/>
              </a:rPr>
              <a:t>Budujeme Evropu se</a:t>
            </a:r>
            <a:br>
              <a:rPr b="0" i="0" lang="en-GB" sz="1400" u="none" cap="none" strike="noStrike">
                <a:solidFill>
                  <a:srgbClr val="FFFFFF"/>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zástupci místních samospráv</a:t>
            </a:r>
            <a:endParaRPr b="0" i="0" sz="1400" u="none" cap="none" strike="noStrike">
              <a:solidFill>
                <a:srgbClr val="FFFFFF"/>
              </a:solidFill>
              <a:latin typeface="Calibri"/>
              <a:ea typeface="Calibri"/>
              <a:cs typeface="Calibri"/>
              <a:sym typeface="Calibri"/>
            </a:endParaRPr>
          </a:p>
          <a:p>
            <a:pPr indent="0" lvl="0" marL="0" marR="0" rtl="0" algn="r">
              <a:lnSpc>
                <a:spcPct val="90000"/>
              </a:lnSpc>
              <a:spcBef>
                <a:spcPts val="1000"/>
              </a:spcBef>
              <a:spcAft>
                <a:spcPts val="0"/>
              </a:spcAft>
              <a:buClr>
                <a:srgbClr val="FFFFFF"/>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156" name="Google Shape;156;p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FFFFFF"/>
              </a:buClr>
              <a:buSzPts val="1000"/>
              <a:buFont typeface="Arial"/>
              <a:buNone/>
            </a:pPr>
            <a:r>
              <a:rPr b="1" i="0" lang="en-GB" sz="1000" u="none" cap="none" strike="noStrike">
                <a:solidFill>
                  <a:srgbClr val="FFFFFF"/>
                </a:solidFill>
                <a:latin typeface="Calibri"/>
                <a:ea typeface="Calibri"/>
                <a:cs typeface="Calibri"/>
                <a:sym typeface="Calibri"/>
              </a:rPr>
              <a:t>Kdo se může </a:t>
            </a:r>
            <a:r>
              <a:rPr b="1" i="0" lang="en-GB" sz="1000" u="none" cap="none" strike="noStrike">
                <a:solidFill>
                  <a:srgbClr val="FFFF00"/>
                </a:solidFill>
                <a:latin typeface="Calibri"/>
                <a:ea typeface="Calibri"/>
                <a:cs typeface="Calibri"/>
                <a:sym typeface="Calibri"/>
              </a:rPr>
              <a:t>k projektu připojit?</a:t>
            </a:r>
            <a:endParaRPr b="0" i="0" sz="1000" u="none" cap="none" strike="noStrike">
              <a:solidFill>
                <a:srgbClr val="FFFFFF"/>
              </a:solidFill>
              <a:latin typeface="Calibri"/>
              <a:ea typeface="Calibri"/>
              <a:cs typeface="Calibri"/>
              <a:sym typeface="Calibri"/>
            </a:endParaRPr>
          </a:p>
          <a:p>
            <a:pPr indent="0" lvl="0" marL="0" marR="0" rtl="0" algn="r">
              <a:lnSpc>
                <a:spcPct val="90000"/>
              </a:lnSpc>
              <a:spcBef>
                <a:spcPts val="1000"/>
              </a:spcBef>
              <a:spcAft>
                <a:spcPts val="0"/>
              </a:spcAft>
              <a:buClr>
                <a:srgbClr val="FFFFFF"/>
              </a:buClr>
              <a:buSzPts val="1000"/>
              <a:buFont typeface="Arial"/>
              <a:buNone/>
            </a:pPr>
            <a:r>
              <a:t/>
            </a:r>
            <a:endParaRPr b="0" i="0" sz="1000" u="none" cap="none" strike="noStrik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5"/>
          <p:cNvSpPr txBox="1"/>
          <p:nvPr>
            <p:ph type="title"/>
          </p:nvPr>
        </p:nvSpPr>
        <p:spPr>
          <a:xfrm>
            <a:off x="315720" y="1467059"/>
            <a:ext cx="7783252" cy="412252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Jak se do sítě zapojit </a:t>
            </a:r>
            <a:r>
              <a:rPr lang="en-GB" sz="4000">
                <a:solidFill>
                  <a:srgbClr val="F2F2F2"/>
                </a:solidFill>
                <a:latin typeface="Calibri"/>
                <a:ea typeface="Calibri"/>
                <a:cs typeface="Calibri"/>
                <a:sym typeface="Calibri"/>
              </a:rPr>
              <a:t>—</a:t>
            </a:r>
            <a:br>
              <a:rPr lang="en-GB" sz="4000">
                <a:solidFill>
                  <a:srgbClr val="FFF200"/>
                </a:solidFill>
                <a:latin typeface="Calibri"/>
                <a:ea typeface="Calibri"/>
                <a:cs typeface="Calibri"/>
                <a:sym typeface="Calibri"/>
              </a:rPr>
            </a:br>
            <a:r>
              <a:rPr lang="en-GB" sz="4000">
                <a:solidFill>
                  <a:srgbClr val="F2F2F2"/>
                </a:solidFill>
                <a:latin typeface="Calibri"/>
                <a:ea typeface="Calibri"/>
                <a:cs typeface="Calibri"/>
                <a:sym typeface="Calibri"/>
              </a:rPr>
              <a:t>proces registrace</a:t>
            </a:r>
            <a:endParaRPr/>
          </a:p>
        </p:txBody>
      </p:sp>
      <p:sp>
        <p:nvSpPr>
          <p:cNvPr id="162" name="Google Shape;162;p5"/>
          <p:cNvSpPr txBox="1"/>
          <p:nvPr>
            <p:ph idx="1" type="body"/>
          </p:nvPr>
        </p:nvSpPr>
        <p:spPr>
          <a:xfrm>
            <a:off x="8098972" y="6020374"/>
            <a:ext cx="3721553"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Budujeme Evropu se</a:t>
            </a:r>
            <a:br>
              <a:rPr lang="en-GB"/>
            </a:br>
            <a:r>
              <a:rPr b="1" lang="en-GB" sz="2400">
                <a:solidFill>
                  <a:srgbClr val="13155D"/>
                </a:solidFill>
              </a:rPr>
              <a:t>zástupci místních samospráv</a:t>
            </a:r>
            <a:endParaRPr/>
          </a:p>
          <a:p>
            <a:pPr indent="0" lvl="0" marL="0" rtl="0" algn="r">
              <a:lnSpc>
                <a:spcPct val="90000"/>
              </a:lnSpc>
              <a:spcBef>
                <a:spcPts val="0"/>
              </a:spcBef>
              <a:spcAft>
                <a:spcPts val="0"/>
              </a:spcAft>
              <a:buClr>
                <a:srgbClr val="7F7F7F"/>
              </a:buClr>
              <a:buSzPts val="14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6"/>
          <p:cNvSpPr txBox="1"/>
          <p:nvPr>
            <p:ph idx="1" type="body"/>
          </p:nvPr>
        </p:nvSpPr>
        <p:spPr>
          <a:xfrm>
            <a:off x="8113486" y="6020374"/>
            <a:ext cx="3707039"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7F7F7F"/>
              </a:buClr>
              <a:buSzPts val="1400"/>
              <a:buFont typeface="Arial"/>
              <a:buNone/>
            </a:pPr>
            <a:r>
              <a:rPr b="0" i="0" lang="en-GB" sz="1400" u="none" cap="none" strike="noStrike">
                <a:solidFill>
                  <a:srgbClr val="7F7F7F"/>
                </a:solidFill>
                <a:latin typeface="Calibri"/>
                <a:ea typeface="Calibri"/>
                <a:cs typeface="Calibri"/>
                <a:sym typeface="Calibri"/>
              </a:rPr>
              <a:t>Budujeme Evropu se</a:t>
            </a:r>
            <a:br>
              <a:rPr b="0" i="0" lang="en-GB" sz="1400" u="none" cap="none" strike="noStrike">
                <a:solidFill>
                  <a:srgbClr val="7F7F7F"/>
                </a:solidFill>
                <a:latin typeface="Calibri"/>
                <a:ea typeface="Calibri"/>
                <a:cs typeface="Calibri"/>
                <a:sym typeface="Calibri"/>
              </a:rPr>
            </a:br>
            <a:r>
              <a:rPr b="1" i="0" lang="en-GB" sz="2400" u="none" cap="none" strike="noStrike">
                <a:solidFill>
                  <a:srgbClr val="13155D"/>
                </a:solidFill>
                <a:latin typeface="Calibri"/>
                <a:ea typeface="Calibri"/>
                <a:cs typeface="Calibri"/>
                <a:sym typeface="Calibri"/>
              </a:rPr>
              <a:t>zástupci místních samospráv</a:t>
            </a:r>
            <a:endParaRPr/>
          </a:p>
          <a:p>
            <a:pPr indent="0" lvl="0" marL="0" marR="0" rtl="0" algn="r">
              <a:lnSpc>
                <a:spcPct val="90000"/>
              </a:lnSpc>
              <a:spcBef>
                <a:spcPts val="0"/>
              </a:spcBef>
              <a:spcAft>
                <a:spcPts val="0"/>
              </a:spcAft>
              <a:buClr>
                <a:srgbClr val="7F7F7F"/>
              </a:buClr>
              <a:buSzPts val="1400"/>
              <a:buFont typeface="Arial"/>
              <a:buNone/>
            </a:pPr>
            <a:r>
              <a:t/>
            </a:r>
            <a:endParaRPr b="0" i="0" sz="1400" u="none" cap="none" strike="noStrike">
              <a:solidFill>
                <a:srgbClr val="7F7F7F"/>
              </a:solidFill>
              <a:latin typeface="Calibri"/>
              <a:ea typeface="Calibri"/>
              <a:cs typeface="Calibri"/>
              <a:sym typeface="Calibri"/>
            </a:endParaRPr>
          </a:p>
        </p:txBody>
      </p:sp>
      <p:sp>
        <p:nvSpPr>
          <p:cNvPr id="168" name="Google Shape;168;p6"/>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Pro podání žádosti musí místní orgán vyplnit </a:t>
            </a:r>
            <a:r>
              <a:rPr b="1" lang="en-GB" sz="3200">
                <a:solidFill>
                  <a:srgbClr val="13165D"/>
                </a:solidFill>
                <a:latin typeface="Calibri"/>
                <a:ea typeface="Calibri"/>
                <a:cs typeface="Calibri"/>
                <a:sym typeface="Calibri"/>
              </a:rPr>
              <a:t>formulář žádosti</a:t>
            </a:r>
            <a:br>
              <a:rPr b="1" lang="en-GB" sz="3200">
                <a:solidFill>
                  <a:srgbClr val="13165D"/>
                </a:solidFill>
                <a:latin typeface="Calibri"/>
                <a:ea typeface="Calibri"/>
                <a:cs typeface="Calibri"/>
                <a:sym typeface="Calibri"/>
              </a:rPr>
            </a:br>
            <a:r>
              <a:rPr lang="en-GB" sz="3200">
                <a:solidFill>
                  <a:srgbClr val="13165D"/>
                </a:solidFill>
                <a:latin typeface="Calibri"/>
                <a:ea typeface="Calibri"/>
                <a:cs typeface="Calibri"/>
                <a:sym typeface="Calibri"/>
              </a:rPr>
              <a:t>s uvedením jména zástupce místní samosprávy, který se má stát členem sítě. </a:t>
            </a:r>
            <a:endParaRPr/>
          </a:p>
        </p:txBody>
      </p:sp>
      <p:sp>
        <p:nvSpPr>
          <p:cNvPr id="169" name="Google Shape;169;p6"/>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Jak se do sítě zapojit —</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proces registrace</a:t>
            </a:r>
            <a:endParaRPr/>
          </a:p>
        </p:txBody>
      </p:sp>
      <p:pic>
        <p:nvPicPr>
          <p:cNvPr descr="A picture containing text, screenshot, monitor, screen&#10;&#10;Description automatically generated" id="170" name="Google Shape;170;p6"/>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76" name="Google Shape;176;p7"/>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b="1" lang="en-GB" sz="3200">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77" name="Google Shape;177;p7"/>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screenshot, monitor, screen&#10;&#10;Description automatically generated" id="179" name="Google Shape;179;p7"/>
          <p:cNvPicPr preferRelativeResize="0"/>
          <p:nvPr/>
        </p:nvPicPr>
        <p:blipFill rotWithShape="1">
          <a:blip r:embed="rId3">
            <a:alphaModFix/>
          </a:blip>
          <a:srcRect b="0" l="0" r="0" t="0"/>
          <a:stretch/>
        </p:blipFill>
        <p:spPr>
          <a:xfrm>
            <a:off x="0" y="195943"/>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8"/>
          <p:cNvSpPr txBox="1"/>
          <p:nvPr>
            <p:ph idx="1" type="body"/>
          </p:nvPr>
        </p:nvSpPr>
        <p:spPr>
          <a:xfrm>
            <a:off x="8084458" y="6020374"/>
            <a:ext cx="3736068"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7F7F7F"/>
              </a:buClr>
              <a:buSzPts val="1400"/>
              <a:buFont typeface="Arial"/>
              <a:buNone/>
            </a:pPr>
            <a:r>
              <a:rPr b="0" i="0" lang="en-GB" sz="1400" u="none" cap="none" strike="noStrike">
                <a:solidFill>
                  <a:srgbClr val="7F7F7F"/>
                </a:solidFill>
                <a:latin typeface="Calibri"/>
                <a:ea typeface="Calibri"/>
                <a:cs typeface="Calibri"/>
                <a:sym typeface="Calibri"/>
              </a:rPr>
              <a:t>Budujeme Evropu se</a:t>
            </a:r>
            <a:br>
              <a:rPr b="0" i="0" lang="en-GB" sz="1400" u="none" cap="none" strike="noStrike">
                <a:solidFill>
                  <a:srgbClr val="7F7F7F"/>
                </a:solidFill>
                <a:latin typeface="Calibri"/>
                <a:ea typeface="Calibri"/>
                <a:cs typeface="Calibri"/>
                <a:sym typeface="Calibri"/>
              </a:rPr>
            </a:br>
            <a:r>
              <a:rPr b="1" i="0" lang="en-GB" sz="2400" u="none" cap="none" strike="noStrike">
                <a:solidFill>
                  <a:srgbClr val="13155D"/>
                </a:solidFill>
                <a:latin typeface="Calibri"/>
                <a:ea typeface="Calibri"/>
                <a:cs typeface="Calibri"/>
                <a:sym typeface="Calibri"/>
              </a:rPr>
              <a:t>zástupci místních samospráv</a:t>
            </a:r>
            <a:endParaRPr/>
          </a:p>
          <a:p>
            <a:pPr indent="0" lvl="0" marL="0" marR="0" rtl="0" algn="r">
              <a:lnSpc>
                <a:spcPct val="90000"/>
              </a:lnSpc>
              <a:spcBef>
                <a:spcPts val="0"/>
              </a:spcBef>
              <a:spcAft>
                <a:spcPts val="0"/>
              </a:spcAft>
              <a:buClr>
                <a:srgbClr val="7F7F7F"/>
              </a:buClr>
              <a:buSzPts val="1400"/>
              <a:buFont typeface="Arial"/>
              <a:buNone/>
            </a:pPr>
            <a:r>
              <a:t/>
            </a:r>
            <a:endParaRPr b="0" i="0" sz="1400" u="none" cap="none" strike="noStrike">
              <a:solidFill>
                <a:srgbClr val="7F7F7F"/>
              </a:solidFill>
              <a:latin typeface="Calibri"/>
              <a:ea typeface="Calibri"/>
              <a:cs typeface="Calibri"/>
              <a:sym typeface="Calibri"/>
            </a:endParaRPr>
          </a:p>
        </p:txBody>
      </p:sp>
      <p:sp>
        <p:nvSpPr>
          <p:cNvPr id="185" name="Google Shape;185;p8"/>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K online formuláři žádosti je třeba  přiložit i podepsané prohlášení, které stvrzuje zájem a závazek signatářů v souvislosti</a:t>
            </a:r>
            <a:br>
              <a:rPr lang="en-GB" sz="3200">
                <a:solidFill>
                  <a:srgbClr val="13165D"/>
                </a:solidFill>
                <a:latin typeface="Calibri"/>
                <a:ea typeface="Calibri"/>
                <a:cs typeface="Calibri"/>
                <a:sym typeface="Calibri"/>
              </a:rPr>
            </a:br>
            <a:r>
              <a:rPr lang="en-GB" sz="3200">
                <a:solidFill>
                  <a:srgbClr val="13165D"/>
                </a:solidFill>
                <a:latin typeface="Calibri"/>
                <a:ea typeface="Calibri"/>
                <a:cs typeface="Calibri"/>
                <a:sym typeface="Calibri"/>
              </a:rPr>
              <a:t>s informování o záležitostech EU na místní úrovni. Toto prohlášení musí být podepsáno jak právním zástupcem místního orgánu, tak určeným zástupcem místní samosprávy.</a:t>
            </a:r>
            <a:endParaRPr/>
          </a:p>
        </p:txBody>
      </p:sp>
      <p:sp>
        <p:nvSpPr>
          <p:cNvPr id="186" name="Google Shape;186;p8"/>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Jak se do sítě zapojit —</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proces registrace</a:t>
            </a:r>
            <a:endParaRPr/>
          </a:p>
        </p:txBody>
      </p:sp>
      <p:pic>
        <p:nvPicPr>
          <p:cNvPr id="187" name="Google Shape;187;p8"/>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93" name="Google Shape;193;p9"/>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194" name="Google Shape;194;p9"/>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2022-11-14T11:00:44Z</dcterms:created>
  <dc:creator>DUMONT Patrick</dc:creator>
</cp:coreProperties>
</file>